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8" r:id="rId4"/>
    <p:sldId id="257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1" r:id="rId17"/>
    <p:sldId id="272" r:id="rId18"/>
    <p:sldId id="274" r:id="rId19"/>
    <p:sldId id="275" r:id="rId20"/>
    <p:sldId id="276" r:id="rId21"/>
    <p:sldId id="273" r:id="rId22"/>
    <p:sldId id="281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5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45535-F235-4525-9DFE-E0A61CB5A3BA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A117F-72B7-44B1-9CDA-38F5DF7FE74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4115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Mondatbővítés – mondat elmondása egyénenként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5957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</a:t>
            </a:r>
            <a:r>
              <a:rPr lang="hu-HU" baseline="0" dirty="0" smtClean="0"/>
              <a:t> lehet a címe az első résznek?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1800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Mi</a:t>
            </a:r>
            <a:r>
              <a:rPr lang="hu-HU" baseline="0" dirty="0" smtClean="0"/>
              <a:t> lehet a címe a 2. résznek?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052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Hangos</a:t>
            </a:r>
            <a:r>
              <a:rPr lang="hu-HU" baseline="0" dirty="0" smtClean="0"/>
              <a:t> olvasás közösen – mondatalkotás (szövegből kikeresés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7638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Hangos olvasás – jelentése, magyarázata - mondatalkotás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614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Hangos olvasás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A117F-72B7-44B1-9CDA-38F5DF7FE744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4572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9672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2900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4192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7241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6428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2944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7419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054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527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953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3224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909C-03F2-4C90-8D01-9E8B6320441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97F69-61EE-49BF-BDFF-5D8FC3469AE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9917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VqGxs77FR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2105" y="152892"/>
            <a:ext cx="5260195" cy="526019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18655" y="304800"/>
            <a:ext cx="5875006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7200" dirty="0" smtClean="0"/>
              <a:t>KI VAGYOK ÉN?</a:t>
            </a:r>
            <a:endParaRPr lang="hu-HU" sz="7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68048" y="2782989"/>
            <a:ext cx="665855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000" dirty="0" smtClean="0"/>
              <a:t>FALEVÉL</a:t>
            </a:r>
            <a:endParaRPr lang="hu-HU" sz="15000" dirty="0"/>
          </a:p>
        </p:txBody>
      </p:sp>
      <p:pic>
        <p:nvPicPr>
          <p:cNvPr id="8" name="Picture 2" descr="- 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047" y="5764735"/>
            <a:ext cx="11339585" cy="6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zis 8"/>
          <p:cNvSpPr/>
          <p:nvPr/>
        </p:nvSpPr>
        <p:spPr>
          <a:xfrm>
            <a:off x="1452282" y="5880802"/>
            <a:ext cx="1203546" cy="487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154244" y="5880801"/>
            <a:ext cx="1203546" cy="487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448559" y="5877422"/>
            <a:ext cx="1203546" cy="487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9282202" y="5822768"/>
            <a:ext cx="1203546" cy="487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042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- 1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78" y="273977"/>
            <a:ext cx="11734107" cy="339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683512" y="1393902"/>
            <a:ext cx="2943922" cy="85864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791307" y="2258121"/>
            <a:ext cx="2943922" cy="85864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V="1">
            <a:off x="4256049" y="1388327"/>
            <a:ext cx="3371385" cy="189291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78" y="3668750"/>
            <a:ext cx="11904858" cy="19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1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78" y="235526"/>
            <a:ext cx="11686643" cy="155981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59647" y="0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3.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27781" y="1894694"/>
            <a:ext cx="328504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NÉMA OLVASÁS</a:t>
            </a:r>
            <a:endParaRPr lang="hu-HU" sz="3600" dirty="0"/>
          </a:p>
        </p:txBody>
      </p:sp>
      <p:sp>
        <p:nvSpPr>
          <p:cNvPr id="6" name="Téglalap 5"/>
          <p:cNvSpPr/>
          <p:nvPr/>
        </p:nvSpPr>
        <p:spPr>
          <a:xfrm>
            <a:off x="226178" y="5834756"/>
            <a:ext cx="56096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ÜZENET AZ EMBEREKNEK</a:t>
            </a:r>
            <a:endParaRPr lang="hu-HU" sz="3200" dirty="0"/>
          </a:p>
        </p:txBody>
      </p:sp>
      <p:sp>
        <p:nvSpPr>
          <p:cNvPr id="7" name="Téglalap 6"/>
          <p:cNvSpPr/>
          <p:nvPr/>
        </p:nvSpPr>
        <p:spPr>
          <a:xfrm>
            <a:off x="162893" y="4685742"/>
            <a:ext cx="68461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SÜRGŐS POSTA A MADARAKNAK</a:t>
            </a:r>
            <a:endParaRPr lang="hu-HU" sz="3200" dirty="0"/>
          </a:p>
        </p:txBody>
      </p:sp>
      <p:sp>
        <p:nvSpPr>
          <p:cNvPr id="8" name="Téglalap 7"/>
          <p:cNvSpPr/>
          <p:nvPr/>
        </p:nvSpPr>
        <p:spPr>
          <a:xfrm>
            <a:off x="7612013" y="6116422"/>
            <a:ext cx="4329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NÖVÉNYEK ŐSSZEL</a:t>
            </a:r>
            <a:endParaRPr lang="hu-HU" sz="3200" dirty="0"/>
          </a:p>
        </p:txBody>
      </p:sp>
      <p:pic>
        <p:nvPicPr>
          <p:cNvPr id="9" name="Picture 2" descr="- 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47" y="2642153"/>
            <a:ext cx="6154603" cy="405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581244" y="3366750"/>
            <a:ext cx="49487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MIT ÜZEN AZ EMBEREKNEK?</a:t>
            </a:r>
            <a:endParaRPr lang="hu-HU" sz="3200" dirty="0"/>
          </a:p>
        </p:txBody>
      </p:sp>
      <p:sp>
        <p:nvSpPr>
          <p:cNvPr id="11" name="Ellipszis 10"/>
          <p:cNvSpPr/>
          <p:nvPr/>
        </p:nvSpPr>
        <p:spPr>
          <a:xfrm>
            <a:off x="2327788" y="5097673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347168" y="4267033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2312173" y="4231232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4277178" y="4274969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4277179" y="5097673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378398" y="5170694"/>
            <a:ext cx="323385" cy="3456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718" y="3492246"/>
            <a:ext cx="3210854" cy="32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2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01458 -0.5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ép 26">
            <a:extLst>
              <a:ext uri="{FF2B5EF4-FFF2-40B4-BE49-F238E27FC236}">
                <a16:creationId xmlns:a16="http://schemas.microsoft.com/office/drawing/2014/main" xmlns="" id="{E2AEA545-47CA-48D1-B90A-17C8C489E6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466" y="702225"/>
            <a:ext cx="10905067" cy="3789511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5085BD7D-69FE-4EAC-BB74-B3D5B63FD8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0268" y="5355747"/>
            <a:ext cx="1019175" cy="561975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xmlns="" id="{EA7EEC7B-BABB-4C5D-A866-1F875378A9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2255" y="5334085"/>
            <a:ext cx="1276350" cy="55245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B89658E3-3ECA-46CF-A695-7610F327A6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3854" y="5372185"/>
            <a:ext cx="1038225" cy="51435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xmlns="" id="{EEA0AB60-37D2-4121-8087-174D35E07AD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0332" y="5334085"/>
            <a:ext cx="2028825" cy="552450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xmlns="" id="{303F2BB5-082B-4D7F-AD2F-D3A28EB134D2}"/>
              </a:ext>
            </a:extLst>
          </p:cNvPr>
          <p:cNvSpPr txBox="1"/>
          <p:nvPr/>
        </p:nvSpPr>
        <p:spPr>
          <a:xfrm>
            <a:off x="3576955" y="206562"/>
            <a:ext cx="4737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accent2">
                    <a:lumMod val="75000"/>
                  </a:schemeClr>
                </a:solidFill>
              </a:rPr>
              <a:t>Melyikkel , mit tesznek?</a:t>
            </a:r>
          </a:p>
        </p:txBody>
      </p: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xmlns="" id="{EED67D54-B7F2-4E42-A2A5-16E52EF4D6F7}"/>
              </a:ext>
            </a:extLst>
          </p:cNvPr>
          <p:cNvCxnSpPr>
            <a:cxnSpLocks/>
          </p:cNvCxnSpPr>
          <p:nvPr/>
        </p:nvCxnSpPr>
        <p:spPr>
          <a:xfrm>
            <a:off x="2530494" y="3910189"/>
            <a:ext cx="1823392" cy="1461996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xmlns="" id="{42C7D699-35BD-4CCE-9AFE-D12E55DC9F60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9320430" y="3669209"/>
            <a:ext cx="609246" cy="1664876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xmlns="" id="{69E14669-5B6D-46C1-9D7F-7ED55E1D0BD4}"/>
              </a:ext>
            </a:extLst>
          </p:cNvPr>
          <p:cNvCxnSpPr>
            <a:cxnSpLocks/>
          </p:cNvCxnSpPr>
          <p:nvPr/>
        </p:nvCxnSpPr>
        <p:spPr>
          <a:xfrm>
            <a:off x="6617413" y="3506353"/>
            <a:ext cx="2408109" cy="184678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xmlns="" id="{9724820C-770A-4EA4-BAB1-2A985A3C6A95}"/>
              </a:ext>
            </a:extLst>
          </p:cNvPr>
          <p:cNvCxnSpPr>
            <a:cxnSpLocks/>
          </p:cNvCxnSpPr>
          <p:nvPr/>
        </p:nvCxnSpPr>
        <p:spPr>
          <a:xfrm flipH="1">
            <a:off x="2530494" y="3643217"/>
            <a:ext cx="5083755" cy="171686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xmlns="" id="{6367B002-E31B-47B6-8A37-A9F110668990}"/>
              </a:ext>
            </a:extLst>
          </p:cNvPr>
          <p:cNvCxnSpPr>
            <a:cxnSpLocks/>
          </p:cNvCxnSpPr>
          <p:nvPr/>
        </p:nvCxnSpPr>
        <p:spPr>
          <a:xfrm>
            <a:off x="4425779" y="3525403"/>
            <a:ext cx="2209444" cy="180868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38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174" y="205369"/>
            <a:ext cx="10595125" cy="23817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5038" y="205369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4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62893" y="4685742"/>
            <a:ext cx="68461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SÜRGŐS POSTA A MADARAKNAK</a:t>
            </a:r>
            <a:endParaRPr lang="hu-HU" sz="3200" dirty="0"/>
          </a:p>
        </p:txBody>
      </p:sp>
      <p:sp>
        <p:nvSpPr>
          <p:cNvPr id="7" name="Téglalap 6"/>
          <p:cNvSpPr/>
          <p:nvPr/>
        </p:nvSpPr>
        <p:spPr>
          <a:xfrm>
            <a:off x="7612013" y="6116422"/>
            <a:ext cx="4329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NÖVÉNYEK ŐSSZEL</a:t>
            </a:r>
            <a:endParaRPr lang="hu-HU" sz="32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212" y="2790122"/>
            <a:ext cx="3690796" cy="372770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331" y="2790122"/>
            <a:ext cx="4963464" cy="37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5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38997 -0.3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173" y="205369"/>
            <a:ext cx="10579373" cy="428342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5038" y="205369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5.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1359" y="205369"/>
            <a:ext cx="2430641" cy="370870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431821" y="5310967"/>
            <a:ext cx="4329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NÖVÉNYEK ŐSSZEL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xmlns="" val="15725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0026 -0.5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052945" y="317293"/>
            <a:ext cx="1194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ki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52945" y="1699230"/>
            <a:ext cx="34050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ki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nyit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47199" y="3239576"/>
            <a:ext cx="5213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kinyit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ott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942108" y="4922335"/>
            <a:ext cx="6800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kinyitott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1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90138" y="354206"/>
            <a:ext cx="5293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gyümölcs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0138" y="2326025"/>
            <a:ext cx="9227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gyümölcs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szedés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90138" y="4402239"/>
            <a:ext cx="11211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gyümölcsszedés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nek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53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90138" y="354206"/>
            <a:ext cx="5001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kukorica</a:t>
            </a:r>
            <a:endParaRPr lang="hu-HU" sz="9600" dirty="0"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90138" y="2278072"/>
            <a:ext cx="80954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kukorica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törés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7474" y="4352747"/>
            <a:ext cx="10080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latin typeface="Comic Sans MS" panose="030F0702030302020204" pitchFamily="66" charset="0"/>
              </a:rPr>
              <a:t>kukoricatörés</a:t>
            </a:r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nek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8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900234" y="4919008"/>
            <a:ext cx="929176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/>
              <a:t>k</a:t>
            </a:r>
            <a:r>
              <a:rPr lang="hu-HU" sz="12000" dirty="0" err="1" smtClean="0"/>
              <a:t>a-pasz-ko-dik</a:t>
            </a:r>
            <a:endParaRPr lang="hu-HU" sz="1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32098" y="457200"/>
            <a:ext cx="6492809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>
                <a:solidFill>
                  <a:srgbClr val="C00000"/>
                </a:solidFill>
              </a:rPr>
              <a:t>f</a:t>
            </a:r>
            <a:r>
              <a:rPr lang="hu-HU" sz="12000" dirty="0" err="1" smtClean="0">
                <a:solidFill>
                  <a:srgbClr val="C00000"/>
                </a:solidFill>
              </a:rPr>
              <a:t>o-gó-dzik</a:t>
            </a:r>
            <a:endParaRPr lang="hu-HU" sz="12000" dirty="0">
              <a:solidFill>
                <a:srgbClr val="C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85865" y="3131474"/>
            <a:ext cx="9115925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/>
              <a:t>f</a:t>
            </a:r>
            <a:r>
              <a:rPr lang="hu-HU" sz="12000" dirty="0" err="1" smtClean="0"/>
              <a:t>o-gódz-ko-dik</a:t>
            </a:r>
            <a:endParaRPr lang="hu-HU" sz="12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5758" y="177165"/>
            <a:ext cx="5025390" cy="31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1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89522" y="4570846"/>
            <a:ext cx="6492809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>
                <a:solidFill>
                  <a:srgbClr val="C00000"/>
                </a:solidFill>
              </a:rPr>
              <a:t>p</a:t>
            </a:r>
            <a:r>
              <a:rPr lang="hu-HU" sz="12000" dirty="0" smtClean="0">
                <a:solidFill>
                  <a:srgbClr val="C00000"/>
                </a:solidFill>
              </a:rPr>
              <a:t>ár-</a:t>
            </a:r>
            <a:r>
              <a:rPr lang="hu-HU" sz="12000" dirty="0" err="1" smtClean="0">
                <a:solidFill>
                  <a:srgbClr val="C00000"/>
                </a:solidFill>
              </a:rPr>
              <a:t>kány</a:t>
            </a:r>
            <a:endParaRPr lang="hu-HU" sz="12000" dirty="0">
              <a:solidFill>
                <a:srgbClr val="C0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776" y="2333393"/>
            <a:ext cx="5860634" cy="4395476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 rot="20422863">
            <a:off x="5682028" y="4429626"/>
            <a:ext cx="4405596" cy="973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54040" y="184968"/>
            <a:ext cx="9115925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/>
              <a:t>a</a:t>
            </a:r>
            <a:r>
              <a:rPr lang="hu-HU" sz="12000" dirty="0" smtClean="0"/>
              <a:t>b-lak-desz-</a:t>
            </a:r>
            <a:r>
              <a:rPr lang="hu-HU" sz="12000" dirty="0" err="1" smtClean="0"/>
              <a:t>ka</a:t>
            </a:r>
            <a:endParaRPr lang="hu-HU" sz="1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06273" y="2308928"/>
            <a:ext cx="6818994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/>
              <a:t>k</a:t>
            </a:r>
            <a:r>
              <a:rPr lang="hu-HU" sz="12000" dirty="0" err="1" smtClean="0"/>
              <a:t>ö</a:t>
            </a:r>
            <a:r>
              <a:rPr lang="hu-HU" sz="12000" dirty="0" smtClean="0"/>
              <a:t>-</a:t>
            </a:r>
            <a:r>
              <a:rPr lang="hu-HU" sz="12000" dirty="0" err="1" smtClean="0"/>
              <a:t>nyök</a:t>
            </a:r>
            <a:r>
              <a:rPr lang="hu-HU" sz="12000" dirty="0" smtClean="0"/>
              <a:t>-lő</a:t>
            </a:r>
            <a:endParaRPr lang="hu-HU" sz="12000" dirty="0"/>
          </a:p>
        </p:txBody>
      </p:sp>
    </p:spTree>
    <p:extLst>
      <p:ext uri="{BB962C8B-B14F-4D97-AF65-F5344CB8AC3E}">
        <p14:creationId xmlns:p14="http://schemas.microsoft.com/office/powerpoint/2010/main" xmlns="" val="39093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56391" y="254498"/>
            <a:ext cx="1472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Esett.</a:t>
            </a:r>
            <a:endParaRPr lang="hu-HU" sz="4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6391" y="1145958"/>
            <a:ext cx="4098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Esett </a:t>
            </a:r>
            <a:r>
              <a:rPr lang="hu-HU" sz="4400" b="1" dirty="0" smtClean="0">
                <a:solidFill>
                  <a:srgbClr val="FF0000"/>
                </a:solidFill>
              </a:rPr>
              <a:t>egy falevél</a:t>
            </a:r>
            <a:r>
              <a:rPr lang="hu-HU" sz="4400" dirty="0" smtClean="0"/>
              <a:t>.</a:t>
            </a:r>
            <a:endParaRPr lang="hu-HU" sz="4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6391" y="2037418"/>
            <a:ext cx="5537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Esett egy </a:t>
            </a:r>
            <a:r>
              <a:rPr lang="hu-HU" sz="4400" b="1" dirty="0" smtClean="0">
                <a:solidFill>
                  <a:srgbClr val="FF0000"/>
                </a:solidFill>
              </a:rPr>
              <a:t>száraz</a:t>
            </a:r>
            <a:r>
              <a:rPr lang="hu-HU" sz="4400" dirty="0" smtClean="0"/>
              <a:t> falevél.</a:t>
            </a:r>
            <a:endParaRPr lang="hu-HU" sz="4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6391" y="3086121"/>
            <a:ext cx="7189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</a:rPr>
              <a:t>Reggel</a:t>
            </a:r>
            <a:r>
              <a:rPr lang="hu-HU" sz="4400" dirty="0" smtClean="0"/>
              <a:t> esett egy száraz falevél.</a:t>
            </a:r>
            <a:endParaRPr lang="hu-HU" sz="4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6391" y="4120849"/>
            <a:ext cx="8847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</a:rPr>
              <a:t>Tegnap</a:t>
            </a:r>
            <a:r>
              <a:rPr lang="hu-HU" sz="4400" dirty="0" smtClean="0"/>
              <a:t> reggel esett egy száraz falevél.</a:t>
            </a:r>
            <a:endParaRPr lang="hu-HU" sz="4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6391" y="5245158"/>
            <a:ext cx="1165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Tegnap reggel </a:t>
            </a:r>
            <a:r>
              <a:rPr lang="hu-HU" sz="4400" b="1" dirty="0" smtClean="0">
                <a:solidFill>
                  <a:srgbClr val="FF0000"/>
                </a:solidFill>
              </a:rPr>
              <a:t>a párkányra </a:t>
            </a:r>
            <a:r>
              <a:rPr lang="hu-HU" sz="4400" dirty="0" smtClean="0"/>
              <a:t>esett egy száraz falevél.</a:t>
            </a:r>
            <a:endParaRPr lang="hu-HU" sz="4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93" t="12078" r="7853" b="54667"/>
          <a:stretch/>
        </p:blipFill>
        <p:spPr>
          <a:xfrm>
            <a:off x="8871567" y="98382"/>
            <a:ext cx="3212505" cy="44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6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0416" y="3278424"/>
            <a:ext cx="4413057" cy="330979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20250" y="4529282"/>
            <a:ext cx="7430478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>
                <a:solidFill>
                  <a:srgbClr val="C00000"/>
                </a:solidFill>
              </a:rPr>
              <a:t>s</a:t>
            </a:r>
            <a:r>
              <a:rPr lang="hu-HU" sz="12000" dirty="0" smtClean="0">
                <a:solidFill>
                  <a:srgbClr val="C00000"/>
                </a:solidFill>
              </a:rPr>
              <a:t>zer-te-szét</a:t>
            </a:r>
            <a:endParaRPr lang="hu-HU" sz="12000" dirty="0">
              <a:solidFill>
                <a:srgbClr val="C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11073" y="300019"/>
            <a:ext cx="7344455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/>
              <a:t>s</a:t>
            </a:r>
            <a:r>
              <a:rPr lang="hu-HU" sz="12000" dirty="0" err="1" smtClean="0"/>
              <a:t>za</a:t>
            </a:r>
            <a:r>
              <a:rPr lang="hu-HU" sz="12000" dirty="0" smtClean="0"/>
              <a:t>-na-szét</a:t>
            </a:r>
            <a:endParaRPr lang="hu-HU" sz="1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213215" y="2590290"/>
            <a:ext cx="4841222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 err="1"/>
              <a:t>s</a:t>
            </a:r>
            <a:r>
              <a:rPr lang="hu-HU" sz="12000" dirty="0" err="1" smtClean="0"/>
              <a:t>zéj</a:t>
            </a:r>
            <a:r>
              <a:rPr lang="hu-HU" sz="12000" dirty="0" smtClean="0"/>
              <a:t>-jel</a:t>
            </a:r>
            <a:endParaRPr lang="hu-HU" sz="12000" dirty="0"/>
          </a:p>
        </p:txBody>
      </p:sp>
    </p:spTree>
    <p:extLst>
      <p:ext uri="{BB962C8B-B14F-4D97-AF65-F5344CB8AC3E}">
        <p14:creationId xmlns:p14="http://schemas.microsoft.com/office/powerpoint/2010/main" xmlns="" val="4446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14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32098" y="570111"/>
            <a:ext cx="1132780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0" dirty="0"/>
              <a:t>e</a:t>
            </a:r>
            <a:r>
              <a:rPr lang="hu-HU" sz="14000" dirty="0" smtClean="0"/>
              <a:t>-</a:t>
            </a:r>
            <a:r>
              <a:rPr lang="hu-HU" sz="14000" dirty="0" err="1" smtClean="0"/>
              <a:t>züst</a:t>
            </a:r>
            <a:r>
              <a:rPr lang="hu-HU" sz="14000" dirty="0" smtClean="0"/>
              <a:t>-por-</a:t>
            </a:r>
            <a:r>
              <a:rPr lang="hu-HU" sz="14000" dirty="0" err="1" smtClean="0"/>
              <a:t>ral</a:t>
            </a:r>
            <a:endParaRPr lang="hu-HU" sz="14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32098" y="4172292"/>
            <a:ext cx="1132780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0" dirty="0"/>
              <a:t>l</a:t>
            </a:r>
            <a:r>
              <a:rPr lang="hu-HU" sz="14000" dirty="0" smtClean="0"/>
              <a:t>e-</a:t>
            </a:r>
            <a:r>
              <a:rPr lang="hu-HU" sz="14000" dirty="0" err="1" smtClean="0"/>
              <a:t>ko</a:t>
            </a:r>
            <a:r>
              <a:rPr lang="hu-HU" sz="14000" dirty="0" smtClean="0"/>
              <a:t>-</a:t>
            </a:r>
            <a:r>
              <a:rPr lang="hu-HU" sz="14000" dirty="0" err="1" smtClean="0"/>
              <a:t>pa</a:t>
            </a:r>
            <a:r>
              <a:rPr lang="hu-HU" sz="14000" dirty="0" smtClean="0"/>
              <a:t>-szít-ja</a:t>
            </a:r>
            <a:endParaRPr lang="hu-HU" sz="14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21262" y="2555563"/>
            <a:ext cx="1143864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0" dirty="0"/>
              <a:t>s</a:t>
            </a:r>
            <a:r>
              <a:rPr lang="hu-HU" sz="12000" dirty="0" smtClean="0"/>
              <a:t>zel-lő-</a:t>
            </a:r>
            <a:r>
              <a:rPr lang="hu-HU" sz="12000" dirty="0" err="1" smtClean="0"/>
              <a:t>leb</a:t>
            </a:r>
            <a:r>
              <a:rPr lang="hu-HU" sz="12000" dirty="0" smtClean="0"/>
              <a:t>-be-</a:t>
            </a:r>
            <a:r>
              <a:rPr lang="hu-HU" sz="12000" dirty="0" err="1" smtClean="0"/>
              <a:t>nés</a:t>
            </a:r>
            <a:endParaRPr lang="hu-HU" sz="12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61364" y="1841188"/>
            <a:ext cx="11469271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0" dirty="0"/>
              <a:t>l</a:t>
            </a:r>
            <a:r>
              <a:rPr lang="hu-HU" sz="14000" dirty="0" smtClean="0"/>
              <a:t>eg-</a:t>
            </a:r>
            <a:r>
              <a:rPr lang="hu-HU" sz="14000" dirty="0" err="1" smtClean="0"/>
              <a:t>sür</a:t>
            </a:r>
            <a:r>
              <a:rPr lang="hu-HU" sz="14000" dirty="0" smtClean="0"/>
              <a:t>-</a:t>
            </a:r>
            <a:r>
              <a:rPr lang="hu-HU" sz="14000" dirty="0" err="1" smtClean="0"/>
              <a:t>gő-sebb</a:t>
            </a:r>
            <a:endParaRPr lang="hu-HU" sz="14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61364" y="163513"/>
            <a:ext cx="11743547" cy="2092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3000" dirty="0" err="1"/>
              <a:t>h</a:t>
            </a:r>
            <a:r>
              <a:rPr lang="hu-HU" sz="13000" dirty="0" err="1" smtClean="0"/>
              <a:t>er-va-dá-su-kat</a:t>
            </a:r>
            <a:endParaRPr lang="hu-HU" sz="13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66272" y="4144011"/>
            <a:ext cx="1132780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0" dirty="0" err="1"/>
              <a:t>k</a:t>
            </a:r>
            <a:r>
              <a:rPr lang="hu-HU" sz="14000" dirty="0" err="1" smtClean="0"/>
              <a:t>é</a:t>
            </a:r>
            <a:r>
              <a:rPr lang="hu-HU" sz="14000" dirty="0" smtClean="0"/>
              <a:t>-szül-je-tek</a:t>
            </a:r>
            <a:endParaRPr lang="hu-HU" sz="14000" dirty="0"/>
          </a:p>
        </p:txBody>
      </p:sp>
    </p:spTree>
    <p:extLst>
      <p:ext uri="{BB962C8B-B14F-4D97-AF65-F5344CB8AC3E}">
        <p14:creationId xmlns:p14="http://schemas.microsoft.com/office/powerpoint/2010/main" xmlns="" val="21783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13" t="18222"/>
          <a:stretch/>
        </p:blipFill>
        <p:spPr>
          <a:xfrm>
            <a:off x="446048" y="1862254"/>
            <a:ext cx="11463946" cy="47950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661" y="122663"/>
            <a:ext cx="1226637" cy="170966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550020" y="122663"/>
            <a:ext cx="650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16.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463776" y="5430644"/>
            <a:ext cx="3193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Útra kelnek a gólyák </a:t>
            </a:r>
          </a:p>
          <a:p>
            <a:r>
              <a:rPr lang="hu-HU" sz="2800" dirty="0" smtClean="0"/>
              <a:t>és a fecskék. </a:t>
            </a:r>
            <a:endParaRPr lang="hu-HU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11930" y="2952829"/>
            <a:ext cx="29040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Elszínesednek a </a:t>
            </a:r>
          </a:p>
          <a:p>
            <a:r>
              <a:rPr lang="hu-HU" sz="2800" dirty="0"/>
              <a:t>l</a:t>
            </a:r>
            <a:r>
              <a:rPr lang="hu-HU" sz="2800" dirty="0" smtClean="0"/>
              <a:t>evelek – megcsípi </a:t>
            </a:r>
          </a:p>
          <a:p>
            <a:r>
              <a:rPr lang="hu-HU" sz="2800" dirty="0" smtClean="0"/>
              <a:t>a dér őket. </a:t>
            </a:r>
            <a:endParaRPr lang="hu-HU" sz="2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300655" y="2848643"/>
            <a:ext cx="342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Lekopaszodnak a fák. </a:t>
            </a:r>
            <a:endParaRPr lang="hu-HU" sz="2800" dirty="0"/>
          </a:p>
        </p:txBody>
      </p:sp>
      <p:sp>
        <p:nvSpPr>
          <p:cNvPr id="10" name="Téglalap 9"/>
          <p:cNvSpPr/>
          <p:nvPr/>
        </p:nvSpPr>
        <p:spPr>
          <a:xfrm>
            <a:off x="2690969" y="206024"/>
            <a:ext cx="3487052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youtu.be/MVqGxs77FRQ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785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17" t="60549" r="1478" b="8677"/>
          <a:stretch/>
        </p:blipFill>
        <p:spPr>
          <a:xfrm>
            <a:off x="1931670" y="32653"/>
            <a:ext cx="7453609" cy="682534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988528" y="334535"/>
            <a:ext cx="157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Verbőczy</a:t>
            </a:r>
            <a:r>
              <a:rPr lang="hu-HU" dirty="0" smtClean="0"/>
              <a:t> Antal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3055" y="334535"/>
            <a:ext cx="3680252" cy="24507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7" y="4744060"/>
            <a:ext cx="2255418" cy="2046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2907" y="3627912"/>
            <a:ext cx="3200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29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363" y="85725"/>
            <a:ext cx="5076825" cy="6772275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2037920" y="85725"/>
            <a:ext cx="2141035" cy="516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Balra nyíl 7"/>
          <p:cNvSpPr/>
          <p:nvPr/>
        </p:nvSpPr>
        <p:spPr>
          <a:xfrm rot="10800000">
            <a:off x="4335694" y="85725"/>
            <a:ext cx="1571699" cy="5027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081984" y="1000889"/>
            <a:ext cx="2589913" cy="1077218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Szövegforma</a:t>
            </a:r>
          </a:p>
          <a:p>
            <a:r>
              <a:rPr lang="hu-H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párbeszéd </a:t>
            </a:r>
            <a:endParaRPr lang="hu-H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Ellipszis 10"/>
          <p:cNvSpPr/>
          <p:nvPr/>
        </p:nvSpPr>
        <p:spPr>
          <a:xfrm>
            <a:off x="4583151" y="6534903"/>
            <a:ext cx="1064037" cy="3230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6081984" y="118508"/>
            <a:ext cx="2844305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MI-RE U-TAL?</a:t>
            </a:r>
            <a:endParaRPr lang="hu-HU" sz="3600" dirty="0"/>
          </a:p>
        </p:txBody>
      </p:sp>
      <p:sp>
        <p:nvSpPr>
          <p:cNvPr id="14" name="Ellipszis 13"/>
          <p:cNvSpPr/>
          <p:nvPr/>
        </p:nvSpPr>
        <p:spPr>
          <a:xfrm>
            <a:off x="674370" y="3669783"/>
            <a:ext cx="274320" cy="3230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1984" y="2232775"/>
            <a:ext cx="6002948" cy="4502211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02456" y="2753947"/>
            <a:ext cx="8066475" cy="3046988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hu-H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NE-KEM EZ A SZÖ-VEG…</a:t>
            </a:r>
            <a:endParaRPr lang="hu-H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7894" y="223024"/>
            <a:ext cx="1240108" cy="17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47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EA2A8A7-F764-4E1D-BC2A-15543CD77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98" t="39108"/>
          <a:stretch/>
        </p:blipFill>
        <p:spPr>
          <a:xfrm>
            <a:off x="554182" y="4087091"/>
            <a:ext cx="11374582" cy="25630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69D2476-6BE8-4819-95DF-E44D35A22B12}"/>
              </a:ext>
            </a:extLst>
          </p:cNvPr>
          <p:cNvSpPr txBox="1"/>
          <p:nvPr/>
        </p:nvSpPr>
        <p:spPr>
          <a:xfrm>
            <a:off x="210268" y="3489904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Melyik az igaz állítás?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xmlns="" id="{CA561610-4BF3-4C0C-A2E8-283B2A2F8E78}"/>
              </a:ext>
            </a:extLst>
          </p:cNvPr>
          <p:cNvCxnSpPr>
            <a:cxnSpLocks/>
          </p:cNvCxnSpPr>
          <p:nvPr/>
        </p:nvCxnSpPr>
        <p:spPr>
          <a:xfrm>
            <a:off x="1108364" y="6345382"/>
            <a:ext cx="9296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A képen fa, étel, virág látható&#10;&#10;Automatikusan generált leírás">
            <a:extLst>
              <a:ext uri="{FF2B5EF4-FFF2-40B4-BE49-F238E27FC236}">
                <a16:creationId xmlns:a16="http://schemas.microsoft.com/office/drawing/2014/main" xmlns="" id="{9B4AA61C-D788-4681-BBA9-306361439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84" y="112705"/>
            <a:ext cx="3903055" cy="2905115"/>
          </a:xfrm>
          <a:prstGeom prst="rect">
            <a:avLst/>
          </a:prstGeom>
        </p:spPr>
      </p:pic>
      <p:pic>
        <p:nvPicPr>
          <p:cNvPr id="8" name="Kép 7" descr="A képen denevér, sötét, kicsi, macska látható&#10;&#10;Automatikusan generált leírás">
            <a:extLst>
              <a:ext uri="{FF2B5EF4-FFF2-40B4-BE49-F238E27FC236}">
                <a16:creationId xmlns:a16="http://schemas.microsoft.com/office/drawing/2014/main" xmlns="" id="{B3655FAC-B332-45EC-9DDD-421E371AC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618" y="3489904"/>
            <a:ext cx="2849887" cy="213741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411678" y="191841"/>
            <a:ext cx="356815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5400" dirty="0" smtClean="0"/>
              <a:t>BEMUTATÁS</a:t>
            </a:r>
            <a:endParaRPr lang="hu-HU" sz="5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4283207" y="1298930"/>
            <a:ext cx="7070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MILYEN HANGOKAT HALLOTTÁL? </a:t>
            </a:r>
            <a:endParaRPr lang="hu-HU" sz="4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283206" y="1985124"/>
            <a:ext cx="5750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MILYEN SZÍNEKET LÁTTÁL? </a:t>
            </a:r>
            <a:endParaRPr lang="hu-HU" sz="4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283206" y="2710406"/>
            <a:ext cx="6244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MILYEN ILLATOKAT ÉREZTÉL? 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xmlns="" val="4016974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499" t="7735" r="604" b="2470"/>
          <a:stretch/>
        </p:blipFill>
        <p:spPr>
          <a:xfrm>
            <a:off x="775854" y="42937"/>
            <a:ext cx="5569528" cy="674578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3718" y="42937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1.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33718" y="2231955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2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3718" y="3234073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3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3718" y="3940208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4.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3718" y="4954520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5.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68567" y="198834"/>
            <a:ext cx="3734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Részekre osztás</a:t>
            </a:r>
            <a:endParaRPr lang="hu-HU" sz="4400" dirty="0"/>
          </a:p>
        </p:txBody>
      </p:sp>
      <p:cxnSp>
        <p:nvCxnSpPr>
          <p:cNvPr id="10" name="Egyenes összekötő 9"/>
          <p:cNvCxnSpPr/>
          <p:nvPr/>
        </p:nvCxnSpPr>
        <p:spPr>
          <a:xfrm>
            <a:off x="947853" y="366102"/>
            <a:ext cx="55756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966437" y="2659536"/>
            <a:ext cx="557561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996172" y="3557239"/>
            <a:ext cx="866082" cy="1669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966437" y="4360127"/>
            <a:ext cx="985026" cy="554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947853" y="5277686"/>
            <a:ext cx="74341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7381" y="2715072"/>
            <a:ext cx="5473898" cy="30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6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034" y="56569"/>
            <a:ext cx="11016517" cy="431470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3718" y="42937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1.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167584" y="3791854"/>
            <a:ext cx="328504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NÉMA OLVASÁS</a:t>
            </a:r>
            <a:endParaRPr lang="hu-HU" sz="3600" dirty="0"/>
          </a:p>
        </p:txBody>
      </p:sp>
      <p:sp>
        <p:nvSpPr>
          <p:cNvPr id="6" name="Téglalap 5"/>
          <p:cNvSpPr/>
          <p:nvPr/>
        </p:nvSpPr>
        <p:spPr>
          <a:xfrm>
            <a:off x="7491115" y="4692528"/>
            <a:ext cx="457133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POSTÁNK ÉRKEZETT</a:t>
            </a:r>
            <a:endParaRPr lang="hu-HU" sz="3200" dirty="0"/>
          </a:p>
        </p:txBody>
      </p:sp>
      <p:sp>
        <p:nvSpPr>
          <p:cNvPr id="7" name="Téglalap 6"/>
          <p:cNvSpPr/>
          <p:nvPr/>
        </p:nvSpPr>
        <p:spPr>
          <a:xfrm>
            <a:off x="4962919" y="5416925"/>
            <a:ext cx="235194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ŐSZI TÁJ</a:t>
            </a:r>
            <a:endParaRPr lang="hu-HU" sz="3200" dirty="0"/>
          </a:p>
        </p:txBody>
      </p:sp>
      <p:sp>
        <p:nvSpPr>
          <p:cNvPr id="8" name="Téglalap 7"/>
          <p:cNvSpPr/>
          <p:nvPr/>
        </p:nvSpPr>
        <p:spPr>
          <a:xfrm>
            <a:off x="162893" y="6148108"/>
            <a:ext cx="56096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ÜZENET AZ EMBEREKNEK</a:t>
            </a:r>
            <a:endParaRPr lang="hu-HU" sz="3200" dirty="0"/>
          </a:p>
        </p:txBody>
      </p:sp>
      <p:sp>
        <p:nvSpPr>
          <p:cNvPr id="9" name="Téglalap 8"/>
          <p:cNvSpPr/>
          <p:nvPr/>
        </p:nvSpPr>
        <p:spPr>
          <a:xfrm>
            <a:off x="162893" y="4685742"/>
            <a:ext cx="68461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SÜRGŐS POSTA A MADARAKNAK</a:t>
            </a:r>
            <a:endParaRPr lang="hu-HU" sz="3200" dirty="0"/>
          </a:p>
        </p:txBody>
      </p:sp>
      <p:sp>
        <p:nvSpPr>
          <p:cNvPr id="10" name="Téglalap 9"/>
          <p:cNvSpPr/>
          <p:nvPr/>
        </p:nvSpPr>
        <p:spPr>
          <a:xfrm>
            <a:off x="7612013" y="6116422"/>
            <a:ext cx="4329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NÖVÉNYEK ŐSSZEL</a:t>
            </a:r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169669" y="4632095"/>
            <a:ext cx="28929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CC"/>
              </a:buClr>
              <a:tabLst>
                <a:tab pos="270510" algn="l"/>
                <a:tab pos="630555" algn="l"/>
              </a:tabLst>
            </a:pPr>
            <a:r>
              <a:rPr lang="hu-H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 küldte?</a:t>
            </a:r>
            <a:endParaRPr lang="hu-HU" sz="4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CC"/>
              </a:buClr>
              <a:tabLst>
                <a:tab pos="270510" algn="l"/>
                <a:tab pos="630555" algn="l"/>
              </a:tabLst>
            </a:pPr>
            <a:r>
              <a:rPr lang="hu-H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 hozta?</a:t>
            </a:r>
            <a:endParaRPr lang="hu-H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 flipV="1">
            <a:off x="1527717" y="1293541"/>
            <a:ext cx="4393581" cy="2230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6810104" y="5102575"/>
            <a:ext cx="521868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CC"/>
              </a:buClr>
              <a:tabLst>
                <a:tab pos="270510" algn="l"/>
                <a:tab pos="630555" algn="l"/>
              </a:tabLst>
            </a:pPr>
            <a:r>
              <a:rPr lang="hu-H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Milyen volt a levél?</a:t>
            </a:r>
            <a:endParaRPr lang="hu-H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Egyenes összekötő 14"/>
          <p:cNvCxnSpPr/>
          <p:nvPr/>
        </p:nvCxnSpPr>
        <p:spPr>
          <a:xfrm flipV="1">
            <a:off x="1033346" y="2029522"/>
            <a:ext cx="3650166" cy="743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elfelé nyíl 16"/>
          <p:cNvSpPr/>
          <p:nvPr/>
        </p:nvSpPr>
        <p:spPr>
          <a:xfrm>
            <a:off x="2607572" y="1630308"/>
            <a:ext cx="484632" cy="10089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619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4167 L -0.01875 -0.66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- 1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55" y="101745"/>
            <a:ext cx="11307096" cy="30366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407" y="3338945"/>
            <a:ext cx="5070765" cy="3380510"/>
          </a:xfrm>
          <a:prstGeom prst="rect">
            <a:avLst/>
          </a:prstGeom>
        </p:spPr>
      </p:pic>
      <p:sp>
        <p:nvSpPr>
          <p:cNvPr id="5" name="Folyamatábra: Feldolgozás 4"/>
          <p:cNvSpPr/>
          <p:nvPr/>
        </p:nvSpPr>
        <p:spPr>
          <a:xfrm>
            <a:off x="2867891" y="692727"/>
            <a:ext cx="6428510" cy="678873"/>
          </a:xfrm>
          <a:prstGeom prst="flowChartProcess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/>
          <p:cNvCxnSpPr/>
          <p:nvPr/>
        </p:nvCxnSpPr>
        <p:spPr>
          <a:xfrm flipV="1">
            <a:off x="2867891" y="2521527"/>
            <a:ext cx="6192982" cy="277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94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39" y="361082"/>
            <a:ext cx="12104202" cy="209117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2739" y="195337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2</a:t>
            </a:r>
            <a:r>
              <a:rPr lang="hu-HU" sz="3600" b="1" dirty="0" smtClean="0">
                <a:solidFill>
                  <a:srgbClr val="FF0000"/>
                </a:solidFill>
              </a:rPr>
              <a:t>.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56511" y="2452255"/>
            <a:ext cx="328504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NÉMA OLVASÁS</a:t>
            </a:r>
            <a:endParaRPr lang="hu-HU" sz="3600" dirty="0"/>
          </a:p>
        </p:txBody>
      </p:sp>
      <p:sp>
        <p:nvSpPr>
          <p:cNvPr id="6" name="Téglalap 5"/>
          <p:cNvSpPr/>
          <p:nvPr/>
        </p:nvSpPr>
        <p:spPr>
          <a:xfrm>
            <a:off x="5542674" y="5416925"/>
            <a:ext cx="235194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ŐSZI TÁJ</a:t>
            </a:r>
            <a:endParaRPr lang="hu-HU" sz="3200" dirty="0"/>
          </a:p>
        </p:txBody>
      </p:sp>
      <p:sp>
        <p:nvSpPr>
          <p:cNvPr id="7" name="Téglalap 6"/>
          <p:cNvSpPr/>
          <p:nvPr/>
        </p:nvSpPr>
        <p:spPr>
          <a:xfrm>
            <a:off x="162893" y="6148108"/>
            <a:ext cx="56096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ÜZENET AZ EMBEREKNEK</a:t>
            </a:r>
            <a:endParaRPr lang="hu-HU" sz="3200" dirty="0"/>
          </a:p>
        </p:txBody>
      </p:sp>
      <p:sp>
        <p:nvSpPr>
          <p:cNvPr id="8" name="Téglalap 7"/>
          <p:cNvSpPr/>
          <p:nvPr/>
        </p:nvSpPr>
        <p:spPr>
          <a:xfrm>
            <a:off x="162893" y="4685742"/>
            <a:ext cx="68461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SÜRGŐS POSTA A MADARAKNAK</a:t>
            </a:r>
            <a:endParaRPr lang="hu-HU" sz="3200" dirty="0"/>
          </a:p>
        </p:txBody>
      </p:sp>
      <p:sp>
        <p:nvSpPr>
          <p:cNvPr id="9" name="Téglalap 8"/>
          <p:cNvSpPr/>
          <p:nvPr/>
        </p:nvSpPr>
        <p:spPr>
          <a:xfrm>
            <a:off x="7612013" y="6116422"/>
            <a:ext cx="43295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NÖVÉNYEK ŐSSZEL</a:t>
            </a:r>
            <a:endParaRPr lang="hu-HU" sz="3200" dirty="0"/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4219117" y="724829"/>
            <a:ext cx="7722434" cy="3345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162893" y="1185928"/>
            <a:ext cx="1654756" cy="111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3813717" y="-81663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rgbClr val="C00000"/>
                </a:solidFill>
              </a:rPr>
              <a:t>?</a:t>
            </a:r>
            <a:endParaRPr lang="hu-HU" sz="7200" dirty="0">
              <a:solidFill>
                <a:srgbClr val="C00000"/>
              </a:solidFill>
            </a:endParaRP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2022326" y="1561411"/>
            <a:ext cx="6058008" cy="7446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V="1">
            <a:off x="1149093" y="1996257"/>
            <a:ext cx="2876497" cy="2230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V="1">
            <a:off x="7579991" y="2018561"/>
            <a:ext cx="4393581" cy="2230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166083" y="2513467"/>
            <a:ext cx="824188" cy="2230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Kép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5941" y="3116367"/>
            <a:ext cx="2781461" cy="28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4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047 L -0.35351 -0.4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256</Words>
  <Application>Microsoft Office PowerPoint</Application>
  <PresentationFormat>Egyéni</PresentationFormat>
  <Paragraphs>110</Paragraphs>
  <Slides>22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102345</dc:creator>
  <cp:lastModifiedBy>user</cp:lastModifiedBy>
  <cp:revision>35</cp:revision>
  <dcterms:created xsi:type="dcterms:W3CDTF">2021-07-27T16:28:34Z</dcterms:created>
  <dcterms:modified xsi:type="dcterms:W3CDTF">2022-08-22T22:28:05Z</dcterms:modified>
</cp:coreProperties>
</file>