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2" r:id="rId6"/>
    <p:sldId id="266" r:id="rId7"/>
    <p:sldId id="258" r:id="rId8"/>
    <p:sldId id="257" r:id="rId9"/>
    <p:sldId id="259" r:id="rId10"/>
    <p:sldId id="260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2D1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980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880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130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770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099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896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0989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932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1019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830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3184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4E35-98FE-40E9-B795-95E528DEE03E}" type="datetimeFigureOut">
              <a:rPr lang="hu-HU" smtClean="0"/>
              <a:pPr/>
              <a:t>2021.05.14.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B57-8CB4-4048-B175-8DE1FDAC6D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520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P3hkJsdANJ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808694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3999" y="145473"/>
            <a:ext cx="9802091" cy="1433945"/>
          </a:xfr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hu-HU" dirty="0" smtClean="0"/>
              <a:t> </a:t>
            </a:r>
            <a:r>
              <a:rPr lang="hu-HU" sz="6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MELLÉKNEVEK HELYESÍRÁSA</a:t>
            </a:r>
            <a:br>
              <a:rPr lang="hu-HU" sz="6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</a:br>
            <a:r>
              <a:rPr lang="hu-HU" sz="22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Készítette: Batárné Jónás Katalin</a:t>
            </a:r>
            <a:endParaRPr lang="hu-HU" sz="22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7364" y="6262111"/>
            <a:ext cx="10425545" cy="59588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hu-HU" sz="2800" dirty="0" smtClean="0"/>
              <a:t>Mai óránkon elkísérnek minket a zümmögő, szorgalmas méhecskék.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2670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41034" y="5706539"/>
            <a:ext cx="793966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jámbor jószág</a:t>
            </a:r>
            <a:endParaRPr lang="hu-HU" sz="4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141034" y="1662546"/>
            <a:ext cx="7939668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</a:t>
            </a:r>
            <a:r>
              <a:rPr lang="hu-HU" sz="4000" dirty="0" smtClean="0"/>
              <a:t>erebélyes tölgyfa</a:t>
            </a:r>
            <a:endParaRPr lang="hu-HU" sz="4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41034" y="2700624"/>
            <a:ext cx="7939668" cy="70788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v</a:t>
            </a:r>
            <a:r>
              <a:rPr lang="hu-HU" sz="4000" dirty="0" smtClean="0"/>
              <a:t>eszélyes zivatar</a:t>
            </a:r>
            <a:endParaRPr lang="hu-HU" sz="4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1034" y="3695113"/>
            <a:ext cx="79396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</a:t>
            </a:r>
            <a:r>
              <a:rPr lang="hu-HU" sz="4000" dirty="0" smtClean="0"/>
              <a:t>avalyi tanév</a:t>
            </a:r>
            <a:endParaRPr lang="hu-HU" sz="4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41034" y="4689602"/>
            <a:ext cx="79396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s</a:t>
            </a:r>
            <a:r>
              <a:rPr lang="hu-HU" sz="4000" dirty="0" smtClean="0"/>
              <a:t>zeszélyes időjárás</a:t>
            </a:r>
            <a:endParaRPr lang="hu-HU" sz="4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41034" y="0"/>
            <a:ext cx="7939668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Olvasd el </a:t>
            </a:r>
            <a:r>
              <a:rPr lang="hu-HU" sz="4000" smtClean="0"/>
              <a:t>a szókapcsolatokat!</a:t>
            </a:r>
          </a:p>
          <a:p>
            <a:pPr algn="ctr"/>
            <a:r>
              <a:rPr lang="hu-HU" sz="4000" smtClean="0"/>
              <a:t> </a:t>
            </a:r>
            <a:r>
              <a:rPr lang="hu-HU" sz="4000" dirty="0" smtClean="0"/>
              <a:t>Írd le emlékezetből!</a:t>
            </a:r>
            <a:endParaRPr lang="hu-HU" sz="40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44" y="661719"/>
            <a:ext cx="1733550" cy="26384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244" y="331409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8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77"/>
            <a:ext cx="12192000" cy="68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5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Hallgasd meg a mesét!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www.youtube.com/watch?v=P3hkJsdANJA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2309" y="2463510"/>
            <a:ext cx="7107381" cy="407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8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7701" y="457200"/>
            <a:ext cx="8350135" cy="37277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47700" y="4426527"/>
            <a:ext cx="835013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Házi feladat: </a:t>
            </a:r>
            <a:r>
              <a:rPr lang="hu-HU" sz="4000" dirty="0" err="1" smtClean="0"/>
              <a:t>Tk</a:t>
            </a:r>
            <a:r>
              <a:rPr lang="hu-HU" sz="4000" dirty="0" smtClean="0"/>
              <a:t>. 103. oldaláról másold le a </a:t>
            </a:r>
            <a:r>
              <a:rPr lang="hu-HU" sz="4000" dirty="0" err="1" smtClean="0"/>
              <a:t>j-t</a:t>
            </a:r>
            <a:r>
              <a:rPr lang="hu-HU" sz="4000" dirty="0" smtClean="0"/>
              <a:t>, </a:t>
            </a:r>
            <a:r>
              <a:rPr lang="hu-HU" sz="4000" dirty="0" err="1" smtClean="0"/>
              <a:t>ly</a:t>
            </a:r>
            <a:r>
              <a:rPr lang="hu-HU" sz="4000" dirty="0" smtClean="0"/>
              <a:t>-t tartalmazó szavakat!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xmlns="" val="1318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hu-HU" dirty="0" smtClean="0"/>
              <a:t>Ismételjünk!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4009" t="25917" r="51387" b="42759"/>
          <a:stretch/>
        </p:blipFill>
        <p:spPr>
          <a:xfrm>
            <a:off x="838200" y="1420314"/>
            <a:ext cx="10515600" cy="53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3621" t="56917" r="52471" b="22661"/>
          <a:stretch/>
        </p:blipFill>
        <p:spPr>
          <a:xfrm>
            <a:off x="398028" y="1475509"/>
            <a:ext cx="11536833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7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13832" t="47929" r="52022" b="33374"/>
          <a:stretch/>
        </p:blipFill>
        <p:spPr>
          <a:xfrm>
            <a:off x="230101" y="225053"/>
            <a:ext cx="11757694" cy="36195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0183" y="3994588"/>
            <a:ext cx="3144399" cy="28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8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81" y="748145"/>
            <a:ext cx="11971056" cy="496685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5900" y="4044228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0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10890" y="2780300"/>
            <a:ext cx="35744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-ó/-ő végű </a:t>
            </a:r>
            <a:r>
              <a:rPr lang="hu-HU" sz="2800" dirty="0" smtClean="0"/>
              <a:t>melléknevek</a:t>
            </a:r>
            <a:endParaRPr lang="hu-HU" sz="2800" dirty="0"/>
          </a:p>
        </p:txBody>
      </p:sp>
      <p:cxnSp>
        <p:nvCxnSpPr>
          <p:cNvPr id="4" name="Egyenes összekötő nyíllal 3"/>
          <p:cNvCxnSpPr/>
          <p:nvPr/>
        </p:nvCxnSpPr>
        <p:spPr>
          <a:xfrm flipH="1" flipV="1">
            <a:off x="2556165" y="1184564"/>
            <a:ext cx="1454725" cy="112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1454727" y="394855"/>
            <a:ext cx="17872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mosolyg</a:t>
            </a:r>
            <a:r>
              <a:rPr lang="hu-HU" sz="2800" dirty="0" smtClean="0">
                <a:solidFill>
                  <a:srgbClr val="FF0000"/>
                </a:solidFill>
              </a:rPr>
              <a:t>ó</a:t>
            </a:r>
            <a:endParaRPr lang="hu-HU" sz="2800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 flipH="1">
            <a:off x="2639292" y="3011132"/>
            <a:ext cx="1205344" cy="20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876310" y="386301"/>
            <a:ext cx="15794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segít</a:t>
            </a:r>
            <a:r>
              <a:rPr lang="hu-HU" sz="2800" dirty="0" smtClean="0">
                <a:solidFill>
                  <a:srgbClr val="FF0000"/>
                </a:solidFill>
              </a:rPr>
              <a:t>ő</a:t>
            </a:r>
            <a:endParaRPr lang="hu-HU" sz="2800" dirty="0">
              <a:solidFill>
                <a:srgbClr val="FF0000"/>
              </a:solidFill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V="1">
            <a:off x="2639292" y="3715483"/>
            <a:ext cx="1413164" cy="114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7419109" y="1184564"/>
            <a:ext cx="1246911" cy="112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>
            <a:off x="8042564" y="3031913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7616536" y="3715483"/>
            <a:ext cx="1049484" cy="1142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zövegdoboz 29"/>
          <p:cNvSpPr txBox="1"/>
          <p:nvPr/>
        </p:nvSpPr>
        <p:spPr>
          <a:xfrm>
            <a:off x="893618" y="2836856"/>
            <a:ext cx="1039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forr</a:t>
            </a:r>
            <a:r>
              <a:rPr lang="hu-HU" sz="2800" dirty="0" smtClean="0">
                <a:solidFill>
                  <a:srgbClr val="FF0000"/>
                </a:solidFill>
              </a:rPr>
              <a:t>ó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413163" y="4858482"/>
            <a:ext cx="11845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virul</a:t>
            </a:r>
            <a:r>
              <a:rPr lang="hu-HU" sz="2800" dirty="0" smtClean="0">
                <a:solidFill>
                  <a:srgbClr val="FF0000"/>
                </a:solidFill>
              </a:rPr>
              <a:t>ó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9455731" y="2836856"/>
            <a:ext cx="13508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ével</a:t>
            </a:r>
            <a:r>
              <a:rPr lang="hu-HU" sz="2800" dirty="0" smtClean="0">
                <a:solidFill>
                  <a:srgbClr val="FF0000"/>
                </a:solidFill>
              </a:rPr>
              <a:t>ő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9372604" y="4858482"/>
            <a:ext cx="1433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/>
              <a:t>süllyed</a:t>
            </a:r>
            <a:r>
              <a:rPr lang="hu-HU" sz="2800" dirty="0" smtClean="0">
                <a:solidFill>
                  <a:srgbClr val="FF0000"/>
                </a:solidFill>
              </a:rPr>
              <a:t>ő</a:t>
            </a:r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1062" y="209417"/>
            <a:ext cx="2047875" cy="2238375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9040" y="3702465"/>
            <a:ext cx="2102737" cy="23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4657" y="449716"/>
            <a:ext cx="10515600" cy="1659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/>
              <a:t>Helyezd el a mellékneveket a halmazábrában!</a:t>
            </a:r>
            <a:br>
              <a:rPr lang="hu-HU" dirty="0" smtClean="0"/>
            </a:b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forró, könnyű, szigorú, gyönyörű, hosszú,  felső, aggódó,  gömbölyű, süllyedő, pöttyös, csillagos</a:t>
            </a:r>
            <a:endParaRPr lang="hu-H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4726" y="2942810"/>
            <a:ext cx="427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VAN BENNE HOSSZÚ MAGÁNHANGZÓ</a:t>
            </a:r>
            <a:endParaRPr lang="hu-HU" dirty="0"/>
          </a:p>
        </p:txBody>
      </p:sp>
      <p:pic>
        <p:nvPicPr>
          <p:cNvPr id="14" name="Kép 13" descr="Árkádia - Irodalom oktatási portá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383658"/>
            <a:ext cx="12191999" cy="454647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2007220" y="2740619"/>
            <a:ext cx="260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HOSSZÚ MAGÁNHANGZÓ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359804" y="2740619"/>
            <a:ext cx="281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HOSSZÚ MÁSSALHANGZÓ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337717" y="2942810"/>
            <a:ext cx="145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forró</a:t>
            </a:r>
            <a:endParaRPr lang="hu-HU" sz="4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290565" y="3811089"/>
            <a:ext cx="168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könnyű</a:t>
            </a:r>
            <a:endParaRPr lang="hu-HU" sz="36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485477" y="3575854"/>
            <a:ext cx="1730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szigorú</a:t>
            </a:r>
            <a:endParaRPr lang="hu-HU" sz="3600" dirty="0"/>
          </a:p>
        </p:txBody>
      </p:sp>
      <p:sp>
        <p:nvSpPr>
          <p:cNvPr id="21" name="Szövegdoboz 20"/>
          <p:cNvSpPr txBox="1"/>
          <p:nvPr/>
        </p:nvSpPr>
        <p:spPr>
          <a:xfrm rot="10800000" flipV="1">
            <a:off x="1012975" y="4504851"/>
            <a:ext cx="249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gyönyörű</a:t>
            </a:r>
            <a:endParaRPr lang="hu-HU" sz="36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538331" y="3882182"/>
            <a:ext cx="164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hosszú</a:t>
            </a:r>
            <a:endParaRPr lang="hu-HU" sz="36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563060" y="5306651"/>
            <a:ext cx="140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felső</a:t>
            </a:r>
            <a:endParaRPr lang="hu-HU" sz="36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337718" y="5171483"/>
            <a:ext cx="202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aggódó</a:t>
            </a:r>
            <a:endParaRPr lang="hu-HU" sz="36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2542477" y="5952982"/>
            <a:ext cx="20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gömbölyű</a:t>
            </a:r>
            <a:endParaRPr lang="hu-HU" sz="36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4782815" y="4547617"/>
            <a:ext cx="200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süllyedő</a:t>
            </a:r>
            <a:endParaRPr lang="hu-HU" sz="36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8746267" y="3533819"/>
            <a:ext cx="240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pöttyös</a:t>
            </a:r>
            <a:endParaRPr lang="hu-HU" sz="36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9165954" y="4884234"/>
            <a:ext cx="214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/>
              <a:t>csillagos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277581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26395" t="45478" r="26458" b="30666"/>
          <a:stretch/>
        </p:blipFill>
        <p:spPr>
          <a:xfrm>
            <a:off x="58754" y="2818534"/>
            <a:ext cx="12101909" cy="40394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5130" y="563706"/>
            <a:ext cx="2162175" cy="211455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265218" y="1205346"/>
            <a:ext cx="72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j</a:t>
            </a:r>
            <a:endParaRPr lang="hu-HU" sz="3600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876" y="563706"/>
            <a:ext cx="2162175" cy="21145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876309" y="1205346"/>
            <a:ext cx="72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err="1" smtClean="0">
                <a:solidFill>
                  <a:srgbClr val="00B0F0"/>
                </a:solidFill>
              </a:rPr>
              <a:t>ly</a:t>
            </a:r>
            <a:endParaRPr lang="hu-HU" sz="3600" dirty="0">
              <a:solidFill>
                <a:srgbClr val="00B0F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65218" y="3719947"/>
            <a:ext cx="37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31969" y="3719948"/>
            <a:ext cx="47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814418" y="3719947"/>
            <a:ext cx="41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09709" y="3719947"/>
            <a:ext cx="367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452769" y="3719947"/>
            <a:ext cx="56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8977602" y="3719947"/>
            <a:ext cx="52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0515601" y="3719947"/>
            <a:ext cx="5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789542" y="4383445"/>
            <a:ext cx="47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010890" y="4383445"/>
            <a:ext cx="58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358889" y="4383445"/>
            <a:ext cx="470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338454" y="4383445"/>
            <a:ext cx="47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033164" y="4336550"/>
            <a:ext cx="47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0376110" y="4319581"/>
            <a:ext cx="43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789542" y="5046943"/>
            <a:ext cx="475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345873" y="5046943"/>
            <a:ext cx="370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101723" y="4957224"/>
            <a:ext cx="441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928644" y="4906665"/>
            <a:ext cx="50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8014927" y="4906665"/>
            <a:ext cx="29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j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9276051" y="5046943"/>
            <a:ext cx="57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10376110" y="4959914"/>
            <a:ext cx="58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rgbClr val="00B0F0"/>
                </a:solidFill>
              </a:rPr>
              <a:t>ly</a:t>
            </a:r>
            <a:endParaRPr lang="hu-H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9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1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86200" y="365125"/>
            <a:ext cx="4260273" cy="736311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B0F0"/>
                </a:solidFill>
              </a:rPr>
              <a:t>TOLLBAMONDÁS</a:t>
            </a:r>
            <a:endParaRPr lang="hu-HU" b="1" dirty="0">
              <a:solidFill>
                <a:srgbClr val="00B0F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35163" r="73933" b="7575"/>
          <a:stretch/>
        </p:blipFill>
        <p:spPr>
          <a:xfrm>
            <a:off x="819006" y="2004107"/>
            <a:ext cx="3794557" cy="46865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62175" cy="211455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/>
          <a:srcRect l="41698" t="17935" r="33443" b="20440"/>
          <a:stretch/>
        </p:blipFill>
        <p:spPr>
          <a:xfrm>
            <a:off x="7045037" y="1974922"/>
            <a:ext cx="3595254" cy="47157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0498" y="1"/>
            <a:ext cx="2321502" cy="220093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39788" y="789709"/>
            <a:ext cx="467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FF0000"/>
                </a:solidFill>
              </a:rPr>
              <a:t>J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640291" y="789709"/>
            <a:ext cx="88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rgbClr val="00B0F0"/>
                </a:solidFill>
              </a:rPr>
              <a:t>LY</a:t>
            </a:r>
            <a:endParaRPr lang="hu-H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0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123</Words>
  <Application>Microsoft Office PowerPoint</Application>
  <PresentationFormat>Egyéni</PresentationFormat>
  <Paragraphs>60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 MELLÉKNEVEK HELYESÍRÁSA Készítette: Batárné Jónás Katalin</vt:lpstr>
      <vt:lpstr>Ismételjünk!</vt:lpstr>
      <vt:lpstr>3. dia</vt:lpstr>
      <vt:lpstr>4. dia</vt:lpstr>
      <vt:lpstr>5. dia</vt:lpstr>
      <vt:lpstr>6. dia</vt:lpstr>
      <vt:lpstr>Helyezd el a mellékneveket a halmazábrában! forró, könnyű, szigorú, gyönyörű, hosszú,  felső, aggódó,  gömbölyű, süllyedő, pöttyös, csillagos</vt:lpstr>
      <vt:lpstr>8. dia</vt:lpstr>
      <vt:lpstr>TOLLBAMONDÁS</vt:lpstr>
      <vt:lpstr>10. dia</vt:lpstr>
      <vt:lpstr>11. dia</vt:lpstr>
      <vt:lpstr>Hallgasd meg a mesét!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MELLÉKNEVEK HELYESÍRÁSA 3.</dc:title>
  <dc:creator>Batár</dc:creator>
  <cp:lastModifiedBy>user</cp:lastModifiedBy>
  <cp:revision>35</cp:revision>
  <dcterms:created xsi:type="dcterms:W3CDTF">2021-05-14T09:09:53Z</dcterms:created>
  <dcterms:modified xsi:type="dcterms:W3CDTF">2021-05-14T20:50:18Z</dcterms:modified>
</cp:coreProperties>
</file>