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7" r:id="rId2"/>
    <p:sldId id="266" r:id="rId3"/>
    <p:sldId id="256" r:id="rId4"/>
    <p:sldId id="268" r:id="rId5"/>
    <p:sldId id="259" r:id="rId6"/>
    <p:sldId id="270" r:id="rId7"/>
    <p:sldId id="265" r:id="rId8"/>
    <p:sldId id="271" r:id="rId9"/>
    <p:sldId id="269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5A18A-DB29-4672-A0B4-0E574346865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7F534-DC56-45E8-AA4D-4DBC467014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8545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Ellenőrzés</a:t>
            </a:r>
            <a:r>
              <a:rPr lang="hu-HU" baseline="0" dirty="0"/>
              <a:t> </a:t>
            </a:r>
            <a:r>
              <a:rPr lang="hu-HU" dirty="0"/>
              <a:t>a szövegdobozra kattintva.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7F534-DC56-45E8-AA4D-4DBC46701458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2840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7F534-DC56-45E8-AA4D-4DBC46701458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62797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Ellenőrzés</a:t>
            </a:r>
            <a:r>
              <a:rPr lang="hu-HU" baseline="0" dirty="0"/>
              <a:t> </a:t>
            </a:r>
            <a:r>
              <a:rPr lang="hu-HU" dirty="0"/>
              <a:t>a szövegdobozra kattintva.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7F534-DC56-45E8-AA4D-4DBC46701458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7439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AA9-B07E-4AED-B528-C10137B8C5E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7381-B7A2-4AB2-BEFA-02737F8E91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3805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AA9-B07E-4AED-B528-C10137B8C5E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7381-B7A2-4AB2-BEFA-02737F8E91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2129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AA9-B07E-4AED-B528-C10137B8C5E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7381-B7A2-4AB2-BEFA-02737F8E91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6463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AA9-B07E-4AED-B528-C10137B8C5E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7381-B7A2-4AB2-BEFA-02737F8E91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6237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AA9-B07E-4AED-B528-C10137B8C5E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7381-B7A2-4AB2-BEFA-02737F8E91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4861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AA9-B07E-4AED-B528-C10137B8C5E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7381-B7A2-4AB2-BEFA-02737F8E91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0220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AA9-B07E-4AED-B528-C10137B8C5E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7381-B7A2-4AB2-BEFA-02737F8E91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9824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AA9-B07E-4AED-B528-C10137B8C5E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7381-B7A2-4AB2-BEFA-02737F8E91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136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AA9-B07E-4AED-B528-C10137B8C5E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7381-B7A2-4AB2-BEFA-02737F8E91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867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AA9-B07E-4AED-B528-C10137B8C5E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7381-B7A2-4AB2-BEFA-02737F8E91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2656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AA9-B07E-4AED-B528-C10137B8C5E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7381-B7A2-4AB2-BEFA-02737F8E91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5189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ixnio.com/hu/tajak/erdo/fa-level-termeszet-fa-fu-noveny-kornyezet-zold-taj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51AA9-B07E-4AED-B528-C10137B8C5E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37381-B7A2-4AB2-BEFA-02737F8E91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5555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hyperlink" Target="https://youtu.be/mbhQBYbPL6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5Sn-oi0cNFU" TargetMode="Externa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hu/photo/1080306" TargetMode="External"/><Relationship Id="rId3" Type="http://schemas.openxmlformats.org/officeDocument/2006/relationships/hyperlink" Target="https://pixabay.com/hu/erd%C5%91-vad-d%C3%A1m-szarvas-d%C3%A1mvad-657926/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2007-03-27Caltha_palustris02.jpg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kist.com/search/hu?q=pinty" TargetMode="External"/><Relationship Id="rId13" Type="http://schemas.openxmlformats.org/officeDocument/2006/relationships/image" Target="../media/image5.svg"/><Relationship Id="rId3" Type="http://schemas.openxmlformats.org/officeDocument/2006/relationships/image" Target="../media/image15.jpeg"/><Relationship Id="rId7" Type="http://schemas.openxmlformats.org/officeDocument/2006/relationships/image" Target="../media/image16.jpeg"/><Relationship Id="rId12" Type="http://schemas.openxmlformats.org/officeDocument/2006/relationships/image" Target="../media/image3.png"/><Relationship Id="rId2" Type="http://schemas.openxmlformats.org/officeDocument/2006/relationships/hyperlink" Target="https://youtu.be/BeiWUZ5tDI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Fu_8R7Bdf28" TargetMode="External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youtu.be/daYTZ8p2cKE" TargetMode="External"/><Relationship Id="rId10" Type="http://schemas.openxmlformats.org/officeDocument/2006/relationships/hyperlink" Target="https://hu.wikipedia.org/wiki/Kanadai_cinege" TargetMode="External"/><Relationship Id="rId4" Type="http://schemas.openxmlformats.org/officeDocument/2006/relationships/hyperlink" Target="https://commons.wikimedia.org/wiki/File:V%C3%B6r%C3%B6sbegy_(Erithacus_rubecula)_a_pihen%C5%91erd%C5%91ben,_H%C3%A9v%C3%ADz,_2016_Hungary.jpg" TargetMode="Externa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hu/photo/620913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hyperlink" Target="https://pxhere.com/hu/photo/71408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ickr.com/photos/sesamsys/8776093476/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hyperlink" Target="https://pixabay.com/hu/szarvas-szarvas-borj%C3%BA-%C5%91zsuta-1490148/" TargetMode="External"/><Relationship Id="rId4" Type="http://schemas.openxmlformats.org/officeDocument/2006/relationships/hyperlink" Target="https://pixabay.com/hu/vaddiszn%C3%B3-kismalac-wildpark-poing-1332261/" TargetMode="Externa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Ábra 2" descr="Hangjegyek egyszínű kitöltéssel">
            <a:extLst>
              <a:ext uri="{FF2B5EF4-FFF2-40B4-BE49-F238E27FC236}">
                <a16:creationId xmlns:a16="http://schemas.microsoft.com/office/drawing/2014/main" xmlns="" id="{D962751F-CE5F-D7DD-BB1C-BDEF4C2E68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23957">
            <a:off x="6903799" y="1738365"/>
            <a:ext cx="3633154" cy="3633154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2A54CCAB-DA4E-5A75-9FDE-CE0992D6449B}"/>
              </a:ext>
            </a:extLst>
          </p:cNvPr>
          <p:cNvSpPr txBox="1"/>
          <p:nvPr/>
        </p:nvSpPr>
        <p:spPr>
          <a:xfrm>
            <a:off x="2855407" y="2789646"/>
            <a:ext cx="4555043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hu-HU" sz="2400">
                <a:hlinkClick r:id="rId4"/>
              </a:rPr>
              <a:t>https://youtu.be/mbhQBYbPL6s</a:t>
            </a:r>
            <a:r>
              <a:rPr lang="hu-HU" sz="2400"/>
              <a:t> </a:t>
            </a:r>
            <a:endParaRPr lang="hu-HU" sz="2400" dirty="0"/>
          </a:p>
        </p:txBody>
      </p:sp>
      <p:pic>
        <p:nvPicPr>
          <p:cNvPr id="6" name="Ábra 5" descr="Lejátszás egyszínű kitöltéssel">
            <a:extLst>
              <a:ext uri="{FF2B5EF4-FFF2-40B4-BE49-F238E27FC236}">
                <a16:creationId xmlns:a16="http://schemas.microsoft.com/office/drawing/2014/main" xmlns="" id="{78732CE4-A2CE-B91D-7ABE-576DFEBB2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674307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2829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Ábra 10" descr="Architektur egyszínű kitöltéssel">
            <a:extLst>
              <a:ext uri="{FF2B5EF4-FFF2-40B4-BE49-F238E27FC236}">
                <a16:creationId xmlns:a16="http://schemas.microsoft.com/office/drawing/2014/main" xmlns="" id="{7501DDF2-6DFA-48B2-824B-C3F45F9426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1282" y="3999208"/>
            <a:ext cx="2266288" cy="2266288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8BAC0DC4-5424-4AD7-A38E-B419DA19272A}"/>
              </a:ext>
            </a:extLst>
          </p:cNvPr>
          <p:cNvSpPr txBox="1"/>
          <p:nvPr/>
        </p:nvSpPr>
        <p:spPr>
          <a:xfrm>
            <a:off x="2707570" y="5321472"/>
            <a:ext cx="11658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highlight>
                  <a:srgbClr val="808000"/>
                </a:highlight>
              </a:rPr>
              <a:t>Házi feladat lemásolni a füzetbe a helyes sorrendben!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9AD52CEE-6AC1-4EB8-897C-83E4F5ED5046}"/>
              </a:ext>
            </a:extLst>
          </p:cNvPr>
          <p:cNvSpPr txBox="1"/>
          <p:nvPr/>
        </p:nvSpPr>
        <p:spPr>
          <a:xfrm>
            <a:off x="1747479" y="2622335"/>
            <a:ext cx="27432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Nyári erdő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2BCBDF58-6410-CCB3-1605-772924B06143}"/>
              </a:ext>
            </a:extLst>
          </p:cNvPr>
          <p:cNvSpPr txBox="1"/>
          <p:nvPr/>
        </p:nvSpPr>
        <p:spPr>
          <a:xfrm>
            <a:off x="7323952" y="1411016"/>
            <a:ext cx="242542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Az emlősök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C69B825E-22CC-8307-D599-8DD8F7A01C11}"/>
              </a:ext>
            </a:extLst>
          </p:cNvPr>
          <p:cNvSpPr txBox="1"/>
          <p:nvPr/>
        </p:nvSpPr>
        <p:spPr>
          <a:xfrm>
            <a:off x="1689369" y="1041684"/>
            <a:ext cx="274320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A lombkorona lakói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6B81E4BC-984A-6237-7723-1DE136E77345}"/>
              </a:ext>
            </a:extLst>
          </p:cNvPr>
          <p:cNvSpPr txBox="1"/>
          <p:nvPr/>
        </p:nvSpPr>
        <p:spPr>
          <a:xfrm>
            <a:off x="5390745" y="4151478"/>
            <a:ext cx="26248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Növények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91CE518E-BCDE-65D3-2B89-6BBBC2D841F8}"/>
              </a:ext>
            </a:extLst>
          </p:cNvPr>
          <p:cNvSpPr txBox="1"/>
          <p:nvPr/>
        </p:nvSpPr>
        <p:spPr>
          <a:xfrm>
            <a:off x="7526647" y="2830358"/>
            <a:ext cx="298895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Az erdő hangjai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EDACDF4F-F59F-80E9-95FF-A32FF0FA81B5}"/>
              </a:ext>
            </a:extLst>
          </p:cNvPr>
          <p:cNvSpPr txBox="1"/>
          <p:nvPr/>
        </p:nvSpPr>
        <p:spPr>
          <a:xfrm>
            <a:off x="1271698" y="2622335"/>
            <a:ext cx="41767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1.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4263A312-7948-EA4F-C39C-E43317A1D271}"/>
              </a:ext>
            </a:extLst>
          </p:cNvPr>
          <p:cNvSpPr txBox="1"/>
          <p:nvPr/>
        </p:nvSpPr>
        <p:spPr>
          <a:xfrm>
            <a:off x="1213330" y="1041684"/>
            <a:ext cx="40856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2.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2B385153-9664-4323-C89D-77160D9A60BC}"/>
              </a:ext>
            </a:extLst>
          </p:cNvPr>
          <p:cNvSpPr txBox="1"/>
          <p:nvPr/>
        </p:nvSpPr>
        <p:spPr>
          <a:xfrm>
            <a:off x="6836759" y="1447816"/>
            <a:ext cx="44909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3.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FA0539A6-9F36-4B9C-F312-40B3E7069A5D}"/>
              </a:ext>
            </a:extLst>
          </p:cNvPr>
          <p:cNvSpPr txBox="1"/>
          <p:nvPr/>
        </p:nvSpPr>
        <p:spPr>
          <a:xfrm>
            <a:off x="6918469" y="2830358"/>
            <a:ext cx="44423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5.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xmlns="" id="{EEEE4C20-3989-737F-A1B2-FFF066179AEA}"/>
              </a:ext>
            </a:extLst>
          </p:cNvPr>
          <p:cNvSpPr txBox="1"/>
          <p:nvPr/>
        </p:nvSpPr>
        <p:spPr>
          <a:xfrm>
            <a:off x="4776280" y="4158973"/>
            <a:ext cx="44747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xmlns="" val="355734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6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D696FD3E-88EA-47B8-9F70-8934E0618781}"/>
              </a:ext>
            </a:extLst>
          </p:cNvPr>
          <p:cNvSpPr txBox="1"/>
          <p:nvPr/>
        </p:nvSpPr>
        <p:spPr>
          <a:xfrm>
            <a:off x="432079" y="756010"/>
            <a:ext cx="109828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800" dirty="0">
                <a:solidFill>
                  <a:srgbClr val="92D050"/>
                </a:solidFill>
                <a:highlight>
                  <a:srgbClr val="808000"/>
                </a:highlight>
              </a:rPr>
              <a:t>Kiránduljatok, túrázzatok egyet nyáron is csodálatos erdeinkben!</a:t>
            </a:r>
            <a:endParaRPr lang="hu-HU" sz="1800" dirty="0">
              <a:solidFill>
                <a:srgbClr val="92D050"/>
              </a:solidFill>
              <a:highlight>
                <a:srgbClr val="808000"/>
              </a:highlight>
            </a:endParaRPr>
          </a:p>
        </p:txBody>
      </p:sp>
      <p:pic>
        <p:nvPicPr>
          <p:cNvPr id="7" name="Ábra 6" descr="Lejátszás egyszínű kitöltéssel">
            <a:extLst>
              <a:ext uri="{FF2B5EF4-FFF2-40B4-BE49-F238E27FC236}">
                <a16:creationId xmlns:a16="http://schemas.microsoft.com/office/drawing/2014/main" xmlns="" id="{BF758BCC-656C-6705-6925-90753BF86E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81175" y="2971800"/>
            <a:ext cx="914400" cy="9144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7688DB38-E448-75FB-793D-BD914B93DDFB}"/>
              </a:ext>
            </a:extLst>
          </p:cNvPr>
          <p:cNvSpPr txBox="1"/>
          <p:nvPr/>
        </p:nvSpPr>
        <p:spPr>
          <a:xfrm>
            <a:off x="2699683" y="3136612"/>
            <a:ext cx="64476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highlight>
                  <a:srgbClr val="C0C0C0"/>
                </a:highlight>
                <a:hlinkClick r:id="rId5"/>
              </a:rPr>
              <a:t>https://youtu.be/5Sn-oi0cNFU</a:t>
            </a:r>
            <a:endParaRPr lang="hu-HU" sz="3200" dirty="0">
              <a:highlight>
                <a:srgbClr val="C0C0C0"/>
              </a:highlight>
            </a:endParaRPr>
          </a:p>
          <a:p>
            <a:endParaRPr lang="hu-HU" sz="32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22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52941096-3023-C196-9110-34160E6E3B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1846" y="182024"/>
            <a:ext cx="2816596" cy="358475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xmlns="" id="{470F22B3-4A72-930C-742D-2384F8388A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0244" y="3906006"/>
            <a:ext cx="6090432" cy="276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060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38200" y="1065862"/>
            <a:ext cx="8687637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Schmidt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Egon: </a:t>
            </a:r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                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Mesél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a </a:t>
            </a:r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nyári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erdő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endParaRPr lang="en-US" sz="540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74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44184" y="397581"/>
            <a:ext cx="10798139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FFC000"/>
                </a:solidFill>
                <a:highlight>
                  <a:srgbClr val="808000"/>
                </a:highlight>
              </a:rPr>
              <a:t>Olvassátok el a kifejezéseket! Figyeljetek a pontos olvasásra! 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18499" y="1345915"/>
            <a:ext cx="203820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rgbClr val="002060"/>
                </a:solidFill>
              </a:rPr>
              <a:t>falomb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15074" y="2415492"/>
            <a:ext cx="285233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rgbClr val="002060"/>
                </a:solidFill>
              </a:rPr>
              <a:t>emlősállat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15074" y="3538197"/>
            <a:ext cx="338023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rgbClr val="002060"/>
                </a:solidFill>
              </a:rPr>
              <a:t>élelemforrás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251044" y="1374723"/>
            <a:ext cx="273337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rgbClr val="002060"/>
                </a:solidFill>
              </a:rPr>
              <a:t>lombsátor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18498" y="4660902"/>
            <a:ext cx="293374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rgbClr val="002060"/>
                </a:solidFill>
              </a:rPr>
              <a:t>rókakölyök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302471" y="4661960"/>
            <a:ext cx="268195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rgbClr val="002060"/>
                </a:solidFill>
              </a:rPr>
              <a:t>vaddisznó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277354" y="3538196"/>
            <a:ext cx="311403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 err="1">
                <a:solidFill>
                  <a:srgbClr val="002060"/>
                </a:solidFill>
              </a:rPr>
              <a:t>kölyökgólya</a:t>
            </a:r>
            <a:endParaRPr lang="hu-HU" sz="4800" dirty="0">
              <a:solidFill>
                <a:srgbClr val="00206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277354" y="2415456"/>
            <a:ext cx="235153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rgbClr val="002060"/>
                </a:solidFill>
              </a:rPr>
              <a:t>forrásvíz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15075" y="5705016"/>
            <a:ext cx="219245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rgbClr val="002060"/>
                </a:solidFill>
              </a:rPr>
              <a:t>dámvad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4302471" y="5775021"/>
            <a:ext cx="252095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rgbClr val="002060"/>
                </a:solidFill>
              </a:rPr>
              <a:t>kismalac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319188D1-E106-11C1-1B18-9BAAFC6A0FA7}"/>
              </a:ext>
            </a:extLst>
          </p:cNvPr>
          <p:cNvSpPr txBox="1"/>
          <p:nvPr/>
        </p:nvSpPr>
        <p:spPr>
          <a:xfrm>
            <a:off x="8498115" y="1340438"/>
            <a:ext cx="320542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/>
              <a:t>sátortábor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FCE064FB-D365-EF1A-82D1-69DF504616E1}"/>
              </a:ext>
            </a:extLst>
          </p:cNvPr>
          <p:cNvSpPr txBox="1"/>
          <p:nvPr/>
        </p:nvSpPr>
        <p:spPr>
          <a:xfrm>
            <a:off x="8498115" y="2424114"/>
            <a:ext cx="338023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/>
              <a:t>legélénkebb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F845D0DE-2ABF-E3CF-C79D-168F669BB127}"/>
              </a:ext>
            </a:extLst>
          </p:cNvPr>
          <p:cNvSpPr txBox="1"/>
          <p:nvPr/>
        </p:nvSpPr>
        <p:spPr>
          <a:xfrm>
            <a:off x="8489120" y="3538196"/>
            <a:ext cx="321441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/>
              <a:t>gólyahír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AE3BF706-CE6E-7AF6-F578-F4E693C351D4}"/>
              </a:ext>
            </a:extLst>
          </p:cNvPr>
          <p:cNvSpPr txBox="1"/>
          <p:nvPr/>
        </p:nvSpPr>
        <p:spPr>
          <a:xfrm>
            <a:off x="8489120" y="4621872"/>
            <a:ext cx="320542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/>
              <a:t>malacvisítás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xmlns="" id="{14A5C711-956F-24AC-74A9-FCD698179FAA}"/>
              </a:ext>
            </a:extLst>
          </p:cNvPr>
          <p:cNvSpPr txBox="1"/>
          <p:nvPr/>
        </p:nvSpPr>
        <p:spPr>
          <a:xfrm>
            <a:off x="8498115" y="5775021"/>
            <a:ext cx="305748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/>
              <a:t>borostyán</a:t>
            </a:r>
          </a:p>
        </p:txBody>
      </p:sp>
      <p:pic>
        <p:nvPicPr>
          <p:cNvPr id="19" name="Kép 18" descr="A képen emlősök, kültéri, fű, szarvas látható&#10;&#10;Automatikusan generált leírás">
            <a:extLst>
              <a:ext uri="{FF2B5EF4-FFF2-40B4-BE49-F238E27FC236}">
                <a16:creationId xmlns:a16="http://schemas.microsoft.com/office/drawing/2014/main" xmlns="" id="{5260B390-6474-DDCF-F3C1-3678C2ABAB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23021" y="3485069"/>
            <a:ext cx="3763310" cy="2508873"/>
          </a:xfrm>
          <a:prstGeom prst="rect">
            <a:avLst/>
          </a:prstGeom>
        </p:spPr>
      </p:pic>
      <p:pic>
        <p:nvPicPr>
          <p:cNvPr id="21" name="Kép 20" descr="A képen növény, virág, kültéri, sárga látható&#10;&#10;Automatikusan generált leírás">
            <a:extLst>
              <a:ext uri="{FF2B5EF4-FFF2-40B4-BE49-F238E27FC236}">
                <a16:creationId xmlns:a16="http://schemas.microsoft.com/office/drawing/2014/main" xmlns="" id="{F8350D33-903B-9C78-C372-2C4A5CAB1F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139564" y="669955"/>
            <a:ext cx="2147116" cy="3002960"/>
          </a:xfrm>
          <a:prstGeom prst="rect">
            <a:avLst/>
          </a:prstGeom>
        </p:spPr>
      </p:pic>
      <p:sp>
        <p:nvSpPr>
          <p:cNvPr id="22" name="Szövegdoboz 21">
            <a:extLst>
              <a:ext uri="{FF2B5EF4-FFF2-40B4-BE49-F238E27FC236}">
                <a16:creationId xmlns:a16="http://schemas.microsoft.com/office/drawing/2014/main" xmlns="" id="{01013843-413B-CA7E-9E22-86076FBA27B4}"/>
              </a:ext>
            </a:extLst>
          </p:cNvPr>
          <p:cNvSpPr txBox="1"/>
          <p:nvPr/>
        </p:nvSpPr>
        <p:spPr>
          <a:xfrm>
            <a:off x="7139563" y="7556756"/>
            <a:ext cx="191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/>
              <a:t>Cím: </a:t>
            </a:r>
            <a:r>
              <a:rPr lang="hu-HU" sz="900">
                <a:hlinkClick r:id="rId5" tooltip="https://commons.wikimedia.org/wiki/File:2007-03-27Caltha_palustris02.jpg"/>
              </a:rPr>
              <a:t>Fénykép</a:t>
            </a:r>
            <a:r>
              <a:rPr lang="hu-HU" sz="900"/>
              <a:t>, készítette: Ismeretlen a készítő, licenc: </a:t>
            </a:r>
            <a:r>
              <a:rPr lang="hu-HU" sz="900">
                <a:hlinkClick r:id="rId6" tooltip="https://creativecommons.org/licenses/by-sa/3.0/"/>
              </a:rPr>
              <a:t>CC BY-SA</a:t>
            </a:r>
            <a:endParaRPr lang="hu-HU" sz="900"/>
          </a:p>
        </p:txBody>
      </p:sp>
      <p:pic>
        <p:nvPicPr>
          <p:cNvPr id="24" name="Kép 23" descr="A képen kültéri, növény, fa, kert látható&#10;&#10;Automatikusan generált leírás">
            <a:extLst>
              <a:ext uri="{FF2B5EF4-FFF2-40B4-BE49-F238E27FC236}">
                <a16:creationId xmlns:a16="http://schemas.microsoft.com/office/drawing/2014/main" xmlns="" id="{D45420EA-1F7D-3CB4-DA3C-AC2B42C34A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7546527" y="3297412"/>
            <a:ext cx="3862778" cy="257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173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30163922-8D3A-D239-C05B-F7B439C2F5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692" t="16850" r="27967" b="5348"/>
          <a:stretch/>
        </p:blipFill>
        <p:spPr>
          <a:xfrm>
            <a:off x="2702759" y="0"/>
            <a:ext cx="6948406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Ábra 4" descr="Jelvény 1 egyszínű kitöltéssel">
            <a:extLst>
              <a:ext uri="{FF2B5EF4-FFF2-40B4-BE49-F238E27FC236}">
                <a16:creationId xmlns:a16="http://schemas.microsoft.com/office/drawing/2014/main" xmlns="" id="{399AD559-0251-9AD7-EAC1-F3F83BCAF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12243" y="657225"/>
            <a:ext cx="288156" cy="288156"/>
          </a:xfrm>
          <a:prstGeom prst="rect">
            <a:avLst/>
          </a:prstGeom>
        </p:spPr>
      </p:pic>
      <p:pic>
        <p:nvPicPr>
          <p:cNvPr id="7" name="Ábra 6" descr="Jelvény egyszínű kitöltéssel">
            <a:extLst>
              <a:ext uri="{FF2B5EF4-FFF2-40B4-BE49-F238E27FC236}">
                <a16:creationId xmlns:a16="http://schemas.microsoft.com/office/drawing/2014/main" xmlns="" id="{E3E5BA28-9A86-13C2-9DD7-6C71C60180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12243" y="1102807"/>
            <a:ext cx="288157" cy="288157"/>
          </a:xfrm>
          <a:prstGeom prst="rect">
            <a:avLst/>
          </a:prstGeom>
        </p:spPr>
      </p:pic>
      <p:pic>
        <p:nvPicPr>
          <p:cNvPr id="16" name="Ábra 15" descr="Jelvény 3 egyszínű kitöltéssel">
            <a:extLst>
              <a:ext uri="{FF2B5EF4-FFF2-40B4-BE49-F238E27FC236}">
                <a16:creationId xmlns:a16="http://schemas.microsoft.com/office/drawing/2014/main" xmlns="" id="{CBAB6104-1426-48B4-6AA6-CFE221C993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912243" y="3634992"/>
            <a:ext cx="288157" cy="288157"/>
          </a:xfrm>
          <a:prstGeom prst="rect">
            <a:avLst/>
          </a:prstGeom>
        </p:spPr>
      </p:pic>
      <p:pic>
        <p:nvPicPr>
          <p:cNvPr id="19" name="Ábra 18" descr="Jelvény 4 egyszínű kitöltéssel">
            <a:extLst>
              <a:ext uri="{FF2B5EF4-FFF2-40B4-BE49-F238E27FC236}">
                <a16:creationId xmlns:a16="http://schemas.microsoft.com/office/drawing/2014/main" xmlns="" id="{7FE9AC78-483E-C3EA-8825-658C3091DB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937206" y="5251835"/>
            <a:ext cx="267956" cy="267956"/>
          </a:xfrm>
          <a:prstGeom prst="rect">
            <a:avLst/>
          </a:prstGeom>
        </p:spPr>
      </p:pic>
      <p:pic>
        <p:nvPicPr>
          <p:cNvPr id="22" name="Ábra 21" descr="Jelvény 5 egyszínű kitöltéssel">
            <a:extLst>
              <a:ext uri="{FF2B5EF4-FFF2-40B4-BE49-F238E27FC236}">
                <a16:creationId xmlns:a16="http://schemas.microsoft.com/office/drawing/2014/main" xmlns="" id="{E87AD237-649A-9243-E4E5-D580BDC50F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937206" y="5677216"/>
            <a:ext cx="267956" cy="267956"/>
          </a:xfrm>
          <a:prstGeom prst="rect">
            <a:avLst/>
          </a:prstGeom>
        </p:spPr>
      </p:pic>
      <p:sp>
        <p:nvSpPr>
          <p:cNvPr id="28" name="Ellipszis 27">
            <a:extLst>
              <a:ext uri="{FF2B5EF4-FFF2-40B4-BE49-F238E27FC236}">
                <a16:creationId xmlns:a16="http://schemas.microsoft.com/office/drawing/2014/main" xmlns="" id="{3BF24919-930C-4AD5-0DD3-E9F8D98B59DC}"/>
              </a:ext>
            </a:extLst>
          </p:cNvPr>
          <p:cNvSpPr/>
          <p:nvPr/>
        </p:nvSpPr>
        <p:spPr>
          <a:xfrm>
            <a:off x="7696200" y="6467475"/>
            <a:ext cx="1533525" cy="32385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xmlns="" id="{16615155-3F6F-C5E0-D4D0-5B7CD7758265}"/>
              </a:ext>
            </a:extLst>
          </p:cNvPr>
          <p:cNvSpPr/>
          <p:nvPr/>
        </p:nvSpPr>
        <p:spPr>
          <a:xfrm>
            <a:off x="4343400" y="115052"/>
            <a:ext cx="3667125" cy="43027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5846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30163922-8D3A-D239-C05B-F7B439C2F5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692" t="16850" r="27967" b="5348"/>
          <a:stretch/>
        </p:blipFill>
        <p:spPr>
          <a:xfrm>
            <a:off x="2745622" y="0"/>
            <a:ext cx="6948406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Ábra 4" descr="Jelvény 1 egyszínű kitöltéssel">
            <a:extLst>
              <a:ext uri="{FF2B5EF4-FFF2-40B4-BE49-F238E27FC236}">
                <a16:creationId xmlns:a16="http://schemas.microsoft.com/office/drawing/2014/main" xmlns="" id="{399AD559-0251-9AD7-EAC1-F3F83BCAF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12243" y="657225"/>
            <a:ext cx="288156" cy="288156"/>
          </a:xfrm>
          <a:prstGeom prst="rect">
            <a:avLst/>
          </a:prstGeom>
        </p:spPr>
      </p:pic>
      <p:pic>
        <p:nvPicPr>
          <p:cNvPr id="7" name="Ábra 6" descr="Jelvény egyszínű kitöltéssel">
            <a:extLst>
              <a:ext uri="{FF2B5EF4-FFF2-40B4-BE49-F238E27FC236}">
                <a16:creationId xmlns:a16="http://schemas.microsoft.com/office/drawing/2014/main" xmlns="" id="{E3E5BA28-9A86-13C2-9DD7-6C71C60180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12243" y="1102807"/>
            <a:ext cx="288157" cy="288157"/>
          </a:xfrm>
          <a:prstGeom prst="rect">
            <a:avLst/>
          </a:prstGeom>
        </p:spPr>
      </p:pic>
      <p:pic>
        <p:nvPicPr>
          <p:cNvPr id="16" name="Ábra 15" descr="Jelvény 3 egyszínű kitöltéssel">
            <a:extLst>
              <a:ext uri="{FF2B5EF4-FFF2-40B4-BE49-F238E27FC236}">
                <a16:creationId xmlns:a16="http://schemas.microsoft.com/office/drawing/2014/main" xmlns="" id="{CBAB6104-1426-48B4-6AA6-CFE221C993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912243" y="3634992"/>
            <a:ext cx="288157" cy="288157"/>
          </a:xfrm>
          <a:prstGeom prst="rect">
            <a:avLst/>
          </a:prstGeom>
        </p:spPr>
      </p:pic>
      <p:pic>
        <p:nvPicPr>
          <p:cNvPr id="19" name="Ábra 18" descr="Jelvény 4 egyszínű kitöltéssel">
            <a:extLst>
              <a:ext uri="{FF2B5EF4-FFF2-40B4-BE49-F238E27FC236}">
                <a16:creationId xmlns:a16="http://schemas.microsoft.com/office/drawing/2014/main" xmlns="" id="{7FE9AC78-483E-C3EA-8825-658C3091DB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937206" y="5251835"/>
            <a:ext cx="267956" cy="267956"/>
          </a:xfrm>
          <a:prstGeom prst="rect">
            <a:avLst/>
          </a:prstGeom>
        </p:spPr>
      </p:pic>
      <p:pic>
        <p:nvPicPr>
          <p:cNvPr id="22" name="Ábra 21" descr="Jelvény 5 egyszínű kitöltéssel">
            <a:extLst>
              <a:ext uri="{FF2B5EF4-FFF2-40B4-BE49-F238E27FC236}">
                <a16:creationId xmlns:a16="http://schemas.microsoft.com/office/drawing/2014/main" xmlns="" id="{E87AD237-649A-9243-E4E5-D580BDC50F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937206" y="5677216"/>
            <a:ext cx="267956" cy="267956"/>
          </a:xfrm>
          <a:prstGeom prst="rect">
            <a:avLst/>
          </a:prstGeom>
        </p:spPr>
      </p:pic>
      <p:sp>
        <p:nvSpPr>
          <p:cNvPr id="28" name="Ellipszis 27">
            <a:extLst>
              <a:ext uri="{FF2B5EF4-FFF2-40B4-BE49-F238E27FC236}">
                <a16:creationId xmlns:a16="http://schemas.microsoft.com/office/drawing/2014/main" xmlns="" id="{3BF24919-930C-4AD5-0DD3-E9F8D98B59DC}"/>
              </a:ext>
            </a:extLst>
          </p:cNvPr>
          <p:cNvSpPr/>
          <p:nvPr/>
        </p:nvSpPr>
        <p:spPr>
          <a:xfrm>
            <a:off x="7696200" y="6467475"/>
            <a:ext cx="1533525" cy="32385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xmlns="" id="{16615155-3F6F-C5E0-D4D0-5B7CD7758265}"/>
              </a:ext>
            </a:extLst>
          </p:cNvPr>
          <p:cNvSpPr/>
          <p:nvPr/>
        </p:nvSpPr>
        <p:spPr>
          <a:xfrm>
            <a:off x="4343400" y="115052"/>
            <a:ext cx="3667125" cy="43027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xmlns="" id="{1A770C8B-C607-6F81-FF0A-C758DD1D7DFA}"/>
              </a:ext>
            </a:extLst>
          </p:cNvPr>
          <p:cNvCxnSpPr>
            <a:cxnSpLocks/>
          </p:cNvCxnSpPr>
          <p:nvPr/>
        </p:nvCxnSpPr>
        <p:spPr>
          <a:xfrm flipH="1">
            <a:off x="5581650" y="1571625"/>
            <a:ext cx="638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xmlns="" id="{08FB8AC8-A862-59AF-4F07-0D7EE5F66DAB}"/>
              </a:ext>
            </a:extLst>
          </p:cNvPr>
          <p:cNvCxnSpPr>
            <a:cxnSpLocks/>
          </p:cNvCxnSpPr>
          <p:nvPr/>
        </p:nvCxnSpPr>
        <p:spPr>
          <a:xfrm>
            <a:off x="3190875" y="17907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xmlns="" id="{3B2F8C9F-99FB-C138-5C99-E1196608979C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1781175"/>
            <a:ext cx="54292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337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zövegdoboz 23">
            <a:extLst>
              <a:ext uri="{FF2B5EF4-FFF2-40B4-BE49-F238E27FC236}">
                <a16:creationId xmlns:a16="http://schemas.microsoft.com/office/drawing/2014/main" xmlns="" id="{4DB1D943-F984-4AA4-9F5E-DA7C7355A037}"/>
              </a:ext>
            </a:extLst>
          </p:cNvPr>
          <p:cNvSpPr txBox="1"/>
          <p:nvPr/>
        </p:nvSpPr>
        <p:spPr>
          <a:xfrm>
            <a:off x="3125269" y="160788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.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17CEABD4-2A0D-62EF-14A0-D4CC3089FBE7}"/>
              </a:ext>
            </a:extLst>
          </p:cNvPr>
          <p:cNvSpPr txBox="1"/>
          <p:nvPr/>
        </p:nvSpPr>
        <p:spPr>
          <a:xfrm>
            <a:off x="5982511" y="1087852"/>
            <a:ext cx="382297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>
                <a:hlinkClick r:id="rId2"/>
              </a:rPr>
              <a:t>https://youtu.be/BeiWUZ5tDIA</a:t>
            </a:r>
            <a:r>
              <a:rPr lang="hu-HU" dirty="0"/>
              <a:t> </a:t>
            </a:r>
          </a:p>
        </p:txBody>
      </p:sp>
      <p:pic>
        <p:nvPicPr>
          <p:cNvPr id="4" name="Kép 3" descr="A képen madár, ülő, verébalkatúak, darab látható&#10;&#10;Automatikusan generált leírás">
            <a:extLst>
              <a:ext uri="{FF2B5EF4-FFF2-40B4-BE49-F238E27FC236}">
                <a16:creationId xmlns:a16="http://schemas.microsoft.com/office/drawing/2014/main" xmlns="" id="{1CC961F1-EBBA-7314-DCA5-8C4A46612C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188273" y="87725"/>
            <a:ext cx="3149575" cy="2369586"/>
          </a:xfrm>
          <a:prstGeom prst="rect">
            <a:avLst/>
          </a:prstGeom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xmlns="" id="{D6600351-28A0-4570-F34D-2AE15626EDB4}"/>
              </a:ext>
            </a:extLst>
          </p:cNvPr>
          <p:cNvSpPr txBox="1"/>
          <p:nvPr/>
        </p:nvSpPr>
        <p:spPr>
          <a:xfrm>
            <a:off x="7365358" y="3565394"/>
            <a:ext cx="382297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>
                <a:hlinkClick r:id="rId5"/>
              </a:rPr>
              <a:t>https://youtu.be/daYTZ8p2cKE</a:t>
            </a:r>
            <a:r>
              <a:rPr lang="hu-HU" dirty="0"/>
              <a:t>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C2CF16FC-79AC-7925-FA5D-1C0FA0E9D765}"/>
              </a:ext>
            </a:extLst>
          </p:cNvPr>
          <p:cNvSpPr txBox="1"/>
          <p:nvPr/>
        </p:nvSpPr>
        <p:spPr>
          <a:xfrm>
            <a:off x="5982511" y="557853"/>
            <a:ext cx="171368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/>
              <a:t>fülemüle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277462AC-AFB1-F25A-D6A7-0423B2D6AAEC}"/>
              </a:ext>
            </a:extLst>
          </p:cNvPr>
          <p:cNvSpPr txBox="1"/>
          <p:nvPr/>
        </p:nvSpPr>
        <p:spPr>
          <a:xfrm>
            <a:off x="7365358" y="2899745"/>
            <a:ext cx="105727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/>
              <a:t>pinty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xmlns="" id="{A0522A2D-6055-BF71-5602-FF12B587D295}"/>
              </a:ext>
            </a:extLst>
          </p:cNvPr>
          <p:cNvSpPr txBox="1"/>
          <p:nvPr/>
        </p:nvSpPr>
        <p:spPr>
          <a:xfrm>
            <a:off x="6229350" y="5669064"/>
            <a:ext cx="40005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>
                <a:hlinkClick r:id="rId6"/>
              </a:rPr>
              <a:t>https://youtu.be/Fu_8R7Bdf28</a:t>
            </a:r>
            <a:r>
              <a:rPr lang="hu-HU" dirty="0"/>
              <a:t>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CDEEA6E6-A6EF-A9DB-6A08-2FF09AB1BC7B}"/>
              </a:ext>
            </a:extLst>
          </p:cNvPr>
          <p:cNvSpPr txBox="1"/>
          <p:nvPr/>
        </p:nvSpPr>
        <p:spPr>
          <a:xfrm>
            <a:off x="6229350" y="4905375"/>
            <a:ext cx="126682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/>
              <a:t>cinege</a:t>
            </a:r>
          </a:p>
        </p:txBody>
      </p:sp>
      <p:pic>
        <p:nvPicPr>
          <p:cNvPr id="16" name="Kép 15" descr="A képen madár, kültéri, ág, ülőrúd látható&#10;&#10;Automatikusan generált leírás">
            <a:extLst>
              <a:ext uri="{FF2B5EF4-FFF2-40B4-BE49-F238E27FC236}">
                <a16:creationId xmlns:a16="http://schemas.microsoft.com/office/drawing/2014/main" xmlns="" id="{4AD14580-A752-2139-84DE-1234DE6C41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2763061" y="2368670"/>
            <a:ext cx="3219450" cy="2257425"/>
          </a:xfrm>
          <a:prstGeom prst="rect">
            <a:avLst/>
          </a:prstGeom>
        </p:spPr>
      </p:pic>
      <p:pic>
        <p:nvPicPr>
          <p:cNvPr id="27" name="Kép 26" descr="A képen madár, kültéri, ülő, verébalkatúak látható&#10;&#10;Automatikusan generált leírás">
            <a:extLst>
              <a:ext uri="{FF2B5EF4-FFF2-40B4-BE49-F238E27FC236}">
                <a16:creationId xmlns:a16="http://schemas.microsoft.com/office/drawing/2014/main" xmlns="" id="{DED87032-0E1B-5327-F415-45F05B426E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897838" y="4400690"/>
            <a:ext cx="3185797" cy="2126519"/>
          </a:xfrm>
          <a:prstGeom prst="rect">
            <a:avLst/>
          </a:prstGeom>
        </p:spPr>
      </p:pic>
      <p:sp>
        <p:nvSpPr>
          <p:cNvPr id="28" name="Szövegdoboz 27">
            <a:extLst>
              <a:ext uri="{FF2B5EF4-FFF2-40B4-BE49-F238E27FC236}">
                <a16:creationId xmlns:a16="http://schemas.microsoft.com/office/drawing/2014/main" xmlns="" id="{566DB5F9-B13F-0E76-7716-8ACB1160AC0F}"/>
              </a:ext>
            </a:extLst>
          </p:cNvPr>
          <p:cNvSpPr txBox="1"/>
          <p:nvPr/>
        </p:nvSpPr>
        <p:spPr>
          <a:xfrm>
            <a:off x="1059151" y="6547382"/>
            <a:ext cx="300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/>
              <a:t>Cím: </a:t>
            </a:r>
            <a:r>
              <a:rPr lang="hu-HU" sz="900">
                <a:hlinkClick r:id="rId10" tooltip="https://hu.wikipedia.org/wiki/Kanadai_cinege"/>
              </a:rPr>
              <a:t>Fénykép</a:t>
            </a:r>
            <a:r>
              <a:rPr lang="hu-HU" sz="900"/>
              <a:t>, készítette: Ismeretlen a készítő, licenc: </a:t>
            </a:r>
            <a:r>
              <a:rPr lang="hu-HU" sz="900">
                <a:hlinkClick r:id="rId11" tooltip="https://creativecommons.org/licenses/by-sa/3.0/"/>
              </a:rPr>
              <a:t>CC BY-SA</a:t>
            </a:r>
            <a:endParaRPr lang="hu-HU" sz="900"/>
          </a:p>
        </p:txBody>
      </p:sp>
      <p:pic>
        <p:nvPicPr>
          <p:cNvPr id="30" name="Ábra 29" descr="Lejátszás egyszínű kitöltéssel">
            <a:extLst>
              <a:ext uri="{FF2B5EF4-FFF2-40B4-BE49-F238E27FC236}">
                <a16:creationId xmlns:a16="http://schemas.microsoft.com/office/drawing/2014/main" xmlns="" id="{27D66F4C-E5DC-F344-6067-C94A01A68B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068111" y="878154"/>
            <a:ext cx="914400" cy="914400"/>
          </a:xfrm>
          <a:prstGeom prst="rect">
            <a:avLst/>
          </a:prstGeom>
        </p:spPr>
      </p:pic>
      <p:pic>
        <p:nvPicPr>
          <p:cNvPr id="32" name="Ábra 31" descr="Lejátszás egyszínű kitöltéssel">
            <a:extLst>
              <a:ext uri="{FF2B5EF4-FFF2-40B4-BE49-F238E27FC236}">
                <a16:creationId xmlns:a16="http://schemas.microsoft.com/office/drawing/2014/main" xmlns="" id="{2DD67F39-31B0-E500-83D9-F78A433E1F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382155" y="3249770"/>
            <a:ext cx="914400" cy="914400"/>
          </a:xfrm>
          <a:prstGeom prst="rect">
            <a:avLst/>
          </a:prstGeom>
        </p:spPr>
      </p:pic>
      <p:pic>
        <p:nvPicPr>
          <p:cNvPr id="34" name="Ábra 33" descr="Lejátszás egyszínű kitöltéssel">
            <a:extLst>
              <a:ext uri="{FF2B5EF4-FFF2-40B4-BE49-F238E27FC236}">
                <a16:creationId xmlns:a16="http://schemas.microsoft.com/office/drawing/2014/main" xmlns="" id="{03394AE0-D07C-FF76-3A52-4F19430BCCA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200246" y="53965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667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7" grpId="0" animBg="1"/>
      <p:bldP spid="8" grpId="0" animBg="1"/>
      <p:bldP spid="22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30163922-8D3A-D239-C05B-F7B439C2F5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692" t="16850" r="27967" b="5348"/>
          <a:stretch/>
        </p:blipFill>
        <p:spPr>
          <a:xfrm>
            <a:off x="2702759" y="0"/>
            <a:ext cx="6948406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Ábra 4" descr="Jelvény 1 egyszínű kitöltéssel">
            <a:extLst>
              <a:ext uri="{FF2B5EF4-FFF2-40B4-BE49-F238E27FC236}">
                <a16:creationId xmlns:a16="http://schemas.microsoft.com/office/drawing/2014/main" xmlns="" id="{399AD559-0251-9AD7-EAC1-F3F83BCAF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12243" y="657225"/>
            <a:ext cx="288156" cy="288156"/>
          </a:xfrm>
          <a:prstGeom prst="rect">
            <a:avLst/>
          </a:prstGeom>
        </p:spPr>
      </p:pic>
      <p:pic>
        <p:nvPicPr>
          <p:cNvPr id="7" name="Ábra 6" descr="Jelvény egyszínű kitöltéssel">
            <a:extLst>
              <a:ext uri="{FF2B5EF4-FFF2-40B4-BE49-F238E27FC236}">
                <a16:creationId xmlns:a16="http://schemas.microsoft.com/office/drawing/2014/main" xmlns="" id="{E3E5BA28-9A86-13C2-9DD7-6C71C60180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12243" y="1102807"/>
            <a:ext cx="288157" cy="288157"/>
          </a:xfrm>
          <a:prstGeom prst="rect">
            <a:avLst/>
          </a:prstGeom>
        </p:spPr>
      </p:pic>
      <p:pic>
        <p:nvPicPr>
          <p:cNvPr id="16" name="Ábra 15" descr="Jelvény 3 egyszínű kitöltéssel">
            <a:extLst>
              <a:ext uri="{FF2B5EF4-FFF2-40B4-BE49-F238E27FC236}">
                <a16:creationId xmlns:a16="http://schemas.microsoft.com/office/drawing/2014/main" xmlns="" id="{CBAB6104-1426-48B4-6AA6-CFE221C993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912243" y="3634992"/>
            <a:ext cx="288157" cy="288157"/>
          </a:xfrm>
          <a:prstGeom prst="rect">
            <a:avLst/>
          </a:prstGeom>
        </p:spPr>
      </p:pic>
      <p:pic>
        <p:nvPicPr>
          <p:cNvPr id="19" name="Ábra 18" descr="Jelvény 4 egyszínű kitöltéssel">
            <a:extLst>
              <a:ext uri="{FF2B5EF4-FFF2-40B4-BE49-F238E27FC236}">
                <a16:creationId xmlns:a16="http://schemas.microsoft.com/office/drawing/2014/main" xmlns="" id="{7FE9AC78-483E-C3EA-8825-658C3091DB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937206" y="5251835"/>
            <a:ext cx="267956" cy="267956"/>
          </a:xfrm>
          <a:prstGeom prst="rect">
            <a:avLst/>
          </a:prstGeom>
        </p:spPr>
      </p:pic>
      <p:pic>
        <p:nvPicPr>
          <p:cNvPr id="22" name="Ábra 21" descr="Jelvény 5 egyszínű kitöltéssel">
            <a:extLst>
              <a:ext uri="{FF2B5EF4-FFF2-40B4-BE49-F238E27FC236}">
                <a16:creationId xmlns:a16="http://schemas.microsoft.com/office/drawing/2014/main" xmlns="" id="{E87AD237-649A-9243-E4E5-D580BDC50F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937206" y="5677216"/>
            <a:ext cx="267956" cy="267956"/>
          </a:xfrm>
          <a:prstGeom prst="rect">
            <a:avLst/>
          </a:prstGeom>
        </p:spPr>
      </p:pic>
      <p:sp>
        <p:nvSpPr>
          <p:cNvPr id="28" name="Ellipszis 27">
            <a:extLst>
              <a:ext uri="{FF2B5EF4-FFF2-40B4-BE49-F238E27FC236}">
                <a16:creationId xmlns:a16="http://schemas.microsoft.com/office/drawing/2014/main" xmlns="" id="{3BF24919-930C-4AD5-0DD3-E9F8D98B59DC}"/>
              </a:ext>
            </a:extLst>
          </p:cNvPr>
          <p:cNvSpPr/>
          <p:nvPr/>
        </p:nvSpPr>
        <p:spPr>
          <a:xfrm>
            <a:off x="7696200" y="6467475"/>
            <a:ext cx="1533525" cy="32385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xmlns="" id="{16615155-3F6F-C5E0-D4D0-5B7CD7758265}"/>
              </a:ext>
            </a:extLst>
          </p:cNvPr>
          <p:cNvSpPr/>
          <p:nvPr/>
        </p:nvSpPr>
        <p:spPr>
          <a:xfrm>
            <a:off x="4343400" y="115052"/>
            <a:ext cx="3667125" cy="43027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xmlns="" id="{AB607734-C530-64C1-BE3A-5ED3EF0E4C75}"/>
              </a:ext>
            </a:extLst>
          </p:cNvPr>
          <p:cNvCxnSpPr>
            <a:cxnSpLocks/>
          </p:cNvCxnSpPr>
          <p:nvPr/>
        </p:nvCxnSpPr>
        <p:spPr>
          <a:xfrm>
            <a:off x="3552825" y="3848100"/>
            <a:ext cx="561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xmlns="" id="{EFBCA44A-D9EF-1154-AB77-462E4398AD50}"/>
              </a:ext>
            </a:extLst>
          </p:cNvPr>
          <p:cNvCxnSpPr>
            <a:cxnSpLocks/>
          </p:cNvCxnSpPr>
          <p:nvPr/>
        </p:nvCxnSpPr>
        <p:spPr>
          <a:xfrm>
            <a:off x="6600825" y="405765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xmlns="" id="{033F5D74-F0BE-F28B-7708-B2CD07B3BDCE}"/>
              </a:ext>
            </a:extLst>
          </p:cNvPr>
          <p:cNvCxnSpPr>
            <a:cxnSpLocks/>
          </p:cNvCxnSpPr>
          <p:nvPr/>
        </p:nvCxnSpPr>
        <p:spPr>
          <a:xfrm flipH="1">
            <a:off x="4600575" y="4657725"/>
            <a:ext cx="800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>
            <a:extLst>
              <a:ext uri="{FF2B5EF4-FFF2-40B4-BE49-F238E27FC236}">
                <a16:creationId xmlns:a16="http://schemas.microsoft.com/office/drawing/2014/main" xmlns="" id="{28E2BA0C-5E2D-CD05-C8FA-1787B2BE8F0D}"/>
              </a:ext>
            </a:extLst>
          </p:cNvPr>
          <p:cNvCxnSpPr>
            <a:cxnSpLocks/>
          </p:cNvCxnSpPr>
          <p:nvPr/>
        </p:nvCxnSpPr>
        <p:spPr>
          <a:xfrm>
            <a:off x="8239125" y="4867275"/>
            <a:ext cx="7477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37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 descr="A képen emlősök, kültéri, talaj, állás látható&#10;&#10;Automatikusan generált leírás">
            <a:extLst>
              <a:ext uri="{FF2B5EF4-FFF2-40B4-BE49-F238E27FC236}">
                <a16:creationId xmlns:a16="http://schemas.microsoft.com/office/drawing/2014/main" xmlns="" id="{BA15A31F-230B-3221-60FE-BA48EB7965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r="1" b="2008"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10" name="Kép 9" descr="A képen fű, kültéri, sertés, emlősök látható&#10;&#10;Automatikusan generált leírás">
            <a:extLst>
              <a:ext uri="{FF2B5EF4-FFF2-40B4-BE49-F238E27FC236}">
                <a16:creationId xmlns:a16="http://schemas.microsoft.com/office/drawing/2014/main" xmlns="" id="{E35D1B23-8F1A-88E1-24FE-5D3C5942D4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r="4893" b="-4"/>
          <a:stretch/>
        </p:blipFill>
        <p:spPr>
          <a:xfrm>
            <a:off x="19" y="4108887"/>
            <a:ext cx="3535311" cy="2788023"/>
          </a:xfrm>
          <a:prstGeom prst="rect">
            <a:avLst/>
          </a:prstGeom>
        </p:spPr>
      </p:pic>
      <p:pic>
        <p:nvPicPr>
          <p:cNvPr id="5" name="Kép 4" descr="A képen fű, kültéri, emlősök, róka látható&#10;&#10;Automatikusan generált leírás">
            <a:extLst>
              <a:ext uri="{FF2B5EF4-FFF2-40B4-BE49-F238E27FC236}">
                <a16:creationId xmlns:a16="http://schemas.microsoft.com/office/drawing/2014/main" xmlns="" id="{5871F5EC-53ED-F3EF-8CA6-169B3E817B5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r="11221" b="-2"/>
          <a:stretch/>
        </p:blipFill>
        <p:spPr>
          <a:xfrm>
            <a:off x="3696199" y="3296087"/>
            <a:ext cx="4789093" cy="3600824"/>
          </a:xfrm>
          <a:prstGeom prst="rect">
            <a:avLst/>
          </a:prstGeom>
        </p:spPr>
      </p:pic>
      <p:pic>
        <p:nvPicPr>
          <p:cNvPr id="3" name="Kép 2" descr="A képen fű, kültéri, szarvas, alapozás látható&#10;&#10;Automatikusan generált leírás">
            <a:extLst>
              <a:ext uri="{FF2B5EF4-FFF2-40B4-BE49-F238E27FC236}">
                <a16:creationId xmlns:a16="http://schemas.microsoft.com/office/drawing/2014/main" xmlns="" id="{0A8677FB-4B2F-5870-5557-BAC2AA3017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 t="270" r="1" b="1738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7" name="Kép 6" descr="A képen fű, fa, kültéri, emlősök látható&#10;&#10;Automatikusan generált leírás">
            <a:extLst>
              <a:ext uri="{FF2B5EF4-FFF2-40B4-BE49-F238E27FC236}">
                <a16:creationId xmlns:a16="http://schemas.microsoft.com/office/drawing/2014/main" xmlns="" id="{15367E7C-3540-7C31-1CAA-F98FF34E8E9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rcRect l="3268" r="11838"/>
          <a:stretch/>
        </p:blipFill>
        <p:spPr>
          <a:xfrm>
            <a:off x="8646161" y="4108886"/>
            <a:ext cx="354584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603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</TotalTime>
  <Words>127</Words>
  <Application>Microsoft Office PowerPoint</Application>
  <PresentationFormat>Egyéni</PresentationFormat>
  <Paragraphs>45</Paragraphs>
  <Slides>11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 Theme</vt:lpstr>
      <vt:lpstr>1. dia</vt:lpstr>
      <vt:lpstr>2. dia</vt:lpstr>
      <vt:lpstr>Schmidt Egon:                     Mesél a nyári erdő 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Schmidt Egon: Mesél a téli erdő (hosszú változat)</dc:title>
  <dc:creator>EDU_RDPS_6167@sulid.hu</dc:creator>
  <cp:lastModifiedBy>user</cp:lastModifiedBy>
  <cp:revision>39</cp:revision>
  <dcterms:created xsi:type="dcterms:W3CDTF">2021-01-03T16:35:04Z</dcterms:created>
  <dcterms:modified xsi:type="dcterms:W3CDTF">2022-08-23T00:02:13Z</dcterms:modified>
</cp:coreProperties>
</file>