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Default Extension="wav" ContentType="audio/x-wav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64" r:id="rId3"/>
    <p:sldId id="259" r:id="rId4"/>
    <p:sldId id="261" r:id="rId5"/>
    <p:sldId id="260" r:id="rId6"/>
    <p:sldId id="265" r:id="rId7"/>
    <p:sldId id="266" r:id="rId8"/>
    <p:sldId id="257" r:id="rId9"/>
    <p:sldId id="258" r:id="rId10"/>
    <p:sldId id="267" r:id="rId11"/>
    <p:sldId id="268" r:id="rId12"/>
    <p:sldId id="262" r:id="rId13"/>
    <p:sldId id="269" r:id="rId14"/>
    <p:sldId id="270" r:id="rId15"/>
    <p:sldId id="271" r:id="rId16"/>
    <p:sldId id="272" r:id="rId17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15" autoAdjust="0"/>
    <p:restoredTop sz="94660"/>
  </p:normalViewPr>
  <p:slideViewPr>
    <p:cSldViewPr snapToGrid="0">
      <p:cViewPr varScale="1">
        <p:scale>
          <a:sx n="70" d="100"/>
          <a:sy n="70" d="100"/>
        </p:scale>
        <p:origin x="-804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27CD48-3CFC-4625-8509-86FDB95F955A}" type="datetimeFigureOut">
              <a:rPr lang="hu-HU" smtClean="0"/>
              <a:pPr/>
              <a:t>2022.08.23.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FC3509-9D2C-4CC1-A51C-A2BE05716283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9548563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hu.wikipedia.org/wiki/Pergamen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hu.wikibooks.org/wiki/Draveczky_c%C3%ADmer" TargetMode="Externa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Egér – kakukktojás, nem háziállat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FC3509-9D2C-4CC1-A51C-A2BE05716283}" type="slidenum">
              <a:rPr lang="hu-HU" smtClean="0"/>
              <a:pPr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9411847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B4A7D7-3DBA-482B-83B6-602FC485355C}" type="slidenum">
              <a:rPr lang="hu-HU" smtClean="0"/>
              <a:pPr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621396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KUTYABŐRÖS - A nemesi oklevelek </a:t>
            </a:r>
            <a:r>
              <a:rPr lang="hu-HU" dirty="0" smtClean="0">
                <a:hlinkClick r:id="rId3" tooltip="Pergamen"/>
              </a:rPr>
              <a:t>pergamenje</a:t>
            </a:r>
            <a:r>
              <a:rPr lang="hu-HU" dirty="0" smtClean="0"/>
              <a:t> simára kidolgozott állatbőr volt, leggyakrabban juh- vagy kecske és borjúbőr, néha esetleg kutyabőr. </a:t>
            </a:r>
            <a:r>
              <a:rPr lang="hu-HU" dirty="0" err="1" smtClean="0">
                <a:hlinkClick r:id="rId4"/>
              </a:rPr>
              <a:t>Draveczky</a:t>
            </a:r>
            <a:r>
              <a:rPr lang="hu-HU" dirty="0" smtClean="0">
                <a:hlinkClick r:id="rId4"/>
              </a:rPr>
              <a:t> család</a:t>
            </a:r>
            <a:r>
              <a:rPr lang="hu-HU" dirty="0" smtClean="0"/>
              <a:t> "kutyabőrnek" nevezett családi krónikája (1645)</a:t>
            </a:r>
          </a:p>
          <a:p>
            <a:r>
              <a:rPr lang="hu-HU" dirty="0" smtClean="0"/>
              <a:t>SZABADSÁGLEVÉL - </a:t>
            </a:r>
            <a:r>
              <a:rPr lang="hu-HU" i="1" dirty="0" smtClean="0">
                <a:effectLst/>
              </a:rPr>
              <a:t>Jobbágyságtól, rabszolgaságtól, katonaságtól feloldó szabadlevél. </a:t>
            </a:r>
            <a:endParaRPr lang="hu-HU" dirty="0" smtClean="0"/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FC3509-9D2C-4CC1-A51C-A2BE05716283}" type="slidenum">
              <a:rPr lang="hu-HU" smtClean="0"/>
              <a:pPr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5454388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B4A7D7-3DBA-482B-83B6-602FC485355C}" type="slidenum">
              <a:rPr lang="hu-HU" smtClean="0"/>
              <a:pPr/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4642057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B4A7D7-3DBA-482B-83B6-602FC485355C}" type="slidenum">
              <a:rPr lang="hu-HU" smtClean="0"/>
              <a:pPr/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3907204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2487D-7AF8-4C5E-AC4B-285C62F01CA0}" type="datetimeFigureOut">
              <a:rPr lang="hu-HU" smtClean="0"/>
              <a:pPr/>
              <a:t>2022.08.23.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5DBA3-8C45-483A-9364-234A6A9E050F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393739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2487D-7AF8-4C5E-AC4B-285C62F01CA0}" type="datetimeFigureOut">
              <a:rPr lang="hu-HU" smtClean="0"/>
              <a:pPr/>
              <a:t>2022.08.23.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5DBA3-8C45-483A-9364-234A6A9E050F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8490285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2487D-7AF8-4C5E-AC4B-285C62F01CA0}" type="datetimeFigureOut">
              <a:rPr lang="hu-HU" smtClean="0"/>
              <a:pPr/>
              <a:t>2022.08.23.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5DBA3-8C45-483A-9364-234A6A9E050F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641567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2487D-7AF8-4C5E-AC4B-285C62F01CA0}" type="datetimeFigureOut">
              <a:rPr lang="hu-HU" smtClean="0"/>
              <a:pPr/>
              <a:t>2022.08.23.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5DBA3-8C45-483A-9364-234A6A9E050F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581003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2487D-7AF8-4C5E-AC4B-285C62F01CA0}" type="datetimeFigureOut">
              <a:rPr lang="hu-HU" smtClean="0"/>
              <a:pPr/>
              <a:t>2022.08.23.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5DBA3-8C45-483A-9364-234A6A9E050F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466364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2487D-7AF8-4C5E-AC4B-285C62F01CA0}" type="datetimeFigureOut">
              <a:rPr lang="hu-HU" smtClean="0"/>
              <a:pPr/>
              <a:t>2022.08.23.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5DBA3-8C45-483A-9364-234A6A9E050F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914047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2487D-7AF8-4C5E-AC4B-285C62F01CA0}" type="datetimeFigureOut">
              <a:rPr lang="hu-HU" smtClean="0"/>
              <a:pPr/>
              <a:t>2022.08.23.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5DBA3-8C45-483A-9364-234A6A9E050F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2551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2487D-7AF8-4C5E-AC4B-285C62F01CA0}" type="datetimeFigureOut">
              <a:rPr lang="hu-HU" smtClean="0"/>
              <a:pPr/>
              <a:t>2022.08.23.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5DBA3-8C45-483A-9364-234A6A9E050F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979462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2487D-7AF8-4C5E-AC4B-285C62F01CA0}" type="datetimeFigureOut">
              <a:rPr lang="hu-HU" smtClean="0"/>
              <a:pPr/>
              <a:t>2022.08.23.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5DBA3-8C45-483A-9364-234A6A9E050F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614164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2487D-7AF8-4C5E-AC4B-285C62F01CA0}" type="datetimeFigureOut">
              <a:rPr lang="hu-HU" smtClean="0"/>
              <a:pPr/>
              <a:t>2022.08.23.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5DBA3-8C45-483A-9364-234A6A9E050F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040548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2487D-7AF8-4C5E-AC4B-285C62F01CA0}" type="datetimeFigureOut">
              <a:rPr lang="hu-HU" smtClean="0"/>
              <a:pPr/>
              <a:t>2022.08.23.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5DBA3-8C45-483A-9364-234A6A9E050F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303307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72487D-7AF8-4C5E-AC4B-285C62F01CA0}" type="datetimeFigureOut">
              <a:rPr lang="hu-HU" smtClean="0"/>
              <a:pPr/>
              <a:t>2022.08.23.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75DBA3-8C45-483A-9364-234A6A9E050F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472890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openxmlformats.org/officeDocument/2006/relationships/image" Target="../media/image5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2.gif"/><Relationship Id="rId9" Type="http://schemas.microsoft.com/office/2007/relationships/hdphoto" Target="../media/hdphoto2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2.gif"/><Relationship Id="rId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0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media1.wav"/><Relationship Id="rId6" Type="http://schemas.microsoft.com/office/2007/relationships/media" Target="../media/media1.wav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98TrLgW6eY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microsoft.com/office/2007/relationships/hdphoto" Target="../media/hdphoto3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17.png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4195482" y="2958353"/>
            <a:ext cx="5514651" cy="156966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hu-HU" sz="9600" dirty="0" smtClean="0"/>
              <a:t>HÁZIÁLLAT</a:t>
            </a:r>
            <a:endParaRPr lang="hu-HU" sz="9600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4826662" y="751845"/>
            <a:ext cx="2654369" cy="1849651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9321" y="4009477"/>
            <a:ext cx="2114550" cy="2276475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79710" y="2802532"/>
            <a:ext cx="3950603" cy="4253203"/>
          </a:xfrm>
          <a:prstGeom prst="rect">
            <a:avLst/>
          </a:prstGeom>
        </p:spPr>
      </p:pic>
      <p:pic>
        <p:nvPicPr>
          <p:cNvPr id="9" name="Picture 6" descr="Kakasok tyukok | Cerditos, Animales, Gallinas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1771" y="-197735"/>
            <a:ext cx="3263120" cy="3079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sharpenSoften amount="25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29722" y="3107280"/>
            <a:ext cx="3273505" cy="3948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34969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9" t="11708" r="7506" b="8131"/>
          <a:stretch/>
        </p:blipFill>
        <p:spPr>
          <a:xfrm>
            <a:off x="1452698" y="0"/>
            <a:ext cx="7387970" cy="6423754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3704" b="96132" l="4889" r="96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490982">
            <a:off x="2962588" y="4249803"/>
            <a:ext cx="1366095" cy="1844228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1995" y="4028721"/>
            <a:ext cx="2806041" cy="1955341"/>
          </a:xfrm>
          <a:prstGeom prst="rect">
            <a:avLst/>
          </a:prstGeom>
        </p:spPr>
      </p:pic>
      <p:sp>
        <p:nvSpPr>
          <p:cNvPr id="8" name="Szövegdoboz 7"/>
          <p:cNvSpPr txBox="1"/>
          <p:nvPr/>
        </p:nvSpPr>
        <p:spPr>
          <a:xfrm>
            <a:off x="124691" y="5875422"/>
            <a:ext cx="9005454" cy="8925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sz="5200" dirty="0" smtClean="0"/>
              <a:t>A macska hová vitte és miért?</a:t>
            </a:r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96606" y="192696"/>
            <a:ext cx="3788484" cy="5682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791389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0.00301 L 0.26237 0.00301 C 0.37982 0.00301 0.52474 -0.13496 0.52474 -0.24676 L 0.52474 -0.49653 " pathEditMode="relative" rAng="0" ptsTypes="AAAA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237" y="-24977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0.00301 L 0.26237 0.00301 C 0.37982 0.00301 0.52474 -0.13495 0.52474 -0.24676 L 0.52474 -0.49653 " pathEditMode="relative" rAng="0" ptsTypes="AAAA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237" y="-24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84229" y="316055"/>
            <a:ext cx="7756572" cy="5849218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124691" y="5875422"/>
            <a:ext cx="9005454" cy="8925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sz="5200" dirty="0" smtClean="0"/>
              <a:t>Mi történt a szabadságlevéllel?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124691" y="5875422"/>
            <a:ext cx="9005454" cy="8925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sz="5200" dirty="0" smtClean="0"/>
              <a:t>Mi lett ennek a következménye?</a:t>
            </a:r>
          </a:p>
        </p:txBody>
      </p:sp>
    </p:spTree>
    <p:extLst>
      <p:ext uri="{BB962C8B-B14F-4D97-AF65-F5344CB8AC3E}">
        <p14:creationId xmlns:p14="http://schemas.microsoft.com/office/powerpoint/2010/main" xmlns="" val="93234469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3794017" y="2131817"/>
            <a:ext cx="4279954" cy="13234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hu-HU" sz="8000" b="1" dirty="0" smtClean="0">
                <a:solidFill>
                  <a:srgbClr val="C00000"/>
                </a:solidFill>
              </a:rPr>
              <a:t>NÉPMESE</a:t>
            </a:r>
            <a:endParaRPr lang="hu-HU" sz="8000" b="1" dirty="0">
              <a:solidFill>
                <a:srgbClr val="C00000"/>
              </a:solidFill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241207" y="413895"/>
            <a:ext cx="5028556" cy="13234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hu-HU" sz="8000" dirty="0" smtClean="0"/>
              <a:t>Keletkezése</a:t>
            </a:r>
            <a:endParaRPr lang="hu-HU" sz="8000" dirty="0"/>
          </a:p>
        </p:txBody>
      </p:sp>
      <p:sp>
        <p:nvSpPr>
          <p:cNvPr id="11" name="Szövegdoboz 10"/>
          <p:cNvSpPr txBox="1"/>
          <p:nvPr/>
        </p:nvSpPr>
        <p:spPr>
          <a:xfrm>
            <a:off x="191469" y="2251649"/>
            <a:ext cx="3263779" cy="13234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hu-HU" sz="8000" dirty="0" smtClean="0"/>
              <a:t>Kezdés </a:t>
            </a:r>
            <a:endParaRPr lang="hu-HU" sz="8000" dirty="0"/>
          </a:p>
        </p:txBody>
      </p:sp>
      <p:sp>
        <p:nvSpPr>
          <p:cNvPr id="12" name="Szövegdoboz 11"/>
          <p:cNvSpPr txBox="1"/>
          <p:nvPr/>
        </p:nvSpPr>
        <p:spPr>
          <a:xfrm>
            <a:off x="108033" y="4144821"/>
            <a:ext cx="4291303" cy="13234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hu-HU" sz="8000" dirty="0" smtClean="0"/>
              <a:t>Befejezés </a:t>
            </a:r>
            <a:endParaRPr lang="hu-HU" sz="8000" dirty="0"/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0147"/>
            <a:ext cx="12160196" cy="6807853"/>
          </a:xfrm>
          <a:prstGeom prst="rect">
            <a:avLst/>
          </a:prstGeom>
        </p:spPr>
      </p:pic>
      <p:cxnSp>
        <p:nvCxnSpPr>
          <p:cNvPr id="7" name="Egyenes összekötő 6"/>
          <p:cNvCxnSpPr/>
          <p:nvPr/>
        </p:nvCxnSpPr>
        <p:spPr>
          <a:xfrm flipV="1">
            <a:off x="646705" y="609600"/>
            <a:ext cx="9615055" cy="27709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gyenes összekötő 12"/>
          <p:cNvCxnSpPr/>
          <p:nvPr/>
        </p:nvCxnSpPr>
        <p:spPr>
          <a:xfrm flipV="1">
            <a:off x="431296" y="6314313"/>
            <a:ext cx="11476022" cy="2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gyenes összekötő 14"/>
          <p:cNvCxnSpPr/>
          <p:nvPr/>
        </p:nvCxnSpPr>
        <p:spPr>
          <a:xfrm flipV="1">
            <a:off x="241207" y="6746150"/>
            <a:ext cx="4898829" cy="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12250627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3794017" y="2131817"/>
            <a:ext cx="4279954" cy="13234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hu-HU" sz="8000" b="1" dirty="0" smtClean="0">
                <a:solidFill>
                  <a:srgbClr val="C00000"/>
                </a:solidFill>
              </a:rPr>
              <a:t>NÉPMESE</a:t>
            </a:r>
            <a:endParaRPr lang="hu-HU" sz="8000" b="1" dirty="0">
              <a:solidFill>
                <a:srgbClr val="C00000"/>
              </a:solidFill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448717" y="304091"/>
            <a:ext cx="5028556" cy="13234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hu-HU" sz="8000" dirty="0" smtClean="0"/>
              <a:t>Keletkezése</a:t>
            </a:r>
            <a:endParaRPr lang="hu-HU" sz="8000" dirty="0"/>
          </a:p>
        </p:txBody>
      </p:sp>
      <p:sp>
        <p:nvSpPr>
          <p:cNvPr id="9" name="Szövegdoboz 8"/>
          <p:cNvSpPr txBox="1"/>
          <p:nvPr/>
        </p:nvSpPr>
        <p:spPr>
          <a:xfrm>
            <a:off x="6178321" y="304092"/>
            <a:ext cx="5581528" cy="13234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hu-HU" sz="8000" dirty="0" smtClean="0"/>
              <a:t>Meseszámok</a:t>
            </a:r>
            <a:endParaRPr lang="hu-HU" sz="8000" dirty="0"/>
          </a:p>
        </p:txBody>
      </p:sp>
      <p:sp>
        <p:nvSpPr>
          <p:cNvPr id="11" name="Szövegdoboz 10"/>
          <p:cNvSpPr txBox="1"/>
          <p:nvPr/>
        </p:nvSpPr>
        <p:spPr>
          <a:xfrm>
            <a:off x="233032" y="1923337"/>
            <a:ext cx="3263779" cy="13234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hu-HU" sz="8000" dirty="0" smtClean="0"/>
              <a:t>Kezdés </a:t>
            </a:r>
            <a:endParaRPr lang="hu-HU" sz="8000" dirty="0"/>
          </a:p>
        </p:txBody>
      </p:sp>
      <p:sp>
        <p:nvSpPr>
          <p:cNvPr id="12" name="Szövegdoboz 11"/>
          <p:cNvSpPr txBox="1"/>
          <p:nvPr/>
        </p:nvSpPr>
        <p:spPr>
          <a:xfrm>
            <a:off x="233032" y="3691580"/>
            <a:ext cx="4291303" cy="13234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hu-HU" sz="8000" dirty="0" smtClean="0"/>
              <a:t>Befejezés </a:t>
            </a:r>
            <a:endParaRPr lang="hu-HU" sz="8000" dirty="0"/>
          </a:p>
        </p:txBody>
      </p:sp>
      <p:sp>
        <p:nvSpPr>
          <p:cNvPr id="14" name="Szövegdoboz 13"/>
          <p:cNvSpPr txBox="1"/>
          <p:nvPr/>
        </p:nvSpPr>
        <p:spPr>
          <a:xfrm>
            <a:off x="7626775" y="3691579"/>
            <a:ext cx="3689728" cy="13234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hu-HU" sz="8000" dirty="0" smtClean="0"/>
              <a:t>FAJTÁJA </a:t>
            </a:r>
            <a:endParaRPr lang="hu-HU" sz="8000" dirty="0"/>
          </a:p>
        </p:txBody>
      </p:sp>
      <p:sp>
        <p:nvSpPr>
          <p:cNvPr id="2" name="Szövegdoboz 1"/>
          <p:cNvSpPr txBox="1"/>
          <p:nvPr/>
        </p:nvSpPr>
        <p:spPr>
          <a:xfrm>
            <a:off x="8731456" y="1670152"/>
            <a:ext cx="302839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5400" b="1" dirty="0" smtClean="0">
                <a:solidFill>
                  <a:srgbClr val="002060"/>
                </a:solidFill>
              </a:rPr>
              <a:t>3</a:t>
            </a:r>
            <a:r>
              <a:rPr lang="hu-HU" sz="5400" dirty="0" smtClean="0">
                <a:solidFill>
                  <a:srgbClr val="002060"/>
                </a:solidFill>
              </a:rPr>
              <a:t> háziállat</a:t>
            </a:r>
            <a:endParaRPr lang="hu-HU" sz="5400" dirty="0">
              <a:solidFill>
                <a:srgbClr val="002060"/>
              </a:solidFill>
            </a:endParaRPr>
          </a:p>
        </p:txBody>
      </p:sp>
      <p:sp>
        <p:nvSpPr>
          <p:cNvPr id="13" name="Szövegdoboz 12"/>
          <p:cNvSpPr txBox="1"/>
          <p:nvPr/>
        </p:nvSpPr>
        <p:spPr>
          <a:xfrm>
            <a:off x="8371177" y="2494797"/>
            <a:ext cx="358110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5400" b="1" dirty="0" smtClean="0">
                <a:solidFill>
                  <a:srgbClr val="002060"/>
                </a:solidFill>
              </a:rPr>
              <a:t>3</a:t>
            </a:r>
            <a:r>
              <a:rPr lang="hu-HU" sz="5400" dirty="0" smtClean="0">
                <a:solidFill>
                  <a:srgbClr val="002060"/>
                </a:solidFill>
              </a:rPr>
              <a:t> elhelyezés</a:t>
            </a:r>
            <a:endParaRPr lang="hu-HU" sz="5400" dirty="0">
              <a:solidFill>
                <a:srgbClr val="002060"/>
              </a:solidFill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1334687" y="5310824"/>
            <a:ext cx="8032968" cy="1200329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hu-HU" sz="5400" dirty="0" smtClean="0">
                <a:latin typeface="times new roman, serif"/>
              </a:rPr>
              <a:t>Állatok, de nincs tanulság</a:t>
            </a:r>
          </a:p>
          <a:p>
            <a:endParaRPr lang="hu-HU" dirty="0"/>
          </a:p>
        </p:txBody>
      </p:sp>
      <p:sp>
        <p:nvSpPr>
          <p:cNvPr id="15" name="Téglalap 14"/>
          <p:cNvSpPr/>
          <p:nvPr/>
        </p:nvSpPr>
        <p:spPr>
          <a:xfrm>
            <a:off x="1090360" y="5310824"/>
            <a:ext cx="9687267" cy="1200329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hu-HU" sz="5400" dirty="0" smtClean="0">
                <a:latin typeface="times new roman, serif"/>
              </a:rPr>
              <a:t>képtelenség, lehetetlen helyzet</a:t>
            </a:r>
          </a:p>
          <a:p>
            <a:endParaRPr lang="hu-HU" dirty="0"/>
          </a:p>
        </p:txBody>
      </p:sp>
      <p:sp>
        <p:nvSpPr>
          <p:cNvPr id="16" name="Szövegdoboz 15"/>
          <p:cNvSpPr txBox="1"/>
          <p:nvPr/>
        </p:nvSpPr>
        <p:spPr>
          <a:xfrm>
            <a:off x="1070885" y="5187714"/>
            <a:ext cx="9687267" cy="13234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8000" b="1" dirty="0">
                <a:solidFill>
                  <a:srgbClr val="C00000"/>
                </a:solidFill>
              </a:rPr>
              <a:t> </a:t>
            </a:r>
            <a:r>
              <a:rPr lang="hu-HU" sz="8000" b="1" dirty="0" smtClean="0">
                <a:solidFill>
                  <a:srgbClr val="002060"/>
                </a:solidFill>
              </a:rPr>
              <a:t>TRÉFÁS MESE</a:t>
            </a:r>
            <a:endParaRPr lang="hu-HU" sz="8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385749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  <p:bldP spid="2" grpId="0"/>
      <p:bldP spid="13" grpId="0"/>
      <p:bldP spid="3" grpId="0" animBg="1"/>
      <p:bldP spid="15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8854" y="140643"/>
            <a:ext cx="1511462" cy="2106648"/>
          </a:xfrm>
          <a:prstGeom prst="rect">
            <a:avLst/>
          </a:prstGeom>
        </p:spPr>
      </p:pic>
      <p:sp>
        <p:nvSpPr>
          <p:cNvPr id="7" name="Szövegdoboz 6"/>
          <p:cNvSpPr txBox="1"/>
          <p:nvPr/>
        </p:nvSpPr>
        <p:spPr>
          <a:xfrm>
            <a:off x="1809170" y="220284"/>
            <a:ext cx="650651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2800" dirty="0" smtClean="0"/>
              <a:t>23.</a:t>
            </a:r>
            <a:endParaRPr lang="hu-HU" sz="2800" dirty="0"/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60084" y="220284"/>
            <a:ext cx="5591175" cy="6496050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527" t="11582" r="21510" b="15726"/>
          <a:stretch/>
        </p:blipFill>
        <p:spPr>
          <a:xfrm>
            <a:off x="8597590" y="524107"/>
            <a:ext cx="1494264" cy="1906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0251761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0909" y="289001"/>
            <a:ext cx="11850578" cy="5453877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 rotWithShape="1">
          <a:blip r:embed="rId3" cstate="print"/>
          <a:srcRect l="23849" t="53527" r="1742" b="35755"/>
          <a:stretch/>
        </p:blipFill>
        <p:spPr>
          <a:xfrm>
            <a:off x="301083" y="3556753"/>
            <a:ext cx="6512312" cy="690164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 rotWithShape="1">
          <a:blip r:embed="rId3" cstate="print"/>
          <a:srcRect l="-146" t="53069" r="78308" b="37862"/>
          <a:stretch/>
        </p:blipFill>
        <p:spPr>
          <a:xfrm>
            <a:off x="8077896" y="2849091"/>
            <a:ext cx="2203528" cy="673302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 rotWithShape="1">
          <a:blip r:embed="rId3" cstate="print"/>
          <a:srcRect l="124" t="35847" r="38205" b="53710"/>
          <a:stretch/>
        </p:blipFill>
        <p:spPr>
          <a:xfrm>
            <a:off x="1828799" y="2287384"/>
            <a:ext cx="5677830" cy="707405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 rotWithShape="1">
          <a:blip r:embed="rId3" cstate="print"/>
          <a:srcRect r="34026" b="89528"/>
          <a:stretch/>
        </p:blipFill>
        <p:spPr>
          <a:xfrm>
            <a:off x="5058935" y="981313"/>
            <a:ext cx="6196631" cy="723662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 rotWithShape="1">
          <a:blip r:embed="rId3" cstate="print"/>
          <a:srcRect l="-1457" t="71716" r="2791" b="17828"/>
          <a:stretch/>
        </p:blipFill>
        <p:spPr>
          <a:xfrm>
            <a:off x="157973" y="4218768"/>
            <a:ext cx="9833519" cy="766747"/>
          </a:xfrm>
          <a:prstGeom prst="rect">
            <a:avLst/>
          </a:prstGeom>
        </p:spPr>
      </p:pic>
      <p:pic>
        <p:nvPicPr>
          <p:cNvPr id="12" name="Kép 11"/>
          <p:cNvPicPr>
            <a:picLocks noChangeAspect="1"/>
          </p:cNvPicPr>
          <p:nvPr/>
        </p:nvPicPr>
        <p:blipFill rotWithShape="1">
          <a:blip r:embed="rId4" cstate="print"/>
          <a:srcRect r="1621" b="6666"/>
          <a:stretch/>
        </p:blipFill>
        <p:spPr>
          <a:xfrm>
            <a:off x="301084" y="1652935"/>
            <a:ext cx="4928838" cy="633065"/>
          </a:xfrm>
          <a:prstGeom prst="rect">
            <a:avLst/>
          </a:prstGeom>
        </p:spPr>
      </p:pic>
      <p:pic>
        <p:nvPicPr>
          <p:cNvPr id="13" name="Kép 12"/>
          <p:cNvPicPr>
            <a:picLocks noChangeAspect="1"/>
          </p:cNvPicPr>
          <p:nvPr/>
        </p:nvPicPr>
        <p:blipFill rotWithShape="1">
          <a:blip r:embed="rId3" cstate="print"/>
          <a:srcRect l="-1458" t="89374" r="1990" b="1112"/>
          <a:stretch/>
        </p:blipFill>
        <p:spPr>
          <a:xfrm>
            <a:off x="240284" y="4879033"/>
            <a:ext cx="9106246" cy="640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1119545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5347" y="0"/>
            <a:ext cx="9899960" cy="6721181"/>
          </a:xfrm>
          <a:prstGeom prst="rect">
            <a:avLst/>
          </a:prstGeom>
        </p:spPr>
      </p:pic>
      <p:cxnSp>
        <p:nvCxnSpPr>
          <p:cNvPr id="4" name="Egyenes összekötő 3"/>
          <p:cNvCxnSpPr/>
          <p:nvPr/>
        </p:nvCxnSpPr>
        <p:spPr>
          <a:xfrm>
            <a:off x="3880624" y="869795"/>
            <a:ext cx="2743200" cy="64677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Egyenes összekötő 4"/>
          <p:cNvCxnSpPr/>
          <p:nvPr/>
        </p:nvCxnSpPr>
        <p:spPr>
          <a:xfrm flipV="1">
            <a:off x="3408556" y="869795"/>
            <a:ext cx="3215268" cy="323385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Egyenes összekötő 6"/>
          <p:cNvCxnSpPr/>
          <p:nvPr/>
        </p:nvCxnSpPr>
        <p:spPr>
          <a:xfrm flipV="1">
            <a:off x="3508916" y="1193180"/>
            <a:ext cx="3114908" cy="356839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llipszis 8"/>
          <p:cNvSpPr/>
          <p:nvPr/>
        </p:nvSpPr>
        <p:spPr>
          <a:xfrm>
            <a:off x="1483112" y="5426452"/>
            <a:ext cx="379142" cy="383334"/>
          </a:xfrm>
          <a:prstGeom prst="ellipse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Ellipszis 9"/>
          <p:cNvSpPr/>
          <p:nvPr/>
        </p:nvSpPr>
        <p:spPr>
          <a:xfrm>
            <a:off x="2562457" y="5887844"/>
            <a:ext cx="303406" cy="390293"/>
          </a:xfrm>
          <a:prstGeom prst="ellipse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Ellipszis 10"/>
          <p:cNvSpPr/>
          <p:nvPr/>
        </p:nvSpPr>
        <p:spPr>
          <a:xfrm>
            <a:off x="1766771" y="4937419"/>
            <a:ext cx="379142" cy="383334"/>
          </a:xfrm>
          <a:prstGeom prst="ellipse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Ellipszis 11"/>
          <p:cNvSpPr/>
          <p:nvPr/>
        </p:nvSpPr>
        <p:spPr>
          <a:xfrm>
            <a:off x="4066478" y="4876325"/>
            <a:ext cx="379142" cy="383334"/>
          </a:xfrm>
          <a:prstGeom prst="ellipse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Ellipszis 12"/>
          <p:cNvSpPr/>
          <p:nvPr/>
        </p:nvSpPr>
        <p:spPr>
          <a:xfrm>
            <a:off x="245790" y="5426452"/>
            <a:ext cx="379142" cy="383334"/>
          </a:xfrm>
          <a:prstGeom prst="ellipse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91220400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68581" y="396794"/>
            <a:ext cx="8811491" cy="6696734"/>
          </a:xfrm>
        </p:spPr>
      </p:pic>
      <p:sp>
        <p:nvSpPr>
          <p:cNvPr id="5" name="Szövegdoboz 4"/>
          <p:cNvSpPr txBox="1"/>
          <p:nvPr/>
        </p:nvSpPr>
        <p:spPr>
          <a:xfrm>
            <a:off x="0" y="0"/>
            <a:ext cx="4174925" cy="13234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hu-HU" sz="4000" dirty="0" smtClean="0"/>
              <a:t>Elhajózunk messze,</a:t>
            </a:r>
          </a:p>
          <a:p>
            <a:r>
              <a:rPr lang="hu-HU" sz="4000" dirty="0" smtClean="0"/>
              <a:t>A nagy idegenbe,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7044080" y="5413031"/>
            <a:ext cx="4868962" cy="13234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hu-HU" sz="4000" dirty="0" smtClean="0"/>
              <a:t>Meseország közepébe,</a:t>
            </a:r>
          </a:p>
          <a:p>
            <a:r>
              <a:rPr lang="hu-HU" sz="4000" dirty="0" smtClean="0"/>
              <a:t>Egy tündérszigetre.</a:t>
            </a:r>
            <a:endParaRPr lang="hu-HU" sz="4000" dirty="0"/>
          </a:p>
        </p:txBody>
      </p:sp>
    </p:spTree>
    <p:extLst>
      <p:ext uri="{BB962C8B-B14F-4D97-AF65-F5344CB8AC3E}">
        <p14:creationId xmlns:p14="http://schemas.microsoft.com/office/powerpoint/2010/main" xmlns="" val="260032080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 rotWithShape="1">
          <a:blip r:embed="rId4" cstate="print"/>
          <a:srcRect l="6176" t="5920" r="5879" b="7815"/>
          <a:stretch/>
        </p:blipFill>
        <p:spPr>
          <a:xfrm>
            <a:off x="1825391" y="1"/>
            <a:ext cx="5016474" cy="6858000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7245" y="109529"/>
            <a:ext cx="1346625" cy="1876902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159035" y="1986431"/>
            <a:ext cx="6415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 smtClean="0"/>
              <a:t>60.</a:t>
            </a:r>
            <a:endParaRPr lang="hu-HU" sz="2800" dirty="0"/>
          </a:p>
        </p:txBody>
      </p:sp>
      <p:sp>
        <p:nvSpPr>
          <p:cNvPr id="5" name="Szövegdoboz 4"/>
          <p:cNvSpPr txBox="1"/>
          <p:nvPr/>
        </p:nvSpPr>
        <p:spPr>
          <a:xfrm>
            <a:off x="7095833" y="106164"/>
            <a:ext cx="3506088" cy="646331"/>
          </a:xfrm>
          <a:prstGeom prst="rect">
            <a:avLst/>
          </a:prstGeom>
          <a:solidFill>
            <a:srgbClr val="FFCC99"/>
          </a:solidFill>
        </p:spPr>
        <p:txBody>
          <a:bodyPr wrap="none" rtlCol="0">
            <a:spAutoFit/>
          </a:bodyPr>
          <a:lstStyle/>
          <a:p>
            <a:r>
              <a:rPr lang="hu-HU" sz="3600" dirty="0" smtClean="0"/>
              <a:t>MIT árul el a cím?</a:t>
            </a:r>
            <a:endParaRPr lang="hu-HU" sz="3600" dirty="0"/>
          </a:p>
        </p:txBody>
      </p:sp>
      <p:sp>
        <p:nvSpPr>
          <p:cNvPr id="6" name="Lekerekített téglalap 5"/>
          <p:cNvSpPr/>
          <p:nvPr/>
        </p:nvSpPr>
        <p:spPr>
          <a:xfrm>
            <a:off x="2357499" y="0"/>
            <a:ext cx="4527395" cy="858660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Szövegdoboz 6"/>
          <p:cNvSpPr txBox="1"/>
          <p:nvPr/>
        </p:nvSpPr>
        <p:spPr>
          <a:xfrm>
            <a:off x="8850795" y="858660"/>
            <a:ext cx="2330959" cy="646331"/>
          </a:xfrm>
          <a:prstGeom prst="rect">
            <a:avLst/>
          </a:prstGeom>
          <a:solidFill>
            <a:srgbClr val="FFCC99"/>
          </a:solidFill>
        </p:spPr>
        <p:txBody>
          <a:bodyPr wrap="none" rtlCol="0">
            <a:spAutoFit/>
          </a:bodyPr>
          <a:lstStyle/>
          <a:p>
            <a:r>
              <a:rPr lang="hu-HU" sz="3600" b="1" dirty="0" smtClean="0">
                <a:solidFill>
                  <a:srgbClr val="C00000"/>
                </a:solidFill>
              </a:rPr>
              <a:t>SZEREPLŐK</a:t>
            </a:r>
            <a:endParaRPr lang="hu-HU" sz="3600" b="1" dirty="0">
              <a:solidFill>
                <a:srgbClr val="C00000"/>
              </a:solidFill>
            </a:endParaRPr>
          </a:p>
        </p:txBody>
      </p:sp>
      <p:cxnSp>
        <p:nvCxnSpPr>
          <p:cNvPr id="10" name="Egyenes összekötő 9"/>
          <p:cNvCxnSpPr/>
          <p:nvPr/>
        </p:nvCxnSpPr>
        <p:spPr>
          <a:xfrm>
            <a:off x="4302993" y="343268"/>
            <a:ext cx="636405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gyenes összekötő 10"/>
          <p:cNvCxnSpPr/>
          <p:nvPr/>
        </p:nvCxnSpPr>
        <p:spPr>
          <a:xfrm>
            <a:off x="2551289" y="614002"/>
            <a:ext cx="636405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gyenes összekötő 11"/>
          <p:cNvCxnSpPr/>
          <p:nvPr/>
        </p:nvCxnSpPr>
        <p:spPr>
          <a:xfrm>
            <a:off x="4519939" y="614002"/>
            <a:ext cx="636405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gyenes összekötő 12"/>
          <p:cNvCxnSpPr/>
          <p:nvPr/>
        </p:nvCxnSpPr>
        <p:spPr>
          <a:xfrm>
            <a:off x="5563431" y="614002"/>
            <a:ext cx="636405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Lekerekített téglalap 13"/>
          <p:cNvSpPr/>
          <p:nvPr/>
        </p:nvSpPr>
        <p:spPr>
          <a:xfrm>
            <a:off x="2029522" y="3455003"/>
            <a:ext cx="4694007" cy="3402997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" name="Szövegdoboz 14"/>
          <p:cNvSpPr txBox="1"/>
          <p:nvPr/>
        </p:nvSpPr>
        <p:spPr>
          <a:xfrm>
            <a:off x="7018971" y="5508295"/>
            <a:ext cx="4711098" cy="1200329"/>
          </a:xfrm>
          <a:prstGeom prst="rect">
            <a:avLst/>
          </a:prstGeom>
          <a:solidFill>
            <a:srgbClr val="FFCC99"/>
          </a:solidFill>
        </p:spPr>
        <p:txBody>
          <a:bodyPr wrap="none" rtlCol="0">
            <a:spAutoFit/>
          </a:bodyPr>
          <a:lstStyle/>
          <a:p>
            <a:r>
              <a:rPr lang="hu-HU" sz="3600" dirty="0" smtClean="0"/>
              <a:t>Mi történhetett?</a:t>
            </a:r>
          </a:p>
          <a:p>
            <a:r>
              <a:rPr lang="hu-HU" sz="3600" dirty="0" smtClean="0"/>
              <a:t>Mi lehet a harag tárgya?</a:t>
            </a:r>
            <a:endParaRPr lang="hu-HU" sz="3600" dirty="0"/>
          </a:p>
        </p:txBody>
      </p:sp>
      <p:sp>
        <p:nvSpPr>
          <p:cNvPr id="16" name="Szövegdoboz 15"/>
          <p:cNvSpPr txBox="1"/>
          <p:nvPr/>
        </p:nvSpPr>
        <p:spPr>
          <a:xfrm>
            <a:off x="6233306" y="0"/>
            <a:ext cx="54053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6000" b="1" dirty="0" smtClean="0">
                <a:solidFill>
                  <a:srgbClr val="FF0000"/>
                </a:solidFill>
              </a:rPr>
              <a:t>?</a:t>
            </a:r>
            <a:endParaRPr lang="hu-HU" sz="6000" b="1" dirty="0">
              <a:solidFill>
                <a:srgbClr val="FF0000"/>
              </a:solidFill>
            </a:endParaRPr>
          </a:p>
        </p:txBody>
      </p:sp>
      <p:sp>
        <p:nvSpPr>
          <p:cNvPr id="17" name="Szövegdoboz 16"/>
          <p:cNvSpPr txBox="1"/>
          <p:nvPr/>
        </p:nvSpPr>
        <p:spPr>
          <a:xfrm>
            <a:off x="7208294" y="1803169"/>
            <a:ext cx="3393627" cy="1077218"/>
          </a:xfrm>
          <a:prstGeom prst="rect">
            <a:avLst/>
          </a:prstGeom>
          <a:solidFill>
            <a:srgbClr val="FFCC99"/>
          </a:solidFill>
        </p:spPr>
        <p:txBody>
          <a:bodyPr wrap="square" rtlCol="0">
            <a:spAutoFit/>
          </a:bodyPr>
          <a:lstStyle/>
          <a:p>
            <a:r>
              <a:rPr lang="hu-H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Szövegforma</a:t>
            </a:r>
          </a:p>
          <a:p>
            <a:r>
              <a:rPr lang="hu-H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Párbeszéd  </a:t>
            </a:r>
            <a:endParaRPr lang="hu-H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Szövegdoboz 17"/>
          <p:cNvSpPr txBox="1"/>
          <p:nvPr/>
        </p:nvSpPr>
        <p:spPr>
          <a:xfrm>
            <a:off x="9922542" y="1983148"/>
            <a:ext cx="3936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6000" b="1" dirty="0" smtClean="0">
                <a:solidFill>
                  <a:srgbClr val="002060"/>
                </a:solidFill>
              </a:rPr>
              <a:t>?</a:t>
            </a:r>
            <a:endParaRPr lang="hu-HU" sz="6000" b="1" dirty="0">
              <a:solidFill>
                <a:srgbClr val="002060"/>
              </a:solidFill>
            </a:endParaRPr>
          </a:p>
        </p:txBody>
      </p:sp>
      <p:sp>
        <p:nvSpPr>
          <p:cNvPr id="19" name="Lekerekített téglalap 18"/>
          <p:cNvSpPr/>
          <p:nvPr/>
        </p:nvSpPr>
        <p:spPr>
          <a:xfrm>
            <a:off x="5603002" y="3064260"/>
            <a:ext cx="1170838" cy="390742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20" name="Nepmese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6"/>
              </p:ext>
            </p:ext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84894" y="3150473"/>
            <a:ext cx="1099117" cy="780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398424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0 L 0.13737 -0.04444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62" y="-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  <p:bldLst>
      <p:bldP spid="5" grpId="0" animBg="1"/>
      <p:bldP spid="6" grpId="0" animBg="1"/>
      <p:bldP spid="7" grpId="0" animBg="1"/>
      <p:bldP spid="14" grpId="0" animBg="1"/>
      <p:bldP spid="14" grpId="1" animBg="1"/>
      <p:bldP spid="15" grpId="0" animBg="1"/>
      <p:bldP spid="16" grpId="0"/>
      <p:bldP spid="17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4039460" y="1979471"/>
            <a:ext cx="4279954" cy="13234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hu-HU" sz="8000" b="1" dirty="0" smtClean="0">
                <a:solidFill>
                  <a:srgbClr val="C00000"/>
                </a:solidFill>
              </a:rPr>
              <a:t>NÉPMESE</a:t>
            </a:r>
            <a:endParaRPr lang="hu-HU" sz="8000" b="1" dirty="0">
              <a:solidFill>
                <a:srgbClr val="C00000"/>
              </a:solidFill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310171" y="400041"/>
            <a:ext cx="5028556" cy="13234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hu-HU" sz="8000" dirty="0" smtClean="0"/>
              <a:t>Keletkezése</a:t>
            </a:r>
            <a:endParaRPr lang="hu-HU" sz="8000" dirty="0"/>
          </a:p>
        </p:txBody>
      </p:sp>
      <p:sp>
        <p:nvSpPr>
          <p:cNvPr id="13" name="Téglalap 12"/>
          <p:cNvSpPr/>
          <p:nvPr/>
        </p:nvSpPr>
        <p:spPr>
          <a:xfrm>
            <a:off x="310171" y="3697339"/>
            <a:ext cx="5610509" cy="10156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hu-HU" sz="6000" dirty="0" smtClean="0"/>
              <a:t>Kitalált történet</a:t>
            </a:r>
          </a:p>
        </p:txBody>
      </p:sp>
      <p:sp>
        <p:nvSpPr>
          <p:cNvPr id="15" name="Téglalap 14"/>
          <p:cNvSpPr/>
          <p:nvPr/>
        </p:nvSpPr>
        <p:spPr>
          <a:xfrm>
            <a:off x="310171" y="5882675"/>
            <a:ext cx="6136821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hu-HU" sz="4800" dirty="0" smtClean="0"/>
              <a:t>Többféle változata van.</a:t>
            </a:r>
          </a:p>
        </p:txBody>
      </p:sp>
      <p:sp>
        <p:nvSpPr>
          <p:cNvPr id="16" name="Téglalap 15"/>
          <p:cNvSpPr/>
          <p:nvPr/>
        </p:nvSpPr>
        <p:spPr>
          <a:xfrm>
            <a:off x="301687" y="4882340"/>
            <a:ext cx="6038552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hu-HU" sz="4800" dirty="0" smtClean="0"/>
              <a:t>Nem ismerjük az íróját.</a:t>
            </a:r>
          </a:p>
        </p:txBody>
      </p:sp>
      <p:sp>
        <p:nvSpPr>
          <p:cNvPr id="17" name="Téglalap 16"/>
          <p:cNvSpPr/>
          <p:nvPr/>
        </p:nvSpPr>
        <p:spPr>
          <a:xfrm>
            <a:off x="7384851" y="5112327"/>
            <a:ext cx="4031293" cy="149362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hu-HU" sz="4400" dirty="0" smtClean="0"/>
              <a:t>Szájhagyomány </a:t>
            </a:r>
          </a:p>
          <a:p>
            <a:r>
              <a:rPr lang="hu-HU" sz="4400" dirty="0" smtClean="0"/>
              <a:t>útján terjedt.</a:t>
            </a:r>
          </a:p>
        </p:txBody>
      </p:sp>
      <p:sp>
        <p:nvSpPr>
          <p:cNvPr id="3" name="Téglalap 2"/>
          <p:cNvSpPr/>
          <p:nvPr/>
        </p:nvSpPr>
        <p:spPr>
          <a:xfrm>
            <a:off x="5826048" y="209095"/>
            <a:ext cx="4986732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hu-HU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hlinkClick r:id="rId3"/>
              </a:rPr>
              <a:t>https://www.youtube.com/watch?v=i98TrLgW6eY</a:t>
            </a:r>
            <a:endParaRPr lang="hu-HU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hu-HU" dirty="0"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xmlns="" val="677005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 animBg="1"/>
      <p:bldP spid="15" grpId="0" animBg="1"/>
      <p:bldP spid="16" grpId="0" animBg="1"/>
      <p:bldP spid="17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/>
          <p:cNvSpPr txBox="1"/>
          <p:nvPr/>
        </p:nvSpPr>
        <p:spPr>
          <a:xfrm>
            <a:off x="338480" y="286849"/>
            <a:ext cx="3351174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hu-HU" sz="4000" dirty="0"/>
              <a:t>k</a:t>
            </a:r>
            <a:r>
              <a:rPr lang="hu-HU" sz="4000" dirty="0" smtClean="0"/>
              <a:t>utyabőrös írás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338480" y="1233114"/>
            <a:ext cx="3259547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hu-HU" sz="4000" dirty="0" smtClean="0"/>
              <a:t>szabadságlevél</a:t>
            </a:r>
          </a:p>
        </p:txBody>
      </p:sp>
      <p:sp>
        <p:nvSpPr>
          <p:cNvPr id="7" name="Szövegdoboz 6"/>
          <p:cNvSpPr txBox="1"/>
          <p:nvPr/>
        </p:nvSpPr>
        <p:spPr>
          <a:xfrm>
            <a:off x="338480" y="2237761"/>
            <a:ext cx="1326325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hu-HU" sz="4000" dirty="0" smtClean="0"/>
              <a:t>koma</a:t>
            </a:r>
          </a:p>
        </p:txBody>
      </p:sp>
      <p:sp>
        <p:nvSpPr>
          <p:cNvPr id="9" name="Szövegdoboz 8"/>
          <p:cNvSpPr txBox="1"/>
          <p:nvPr/>
        </p:nvSpPr>
        <p:spPr>
          <a:xfrm>
            <a:off x="338479" y="3242408"/>
            <a:ext cx="2746778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hu-HU" sz="4000" dirty="0"/>
              <a:t>k</a:t>
            </a:r>
            <a:r>
              <a:rPr lang="hu-HU" sz="4000" dirty="0" smtClean="0"/>
              <a:t>apta magát</a:t>
            </a:r>
          </a:p>
        </p:txBody>
      </p:sp>
      <p:sp>
        <p:nvSpPr>
          <p:cNvPr id="10" name="Szövegdoboz 9"/>
          <p:cNvSpPr txBox="1"/>
          <p:nvPr/>
        </p:nvSpPr>
        <p:spPr>
          <a:xfrm>
            <a:off x="247121" y="5367984"/>
            <a:ext cx="3163879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hu-HU" sz="4000" dirty="0" smtClean="0"/>
              <a:t>gerincgerenda</a:t>
            </a:r>
          </a:p>
        </p:txBody>
      </p:sp>
      <p:sp>
        <p:nvSpPr>
          <p:cNvPr id="11" name="Szövegdoboz 10"/>
          <p:cNvSpPr txBox="1"/>
          <p:nvPr/>
        </p:nvSpPr>
        <p:spPr>
          <a:xfrm>
            <a:off x="341905" y="4202187"/>
            <a:ext cx="772969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hu-HU" sz="4000" dirty="0" smtClean="0"/>
              <a:t>biz</a:t>
            </a:r>
          </a:p>
        </p:txBody>
      </p:sp>
      <p:sp>
        <p:nvSpPr>
          <p:cNvPr id="12" name="Szövegdoboz 11"/>
          <p:cNvSpPr txBox="1"/>
          <p:nvPr/>
        </p:nvSpPr>
        <p:spPr>
          <a:xfrm>
            <a:off x="6119008" y="3256822"/>
            <a:ext cx="1524841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hu-HU" sz="4000" dirty="0" smtClean="0"/>
              <a:t>bizony</a:t>
            </a:r>
          </a:p>
        </p:txBody>
      </p:sp>
      <p:sp>
        <p:nvSpPr>
          <p:cNvPr id="13" name="Szövegdoboz 12"/>
          <p:cNvSpPr txBox="1"/>
          <p:nvPr/>
        </p:nvSpPr>
        <p:spPr>
          <a:xfrm>
            <a:off x="6119008" y="2237761"/>
            <a:ext cx="4157548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hu-HU" sz="4000" dirty="0"/>
              <a:t>ü</a:t>
            </a:r>
            <a:r>
              <a:rPr lang="hu-HU" sz="4000" dirty="0" smtClean="0"/>
              <a:t>nnepélyes oklevél</a:t>
            </a:r>
          </a:p>
        </p:txBody>
      </p:sp>
      <p:sp>
        <p:nvSpPr>
          <p:cNvPr id="14" name="Szövegdoboz 13"/>
          <p:cNvSpPr txBox="1"/>
          <p:nvPr/>
        </p:nvSpPr>
        <p:spPr>
          <a:xfrm>
            <a:off x="6077232" y="4479474"/>
            <a:ext cx="5306133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hu-HU" sz="4000" dirty="0"/>
              <a:t>a</a:t>
            </a:r>
            <a:r>
              <a:rPr lang="hu-HU" sz="4000" dirty="0" smtClean="0"/>
              <a:t> tető legfelső gerendája</a:t>
            </a:r>
          </a:p>
        </p:txBody>
      </p:sp>
      <p:sp>
        <p:nvSpPr>
          <p:cNvPr id="15" name="Szövegdoboz 14"/>
          <p:cNvSpPr txBox="1"/>
          <p:nvPr/>
        </p:nvSpPr>
        <p:spPr>
          <a:xfrm>
            <a:off x="6489897" y="160808"/>
            <a:ext cx="184731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endParaRPr lang="hu-HU" sz="4000" dirty="0" smtClean="0"/>
          </a:p>
        </p:txBody>
      </p:sp>
      <p:sp>
        <p:nvSpPr>
          <p:cNvPr id="16" name="Szövegdoboz 15"/>
          <p:cNvSpPr txBox="1"/>
          <p:nvPr/>
        </p:nvSpPr>
        <p:spPr>
          <a:xfrm>
            <a:off x="6090600" y="321341"/>
            <a:ext cx="3254773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sz="4000" dirty="0"/>
              <a:t>r</a:t>
            </a:r>
            <a:r>
              <a:rPr lang="hu-HU" sz="4000" dirty="0" smtClean="0"/>
              <a:t>ögtön elindult</a:t>
            </a:r>
          </a:p>
        </p:txBody>
      </p:sp>
      <p:sp>
        <p:nvSpPr>
          <p:cNvPr id="17" name="Szövegdoboz 16"/>
          <p:cNvSpPr txBox="1"/>
          <p:nvPr/>
        </p:nvSpPr>
        <p:spPr>
          <a:xfrm>
            <a:off x="6119008" y="1189760"/>
            <a:ext cx="1790042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hu-HU" sz="4000" dirty="0"/>
              <a:t>j</a:t>
            </a:r>
            <a:r>
              <a:rPr lang="hu-HU" sz="4000" dirty="0" smtClean="0"/>
              <a:t>ó barát</a:t>
            </a:r>
          </a:p>
        </p:txBody>
      </p:sp>
      <p:sp>
        <p:nvSpPr>
          <p:cNvPr id="18" name="Szövegdoboz 17"/>
          <p:cNvSpPr txBox="1"/>
          <p:nvPr/>
        </p:nvSpPr>
        <p:spPr>
          <a:xfrm>
            <a:off x="6012882" y="5510513"/>
            <a:ext cx="6071082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sz="4000" dirty="0"/>
              <a:t>k</a:t>
            </a:r>
            <a:r>
              <a:rPr lang="hu-HU" sz="4000" dirty="0" smtClean="0"/>
              <a:t>ötelezettség alóli felmentés</a:t>
            </a:r>
          </a:p>
        </p:txBody>
      </p:sp>
      <p:cxnSp>
        <p:nvCxnSpPr>
          <p:cNvPr id="20" name="Egyenes összekötő 19"/>
          <p:cNvCxnSpPr/>
          <p:nvPr/>
        </p:nvCxnSpPr>
        <p:spPr>
          <a:xfrm>
            <a:off x="3821876" y="702178"/>
            <a:ext cx="2253590" cy="191642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Kép 2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1829" y="341558"/>
            <a:ext cx="9480805" cy="6235542"/>
          </a:xfrm>
          <a:prstGeom prst="rect">
            <a:avLst/>
          </a:prstGeom>
        </p:spPr>
      </p:pic>
      <p:cxnSp>
        <p:nvCxnSpPr>
          <p:cNvPr id="24" name="Egyenes összekötő 23"/>
          <p:cNvCxnSpPr/>
          <p:nvPr/>
        </p:nvCxnSpPr>
        <p:spPr>
          <a:xfrm>
            <a:off x="3736744" y="1520897"/>
            <a:ext cx="2336956" cy="420103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Kép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10623" y="20410"/>
            <a:ext cx="8105751" cy="6649248"/>
          </a:xfrm>
          <a:prstGeom prst="rect">
            <a:avLst/>
          </a:prstGeom>
        </p:spPr>
      </p:pic>
      <p:cxnSp>
        <p:nvCxnSpPr>
          <p:cNvPr id="29" name="Egyenes összekötő 28"/>
          <p:cNvCxnSpPr>
            <a:stCxn id="7" idx="3"/>
          </p:cNvCxnSpPr>
          <p:nvPr/>
        </p:nvCxnSpPr>
        <p:spPr>
          <a:xfrm flipV="1">
            <a:off x="1664805" y="1587057"/>
            <a:ext cx="4288439" cy="1004647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Egyenes összekötő 30"/>
          <p:cNvCxnSpPr/>
          <p:nvPr/>
        </p:nvCxnSpPr>
        <p:spPr>
          <a:xfrm flipV="1">
            <a:off x="3348446" y="702178"/>
            <a:ext cx="2719500" cy="2859472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Egyenes összekötő 32"/>
          <p:cNvCxnSpPr>
            <a:endCxn id="14" idx="1"/>
          </p:cNvCxnSpPr>
          <p:nvPr/>
        </p:nvCxnSpPr>
        <p:spPr>
          <a:xfrm flipV="1">
            <a:off x="3445794" y="4833417"/>
            <a:ext cx="2631438" cy="888510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Egyenes összekötő 44"/>
          <p:cNvCxnSpPr>
            <a:endCxn id="12" idx="1"/>
          </p:cNvCxnSpPr>
          <p:nvPr/>
        </p:nvCxnSpPr>
        <p:spPr>
          <a:xfrm flipV="1">
            <a:off x="1527470" y="3610765"/>
            <a:ext cx="4591538" cy="116811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Kép 4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7470" y="321341"/>
            <a:ext cx="9310254" cy="6000629"/>
          </a:xfrm>
          <a:prstGeom prst="rect">
            <a:avLst/>
          </a:prstGeom>
        </p:spPr>
      </p:pic>
      <p:sp>
        <p:nvSpPr>
          <p:cNvPr id="48" name="Ellipszis 47"/>
          <p:cNvSpPr/>
          <p:nvPr/>
        </p:nvSpPr>
        <p:spPr>
          <a:xfrm>
            <a:off x="5373296" y="702178"/>
            <a:ext cx="317554" cy="388407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49" name="Egyenes összekötő 48"/>
          <p:cNvCxnSpPr/>
          <p:nvPr/>
        </p:nvCxnSpPr>
        <p:spPr>
          <a:xfrm>
            <a:off x="5690849" y="1160484"/>
            <a:ext cx="1224902" cy="639174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6210649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/>
          <p:cNvSpPr txBox="1"/>
          <p:nvPr/>
        </p:nvSpPr>
        <p:spPr>
          <a:xfrm>
            <a:off x="213733" y="253284"/>
            <a:ext cx="6042423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hu-HU" sz="4000" dirty="0" smtClean="0"/>
              <a:t>Nem tudott vele beszámolni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271377" y="1480215"/>
            <a:ext cx="5321650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hu-HU" sz="4000" dirty="0" smtClean="0"/>
              <a:t>Utoljára is arra határozta</a:t>
            </a:r>
          </a:p>
        </p:txBody>
      </p:sp>
      <p:sp>
        <p:nvSpPr>
          <p:cNvPr id="8" name="Szövegdoboz 7"/>
          <p:cNvSpPr txBox="1"/>
          <p:nvPr/>
        </p:nvSpPr>
        <p:spPr>
          <a:xfrm>
            <a:off x="5593027" y="2990789"/>
            <a:ext cx="6586931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hu-HU" sz="4000" dirty="0" smtClean="0"/>
              <a:t>Nem tudta odaadni sértetlenül</a:t>
            </a:r>
          </a:p>
        </p:txBody>
      </p:sp>
      <p:sp>
        <p:nvSpPr>
          <p:cNvPr id="9" name="Szövegdoboz 8"/>
          <p:cNvSpPr txBox="1"/>
          <p:nvPr/>
        </p:nvSpPr>
        <p:spPr>
          <a:xfrm>
            <a:off x="213733" y="2984758"/>
            <a:ext cx="4896982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hu-HU" sz="4000" dirty="0" smtClean="0"/>
              <a:t>Rendben van a szénája</a:t>
            </a:r>
          </a:p>
        </p:txBody>
      </p:sp>
      <p:sp>
        <p:nvSpPr>
          <p:cNvPr id="10" name="Szövegdoboz 9"/>
          <p:cNvSpPr txBox="1"/>
          <p:nvPr/>
        </p:nvSpPr>
        <p:spPr>
          <a:xfrm>
            <a:off x="6688069" y="1493690"/>
            <a:ext cx="5286768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hu-HU" sz="4000" dirty="0" smtClean="0"/>
              <a:t>Elintézett minden dolgot</a:t>
            </a:r>
          </a:p>
        </p:txBody>
      </p:sp>
      <p:sp>
        <p:nvSpPr>
          <p:cNvPr id="11" name="Szövegdoboz 10"/>
          <p:cNvSpPr txBox="1"/>
          <p:nvPr/>
        </p:nvSpPr>
        <p:spPr>
          <a:xfrm>
            <a:off x="7655257" y="258139"/>
            <a:ext cx="4319580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hu-HU" sz="4000" dirty="0" smtClean="0"/>
              <a:t>Végül is úgy döntött</a:t>
            </a:r>
          </a:p>
        </p:txBody>
      </p:sp>
      <p:sp>
        <p:nvSpPr>
          <p:cNvPr id="13" name="Szövegdoboz 12"/>
          <p:cNvSpPr txBox="1"/>
          <p:nvPr/>
        </p:nvSpPr>
        <p:spPr>
          <a:xfrm>
            <a:off x="213733" y="4150462"/>
            <a:ext cx="5436938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hu-HU" sz="4000" dirty="0" smtClean="0"/>
              <a:t>Őrzi, mint a szeme fényét</a:t>
            </a:r>
          </a:p>
        </p:txBody>
      </p:sp>
      <p:sp>
        <p:nvSpPr>
          <p:cNvPr id="14" name="Szövegdoboz 13"/>
          <p:cNvSpPr txBox="1"/>
          <p:nvPr/>
        </p:nvSpPr>
        <p:spPr>
          <a:xfrm>
            <a:off x="8295881" y="5433737"/>
            <a:ext cx="3678956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hu-HU" sz="4000" dirty="0" smtClean="0"/>
              <a:t>Nagyon vigyáz rá</a:t>
            </a:r>
          </a:p>
        </p:txBody>
      </p:sp>
      <p:sp>
        <p:nvSpPr>
          <p:cNvPr id="15" name="Szövegdoboz 14"/>
          <p:cNvSpPr txBox="1"/>
          <p:nvPr/>
        </p:nvSpPr>
        <p:spPr>
          <a:xfrm>
            <a:off x="208019" y="5433737"/>
            <a:ext cx="6813597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hu-HU" sz="4000" dirty="0" smtClean="0"/>
              <a:t>Soha se tud jó szemmel nézni rá</a:t>
            </a:r>
          </a:p>
        </p:txBody>
      </p:sp>
      <p:sp>
        <p:nvSpPr>
          <p:cNvPr id="16" name="Szövegdoboz 15"/>
          <p:cNvSpPr txBox="1"/>
          <p:nvPr/>
        </p:nvSpPr>
        <p:spPr>
          <a:xfrm>
            <a:off x="8001829" y="4147420"/>
            <a:ext cx="2753574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hu-HU" sz="4000" dirty="0" smtClean="0"/>
              <a:t>Nem kedveli</a:t>
            </a:r>
          </a:p>
        </p:txBody>
      </p:sp>
      <p:cxnSp>
        <p:nvCxnSpPr>
          <p:cNvPr id="18" name="Egyenes összekötő 17"/>
          <p:cNvCxnSpPr>
            <a:stCxn id="5" idx="3"/>
          </p:cNvCxnSpPr>
          <p:nvPr/>
        </p:nvCxnSpPr>
        <p:spPr>
          <a:xfrm>
            <a:off x="6256156" y="607227"/>
            <a:ext cx="0" cy="2377531"/>
          </a:xfrm>
          <a:prstGeom prst="line">
            <a:avLst/>
          </a:prstGeom>
          <a:ln w="762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gyenes összekötő 18"/>
          <p:cNvCxnSpPr>
            <a:endCxn id="11" idx="1"/>
          </p:cNvCxnSpPr>
          <p:nvPr/>
        </p:nvCxnSpPr>
        <p:spPr>
          <a:xfrm flipV="1">
            <a:off x="5593027" y="612082"/>
            <a:ext cx="2062230" cy="1414339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gyenes összekötő 20"/>
          <p:cNvCxnSpPr>
            <a:stCxn id="10" idx="1"/>
          </p:cNvCxnSpPr>
          <p:nvPr/>
        </p:nvCxnSpPr>
        <p:spPr>
          <a:xfrm flipH="1">
            <a:off x="5090762" y="1847633"/>
            <a:ext cx="1597307" cy="1542708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Egyenes összekötő 22"/>
          <p:cNvCxnSpPr/>
          <p:nvPr/>
        </p:nvCxnSpPr>
        <p:spPr>
          <a:xfrm flipH="1" flipV="1">
            <a:off x="5658427" y="4565632"/>
            <a:ext cx="2637454" cy="122204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Egyenes összekötő 25"/>
          <p:cNvCxnSpPr>
            <a:stCxn id="16" idx="1"/>
          </p:cNvCxnSpPr>
          <p:nvPr/>
        </p:nvCxnSpPr>
        <p:spPr>
          <a:xfrm flipH="1">
            <a:off x="6998765" y="4501363"/>
            <a:ext cx="1003064" cy="1253034"/>
          </a:xfrm>
          <a:prstGeom prst="line">
            <a:avLst/>
          </a:prstGeom>
          <a:ln w="762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68518473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doboz 5"/>
          <p:cNvSpPr txBox="1"/>
          <p:nvPr/>
        </p:nvSpPr>
        <p:spPr>
          <a:xfrm>
            <a:off x="196812" y="102972"/>
            <a:ext cx="10713446" cy="1015663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hu-HU" sz="6000" dirty="0" smtClean="0"/>
              <a:t>OLVASD EL MAGADBAN A MESÉT!</a:t>
            </a:r>
            <a:endParaRPr lang="hu-HU" sz="6000" dirty="0"/>
          </a:p>
        </p:txBody>
      </p:sp>
      <p:sp>
        <p:nvSpPr>
          <p:cNvPr id="8" name="Szövegdoboz 7"/>
          <p:cNvSpPr txBox="1"/>
          <p:nvPr/>
        </p:nvSpPr>
        <p:spPr>
          <a:xfrm>
            <a:off x="396474" y="1358640"/>
            <a:ext cx="1487746" cy="8925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sz="5200" dirty="0" smtClean="0"/>
              <a:t>szab</a:t>
            </a:r>
          </a:p>
        </p:txBody>
      </p:sp>
      <p:sp>
        <p:nvSpPr>
          <p:cNvPr id="9" name="Szövegdoboz 8"/>
          <p:cNvSpPr txBox="1"/>
          <p:nvPr/>
        </p:nvSpPr>
        <p:spPr>
          <a:xfrm>
            <a:off x="396474" y="2403138"/>
            <a:ext cx="2179458" cy="8925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sz="5200" dirty="0" smtClean="0"/>
              <a:t>szab</a:t>
            </a:r>
            <a:r>
              <a:rPr lang="hu-HU" sz="5200" dirty="0" smtClean="0">
                <a:solidFill>
                  <a:srgbClr val="C00000"/>
                </a:solidFill>
              </a:rPr>
              <a:t>ad</a:t>
            </a:r>
          </a:p>
        </p:txBody>
      </p:sp>
      <p:sp>
        <p:nvSpPr>
          <p:cNvPr id="10" name="Szövegdoboz 9"/>
          <p:cNvSpPr txBox="1"/>
          <p:nvPr/>
        </p:nvSpPr>
        <p:spPr>
          <a:xfrm>
            <a:off x="396473" y="3535695"/>
            <a:ext cx="2937741" cy="8925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sz="5200" dirty="0" smtClean="0"/>
              <a:t>szabad</a:t>
            </a:r>
            <a:r>
              <a:rPr lang="hu-HU" sz="5200" dirty="0" smtClean="0">
                <a:solidFill>
                  <a:srgbClr val="C00000"/>
                </a:solidFill>
              </a:rPr>
              <a:t>ság</a:t>
            </a:r>
          </a:p>
        </p:txBody>
      </p:sp>
      <p:sp>
        <p:nvSpPr>
          <p:cNvPr id="11" name="Szövegdoboz 10"/>
          <p:cNvSpPr txBox="1"/>
          <p:nvPr/>
        </p:nvSpPr>
        <p:spPr>
          <a:xfrm>
            <a:off x="377596" y="4580193"/>
            <a:ext cx="4216705" cy="8925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sz="5200" dirty="0" smtClean="0"/>
              <a:t>szabadság</a:t>
            </a:r>
            <a:r>
              <a:rPr lang="hu-HU" sz="5200" dirty="0" smtClean="0">
                <a:solidFill>
                  <a:srgbClr val="C00000"/>
                </a:solidFill>
              </a:rPr>
              <a:t>levél</a:t>
            </a:r>
          </a:p>
        </p:txBody>
      </p:sp>
      <p:sp>
        <p:nvSpPr>
          <p:cNvPr id="12" name="Szövegdoboz 11"/>
          <p:cNvSpPr txBox="1"/>
          <p:nvPr/>
        </p:nvSpPr>
        <p:spPr>
          <a:xfrm>
            <a:off x="396473" y="5624691"/>
            <a:ext cx="4766542" cy="8925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sz="5200" dirty="0" smtClean="0"/>
              <a:t>szabadságlevel</a:t>
            </a:r>
            <a:r>
              <a:rPr lang="hu-HU" sz="5200" dirty="0" smtClean="0">
                <a:solidFill>
                  <a:srgbClr val="C00000"/>
                </a:solidFill>
              </a:rPr>
              <a:t>et</a:t>
            </a:r>
          </a:p>
        </p:txBody>
      </p:sp>
      <p:sp>
        <p:nvSpPr>
          <p:cNvPr id="13" name="Szövegdoboz 12"/>
          <p:cNvSpPr txBox="1"/>
          <p:nvPr/>
        </p:nvSpPr>
        <p:spPr>
          <a:xfrm>
            <a:off x="4991030" y="1636904"/>
            <a:ext cx="1126275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sz="7200" dirty="0" err="1" smtClean="0"/>
              <a:t>ge</a:t>
            </a:r>
            <a:endParaRPr lang="hu-HU" sz="7200" dirty="0" smtClean="0">
              <a:solidFill>
                <a:srgbClr val="C00000"/>
              </a:solidFill>
            </a:endParaRPr>
          </a:p>
        </p:txBody>
      </p:sp>
      <p:sp>
        <p:nvSpPr>
          <p:cNvPr id="14" name="Szövegdoboz 13"/>
          <p:cNvSpPr txBox="1"/>
          <p:nvPr/>
        </p:nvSpPr>
        <p:spPr>
          <a:xfrm>
            <a:off x="6202796" y="1636904"/>
            <a:ext cx="1587192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sz="7200" dirty="0" err="1" smtClean="0"/>
              <a:t>rinc</a:t>
            </a:r>
            <a:endParaRPr lang="hu-HU" sz="7200" dirty="0" smtClean="0">
              <a:solidFill>
                <a:srgbClr val="C00000"/>
              </a:solidFill>
            </a:endParaRPr>
          </a:p>
        </p:txBody>
      </p:sp>
      <p:sp>
        <p:nvSpPr>
          <p:cNvPr id="15" name="Szövegdoboz 14"/>
          <p:cNvSpPr txBox="1"/>
          <p:nvPr/>
        </p:nvSpPr>
        <p:spPr>
          <a:xfrm>
            <a:off x="7875479" y="1612545"/>
            <a:ext cx="1126275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sz="7200" dirty="0" err="1" smtClean="0"/>
              <a:t>ge</a:t>
            </a:r>
            <a:endParaRPr lang="hu-HU" sz="7200" dirty="0" smtClean="0">
              <a:solidFill>
                <a:srgbClr val="C00000"/>
              </a:solidFill>
            </a:endParaRPr>
          </a:p>
        </p:txBody>
      </p:sp>
      <p:sp>
        <p:nvSpPr>
          <p:cNvPr id="16" name="Szövegdoboz 15"/>
          <p:cNvSpPr txBox="1"/>
          <p:nvPr/>
        </p:nvSpPr>
        <p:spPr>
          <a:xfrm>
            <a:off x="9087245" y="1612544"/>
            <a:ext cx="1479396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sz="7200" dirty="0" err="1" smtClean="0"/>
              <a:t>ren</a:t>
            </a:r>
            <a:endParaRPr lang="hu-HU" sz="7200" dirty="0" smtClean="0">
              <a:solidFill>
                <a:srgbClr val="C00000"/>
              </a:solidFill>
            </a:endParaRPr>
          </a:p>
        </p:txBody>
      </p:sp>
      <p:sp>
        <p:nvSpPr>
          <p:cNvPr id="17" name="Szövegdoboz 16"/>
          <p:cNvSpPr txBox="1"/>
          <p:nvPr/>
        </p:nvSpPr>
        <p:spPr>
          <a:xfrm>
            <a:off x="10743849" y="1636904"/>
            <a:ext cx="1126275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sz="7200" dirty="0" smtClean="0"/>
              <a:t>da</a:t>
            </a:r>
            <a:endParaRPr lang="hu-HU" sz="7200" dirty="0" smtClean="0">
              <a:solidFill>
                <a:srgbClr val="C00000"/>
              </a:solidFill>
            </a:endParaRPr>
          </a:p>
        </p:txBody>
      </p:sp>
      <p:sp>
        <p:nvSpPr>
          <p:cNvPr id="18" name="Szövegdoboz 17"/>
          <p:cNvSpPr txBox="1"/>
          <p:nvPr/>
        </p:nvSpPr>
        <p:spPr>
          <a:xfrm>
            <a:off x="5675970" y="3233998"/>
            <a:ext cx="1710025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sz="7200" dirty="0" smtClean="0"/>
              <a:t>gon</a:t>
            </a:r>
            <a:endParaRPr lang="hu-HU" sz="7200" dirty="0" smtClean="0">
              <a:solidFill>
                <a:srgbClr val="C00000"/>
              </a:solidFill>
            </a:endParaRPr>
          </a:p>
        </p:txBody>
      </p:sp>
      <p:sp>
        <p:nvSpPr>
          <p:cNvPr id="19" name="Szövegdoboz 18"/>
          <p:cNvSpPr txBox="1"/>
          <p:nvPr/>
        </p:nvSpPr>
        <p:spPr>
          <a:xfrm>
            <a:off x="7450352" y="3233997"/>
            <a:ext cx="145221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sz="7200" dirty="0" err="1" smtClean="0"/>
              <a:t>dol</a:t>
            </a:r>
            <a:endParaRPr lang="hu-HU" sz="7200" dirty="0" smtClean="0">
              <a:solidFill>
                <a:srgbClr val="C00000"/>
              </a:solidFill>
            </a:endParaRPr>
          </a:p>
        </p:txBody>
      </p:sp>
      <p:sp>
        <p:nvSpPr>
          <p:cNvPr id="20" name="Szövegdoboz 19"/>
          <p:cNvSpPr txBox="1"/>
          <p:nvPr/>
        </p:nvSpPr>
        <p:spPr>
          <a:xfrm>
            <a:off x="8966920" y="3233996"/>
            <a:ext cx="1139974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sz="7200" dirty="0" err="1" smtClean="0"/>
              <a:t>ko</a:t>
            </a:r>
            <a:endParaRPr lang="hu-HU" sz="7200" dirty="0" smtClean="0">
              <a:solidFill>
                <a:srgbClr val="C00000"/>
              </a:solidFill>
            </a:endParaRPr>
          </a:p>
        </p:txBody>
      </p:sp>
      <p:sp>
        <p:nvSpPr>
          <p:cNvPr id="21" name="Szövegdoboz 20"/>
          <p:cNvSpPr txBox="1"/>
          <p:nvPr/>
        </p:nvSpPr>
        <p:spPr>
          <a:xfrm>
            <a:off x="10171252" y="3233995"/>
            <a:ext cx="1710025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sz="7200" dirty="0" err="1" smtClean="0"/>
              <a:t>zott</a:t>
            </a:r>
            <a:endParaRPr lang="hu-HU" sz="7200" dirty="0" smtClean="0">
              <a:solidFill>
                <a:srgbClr val="C00000"/>
              </a:solidFill>
            </a:endParaRPr>
          </a:p>
        </p:txBody>
      </p:sp>
      <p:sp>
        <p:nvSpPr>
          <p:cNvPr id="22" name="Szövegdoboz 21"/>
          <p:cNvSpPr txBox="1"/>
          <p:nvPr/>
        </p:nvSpPr>
        <p:spPr>
          <a:xfrm>
            <a:off x="5902881" y="5156339"/>
            <a:ext cx="1416207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sz="7200" dirty="0" err="1" smtClean="0"/>
              <a:t>ösz</a:t>
            </a:r>
            <a:endParaRPr lang="hu-HU" sz="7200" dirty="0" smtClean="0">
              <a:solidFill>
                <a:srgbClr val="C00000"/>
              </a:solidFill>
            </a:endParaRPr>
          </a:p>
        </p:txBody>
      </p:sp>
      <p:sp>
        <p:nvSpPr>
          <p:cNvPr id="23" name="Szövegdoboz 22"/>
          <p:cNvSpPr txBox="1"/>
          <p:nvPr/>
        </p:nvSpPr>
        <p:spPr>
          <a:xfrm>
            <a:off x="7416899" y="5156338"/>
            <a:ext cx="1329545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sz="7200" dirty="0" err="1" smtClean="0"/>
              <a:t>sze</a:t>
            </a:r>
            <a:endParaRPr lang="hu-HU" sz="7200" dirty="0" smtClean="0">
              <a:solidFill>
                <a:srgbClr val="C00000"/>
              </a:solidFill>
            </a:endParaRPr>
          </a:p>
        </p:txBody>
      </p:sp>
      <p:sp>
        <p:nvSpPr>
          <p:cNvPr id="24" name="Szövegdoboz 23"/>
          <p:cNvSpPr txBox="1"/>
          <p:nvPr/>
        </p:nvSpPr>
        <p:spPr>
          <a:xfrm>
            <a:off x="8844255" y="5156337"/>
            <a:ext cx="1489551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sz="7200" dirty="0" smtClean="0"/>
              <a:t>rág</a:t>
            </a:r>
            <a:endParaRPr lang="hu-HU" sz="7200" dirty="0" smtClean="0">
              <a:solidFill>
                <a:srgbClr val="C00000"/>
              </a:solidFill>
            </a:endParaRPr>
          </a:p>
        </p:txBody>
      </p:sp>
      <p:sp>
        <p:nvSpPr>
          <p:cNvPr id="25" name="Szövegdoboz 24"/>
          <p:cNvSpPr txBox="1"/>
          <p:nvPr/>
        </p:nvSpPr>
        <p:spPr>
          <a:xfrm>
            <a:off x="10431618" y="5134176"/>
            <a:ext cx="1427356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sz="7200" dirty="0" smtClean="0"/>
              <a:t>ták</a:t>
            </a:r>
            <a:endParaRPr lang="hu-HU" sz="7200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8993203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15311" y="3355915"/>
            <a:ext cx="2114550" cy="2276475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25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4630" y="2185097"/>
            <a:ext cx="3273505" cy="3948455"/>
          </a:xfrm>
          <a:prstGeom prst="rect">
            <a:avLst/>
          </a:prstGeom>
        </p:spPr>
      </p:pic>
      <p:sp>
        <p:nvSpPr>
          <p:cNvPr id="8" name="Szövegdoboz 7"/>
          <p:cNvSpPr txBox="1"/>
          <p:nvPr/>
        </p:nvSpPr>
        <p:spPr>
          <a:xfrm>
            <a:off x="182957" y="5881396"/>
            <a:ext cx="11826085" cy="8925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sz="5200" dirty="0" smtClean="0"/>
              <a:t>Kitől kaphatta a disznó a szabadságlevelet?</a:t>
            </a:r>
          </a:p>
        </p:txBody>
      </p:sp>
      <p:sp>
        <p:nvSpPr>
          <p:cNvPr id="9" name="Szövegdoboz 8"/>
          <p:cNvSpPr txBox="1"/>
          <p:nvPr/>
        </p:nvSpPr>
        <p:spPr>
          <a:xfrm>
            <a:off x="241223" y="5878309"/>
            <a:ext cx="11826085" cy="8925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sz="5200" dirty="0" smtClean="0"/>
              <a:t>Mi állhatott benne?</a:t>
            </a:r>
          </a:p>
        </p:txBody>
      </p:sp>
      <p:sp>
        <p:nvSpPr>
          <p:cNvPr id="10" name="Szövegdoboz 9"/>
          <p:cNvSpPr txBox="1"/>
          <p:nvPr/>
        </p:nvSpPr>
        <p:spPr>
          <a:xfrm>
            <a:off x="222057" y="5875222"/>
            <a:ext cx="11826085" cy="8925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sz="5200" dirty="0" smtClean="0"/>
              <a:t>Miért vigyázott rá olyan nagyon?</a:t>
            </a:r>
          </a:p>
        </p:txBody>
      </p:sp>
      <p:sp>
        <p:nvSpPr>
          <p:cNvPr id="11" name="Szövegdoboz 10"/>
          <p:cNvSpPr txBox="1"/>
          <p:nvPr/>
        </p:nvSpPr>
        <p:spPr>
          <a:xfrm>
            <a:off x="69175" y="76885"/>
            <a:ext cx="5903411" cy="1015663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hu-HU" sz="6000" dirty="0" smtClean="0"/>
              <a:t>HANGOS OLVASÁS</a:t>
            </a:r>
            <a:endParaRPr lang="hu-HU" sz="6000" dirty="0"/>
          </a:p>
        </p:txBody>
      </p:sp>
      <p:sp>
        <p:nvSpPr>
          <p:cNvPr id="12" name="Szövegdoboz 11"/>
          <p:cNvSpPr txBox="1"/>
          <p:nvPr/>
        </p:nvSpPr>
        <p:spPr>
          <a:xfrm>
            <a:off x="182957" y="5875222"/>
            <a:ext cx="11826085" cy="8925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sz="5200" dirty="0" smtClean="0"/>
              <a:t>Kinek adta és miért?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3704" b="96132" l="4889" r="96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490982">
            <a:off x="2900994" y="3813000"/>
            <a:ext cx="1366095" cy="1844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335377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198 0.02338 L 0.26081 0.02986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33" y="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9" t="11708" r="7506" b="8131"/>
          <a:stretch/>
        </p:blipFill>
        <p:spPr>
          <a:xfrm>
            <a:off x="1452698" y="0"/>
            <a:ext cx="7270595" cy="6321698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124691" y="5875422"/>
            <a:ext cx="8104909" cy="8925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sz="5200" dirty="0" smtClean="0"/>
              <a:t>A kutya kinek adta és miért?</a:t>
            </a: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11691001" y="3923952"/>
            <a:ext cx="2114550" cy="2276475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1267" y="4137363"/>
            <a:ext cx="2654369" cy="1849651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3704" b="96132" l="4889" r="96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490982">
            <a:off x="11232843" y="4571857"/>
            <a:ext cx="1366095" cy="1844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291631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44444E-6 L -0.37057 -0.01157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29" y="-579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2.59259E-6 L -0.37083 -0.0094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42" y="-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408</TotalTime>
  <Words>274</Words>
  <Application>Microsoft Office PowerPoint</Application>
  <PresentationFormat>Egyéni</PresentationFormat>
  <Paragraphs>97</Paragraphs>
  <Slides>16</Slides>
  <Notes>5</Notes>
  <HiddenSlides>0</HiddenSlides>
  <MMClips>1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16</vt:i4>
      </vt:variant>
    </vt:vector>
  </HeadingPairs>
  <TitlesOfParts>
    <vt:vector size="17" baseType="lpstr">
      <vt:lpstr>Office-téma</vt:lpstr>
      <vt:lpstr>1. dia</vt:lpstr>
      <vt:lpstr>2. dia</vt:lpstr>
      <vt:lpstr>3. dia</vt:lpstr>
      <vt:lpstr>4. dia</vt:lpstr>
      <vt:lpstr>5. dia</vt:lpstr>
      <vt:lpstr>6. dia</vt:lpstr>
      <vt:lpstr>7. dia</vt:lpstr>
      <vt:lpstr>8. dia</vt:lpstr>
      <vt:lpstr>9. dia</vt:lpstr>
      <vt:lpstr>10. dia</vt:lpstr>
      <vt:lpstr>11. dia</vt:lpstr>
      <vt:lpstr>12. dia</vt:lpstr>
      <vt:lpstr>13. dia</vt:lpstr>
      <vt:lpstr>14. dia</vt:lpstr>
      <vt:lpstr>15. dia</vt:lpstr>
      <vt:lpstr>16. dia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102345</dc:creator>
  <cp:lastModifiedBy>user</cp:lastModifiedBy>
  <cp:revision>27</cp:revision>
  <dcterms:created xsi:type="dcterms:W3CDTF">2021-10-26T13:26:08Z</dcterms:created>
  <dcterms:modified xsi:type="dcterms:W3CDTF">2022-08-22T22:57:07Z</dcterms:modified>
</cp:coreProperties>
</file>