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 snapToGrid="0">
      <p:cViewPr varScale="1">
        <p:scale>
          <a:sx n="103" d="100"/>
          <a:sy n="103" d="100"/>
        </p:scale>
        <p:origin x="-185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E:\WEB\IMAGES\OBJECTS\SCI_TECH\QGL50068.JPG"/>
          <p:cNvPicPr>
            <a:picLocks noChangeAspect="1" noChangeArrowheads="1"/>
          </p:cNvPicPr>
          <p:nvPr/>
        </p:nvPicPr>
        <p:blipFill>
          <a:blip r:embed="rId2" cstate="print">
            <a:lum contrast="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001" t="8888" r="11111" b="2222"/>
          <a:stretch>
            <a:fillRect/>
          </a:stretch>
        </p:blipFill>
        <p:spPr bwMode="auto">
          <a:xfrm>
            <a:off x="0" y="762000"/>
            <a:ext cx="54102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0" y="457200"/>
            <a:ext cx="3657600" cy="3886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u-HU" altLang="hu-HU" noProof="0" smtClean="0"/>
              <a:t>Mintacím szerkesztése</a:t>
            </a:r>
            <a:endParaRPr lang="en-US" altLang="hu-HU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0" y="4572000"/>
            <a:ext cx="358140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hu-HU" altLang="hu-HU" noProof="0" smtClean="0"/>
              <a:t>Alcím mintájának szerkesztése</a:t>
            </a:r>
            <a:endParaRPr lang="en-US" altLang="hu-HU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D66FF65-AB4B-4EA7-9BC2-06B97F6C1680}" type="slidenum">
              <a:rPr lang="en-US" altLang="hu-HU"/>
              <a:pPr/>
              <a:t>‹#›</a:t>
            </a:fld>
            <a:endParaRPr lang="en-US" alt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9C163-35C0-4CE1-B66E-C46AC28D0036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xmlns="" val="4057873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9BD25-1499-44E2-AA55-574F4FAFB66D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xmlns="" val="329439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6E6AE-CEF9-4758-97BF-4A98C60BB6E3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xmlns="" val="1258214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3A479-B407-4498-87AA-DB346FE57BF9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xmlns="" val="2670412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0D582-D215-4D4C-AADE-2C083A15FB19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xmlns="" val="247051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20537-6F27-41C5-8D6B-FA40946D5C51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xmlns="" val="378443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395AB-EEAD-4D26-AD39-524AB1C531B4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xmlns="" val="113601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7836F4-F433-4993-8069-C856D88FCCD2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xmlns="" val="16785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473FAE-8F10-4392-BCA0-3ADB1859F24F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xmlns="" val="2964644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0B095-CB8B-471C-8D06-0507FB58B7DB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xmlns="" val="2984138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E:\WEB\IMAGES\OBJECTS\SCI_TECH\QGL50068.JPG"/>
          <p:cNvPicPr>
            <a:picLocks noChangeAspect="1" noChangeArrowheads="1"/>
          </p:cNvPicPr>
          <p:nvPr/>
        </p:nvPicPr>
        <p:blipFill>
          <a:blip r:embed="rId13" cstate="print">
            <a:lum contrast="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001" t="8888" r="11111" b="2222"/>
          <a:stretch>
            <a:fillRect/>
          </a:stretch>
        </p:blipFill>
        <p:spPr bwMode="auto">
          <a:xfrm>
            <a:off x="7115175" y="4572000"/>
            <a:ext cx="202882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E13134D-BA83-4D3C-87B7-1B4D1C93F9CA}" type="slidenum">
              <a:rPr lang="en-US" altLang="hu-HU"/>
              <a:pPr/>
              <a:t>‹#›</a:t>
            </a:fld>
            <a:endParaRPr lang="en-US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131" y="1513489"/>
            <a:ext cx="2464676" cy="2577662"/>
          </a:xfrm>
        </p:spPr>
        <p:txBody>
          <a:bodyPr/>
          <a:lstStyle/>
          <a:p>
            <a:r>
              <a:rPr lang="hu-HU" altLang="hu-HU" sz="4000" dirty="0" smtClean="0"/>
              <a:t>Mit tudok a szavakról?</a:t>
            </a:r>
            <a:endParaRPr lang="en-US" altLang="hu-HU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altLang="hu-HU" dirty="0" smtClean="0"/>
              <a:t>Készítette: </a:t>
            </a:r>
            <a:r>
              <a:rPr lang="hu-HU" altLang="hu-HU" dirty="0" err="1" smtClean="0"/>
              <a:t>Éberhardt</a:t>
            </a:r>
            <a:r>
              <a:rPr lang="hu-HU" altLang="hu-HU" dirty="0" smtClean="0"/>
              <a:t> Ilona</a:t>
            </a:r>
            <a:endParaRPr lang="en-US" alt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756634" y="5244662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1.</a:t>
            </a:r>
            <a:endParaRPr lang="hu-HU" sz="3600" b="1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294289"/>
            <a:ext cx="8534400" cy="137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hu-HU" sz="3600" dirty="0" smtClean="0">
                <a:solidFill>
                  <a:srgbClr val="FF0000"/>
                </a:solidFill>
              </a:rPr>
              <a:t>Írd le a képek nevét! Figyelj a helyesírásra!</a:t>
            </a:r>
            <a:endParaRPr lang="en-US" altLang="hu-HU" sz="36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Hamster: Városi és elővárosi közlekedés / Síndöcögénye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5595" y="1963243"/>
            <a:ext cx="1513205" cy="132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lackout sötétítő függönyök, online - Piramisfuggony.h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8705" y="2150498"/>
            <a:ext cx="13525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akk rajz Stock vektorok, Sakk rajz Jogdíjmentes illusztrációk |  Depositphotos®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01160" y="1537018"/>
            <a:ext cx="1753235" cy="175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ajzfilm keselyű Szabad kép - Public Domain Picture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39865" y="1256565"/>
            <a:ext cx="2314140" cy="2314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Képtalálat a következőre: „papagaj rajz” | Vogeltjes, Vogels, Illustratie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2910" y="4183380"/>
            <a:ext cx="1157543" cy="157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Több mint 100 ingyenes kép Bagoly Rajz és Bagoly témában - Pixabay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41525" y="4217062"/>
            <a:ext cx="1067435" cy="151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Sajt rajz Stock vektorok, Sajt rajz Jogdíjmentes illusztrációk |  Depositphotos®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64547" y="3953410"/>
            <a:ext cx="1673225" cy="167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Gyűrűscsőrű sirály | Magyar Madártani és Természetvédelmi Egyesület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380"/>
          <a:stretch/>
        </p:blipFill>
        <p:spPr bwMode="auto">
          <a:xfrm>
            <a:off x="5293359" y="3398388"/>
            <a:ext cx="2183130" cy="151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756634" y="5244662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/>
              <a:t>2</a:t>
            </a:r>
            <a:r>
              <a:rPr lang="hu-HU" sz="3600" b="1" dirty="0" smtClean="0"/>
              <a:t>.</a:t>
            </a:r>
            <a:endParaRPr lang="hu-HU" sz="3600" b="1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294289"/>
            <a:ext cx="8534400" cy="137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hu-HU" sz="3600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" y="446689"/>
            <a:ext cx="8534400" cy="137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hu-HU" sz="3600" dirty="0" smtClean="0">
                <a:solidFill>
                  <a:srgbClr val="FF0000"/>
                </a:solidFill>
              </a:rPr>
              <a:t>Melyik a </a:t>
            </a:r>
            <a:r>
              <a:rPr lang="hu-HU" altLang="hu-HU" sz="3600" dirty="0" err="1" smtClean="0">
                <a:solidFill>
                  <a:srgbClr val="FF0000"/>
                </a:solidFill>
              </a:rPr>
              <a:t>szinonímája</a:t>
            </a:r>
            <a:r>
              <a:rPr lang="hu-HU" altLang="hu-HU" sz="3600" dirty="0" smtClean="0">
                <a:solidFill>
                  <a:srgbClr val="FF0000"/>
                </a:solidFill>
              </a:rPr>
              <a:t>? Keress minél többet!</a:t>
            </a:r>
            <a:endParaRPr lang="en-US" altLang="hu-HU" sz="3600" dirty="0">
              <a:solidFill>
                <a:srgbClr val="FF0000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417287" y="1823545"/>
            <a:ext cx="885179" cy="461665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7030A0"/>
                </a:solidFill>
              </a:rPr>
              <a:t>nevet</a:t>
            </a:r>
            <a:endParaRPr lang="hu-HU" b="1" dirty="0">
              <a:solidFill>
                <a:srgbClr val="7030A0"/>
              </a:solidFill>
            </a:endParaRPr>
          </a:p>
        </p:txBody>
      </p:sp>
      <p:sp>
        <p:nvSpPr>
          <p:cNvPr id="5" name="Felhő 4"/>
          <p:cNvSpPr/>
          <p:nvPr/>
        </p:nvSpPr>
        <p:spPr>
          <a:xfrm>
            <a:off x="1622777" y="5104940"/>
            <a:ext cx="1794510" cy="1428750"/>
          </a:xfrm>
          <a:prstGeom prst="cloudCallout">
            <a:avLst/>
          </a:prstGeom>
          <a:ln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bg1"/>
                </a:solidFill>
              </a:rPr>
              <a:t>vihog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8" name="Felhő 7"/>
          <p:cNvSpPr/>
          <p:nvPr/>
        </p:nvSpPr>
        <p:spPr>
          <a:xfrm>
            <a:off x="5353050" y="1757593"/>
            <a:ext cx="2133600" cy="1428750"/>
          </a:xfrm>
          <a:prstGeom prst="cloudCallout">
            <a:avLst/>
          </a:prstGeom>
          <a:ln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bg1"/>
                </a:solidFill>
              </a:rPr>
              <a:t>becézget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9" name="Felhő 8"/>
          <p:cNvSpPr/>
          <p:nvPr/>
        </p:nvSpPr>
        <p:spPr>
          <a:xfrm>
            <a:off x="2647191" y="2681124"/>
            <a:ext cx="2548220" cy="1428750"/>
          </a:xfrm>
          <a:prstGeom prst="cloudCallout">
            <a:avLst/>
          </a:prstGeom>
          <a:ln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bg1"/>
                </a:solidFill>
              </a:rPr>
              <a:t>nyavalyog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10" name="Felhő 9"/>
          <p:cNvSpPr/>
          <p:nvPr/>
        </p:nvSpPr>
        <p:spPr>
          <a:xfrm>
            <a:off x="61913" y="1533986"/>
            <a:ext cx="1794510" cy="1428750"/>
          </a:xfrm>
          <a:prstGeom prst="cloudCallout">
            <a:avLst/>
          </a:prstGeom>
          <a:ln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bg1"/>
                </a:solidFill>
              </a:rPr>
              <a:t>kacag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11" name="Felhő 10"/>
          <p:cNvSpPr/>
          <p:nvPr/>
        </p:nvSpPr>
        <p:spPr>
          <a:xfrm>
            <a:off x="152400" y="3335658"/>
            <a:ext cx="2269138" cy="1428750"/>
          </a:xfrm>
          <a:prstGeom prst="cloudCallout">
            <a:avLst/>
          </a:prstGeom>
          <a:ln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bg1"/>
                </a:solidFill>
              </a:rPr>
              <a:t>hahotázik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12" name="Felhő 11"/>
          <p:cNvSpPr/>
          <p:nvPr/>
        </p:nvSpPr>
        <p:spPr>
          <a:xfrm>
            <a:off x="4926330" y="4853452"/>
            <a:ext cx="1794510" cy="1428750"/>
          </a:xfrm>
          <a:prstGeom prst="cloudCallout">
            <a:avLst/>
          </a:prstGeom>
          <a:ln>
            <a:solidFill>
              <a:srgbClr val="FFFF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bg1"/>
                </a:solidFill>
              </a:rPr>
              <a:t>röhög</a:t>
            </a:r>
            <a:endParaRPr lang="hu-H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1541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756634" y="5244662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3.</a:t>
            </a:r>
            <a:endParaRPr lang="hu-HU" sz="3600" b="1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294289"/>
            <a:ext cx="8534400" cy="137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hu-HU" sz="3600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" y="446689"/>
            <a:ext cx="8534400" cy="137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hu-HU" sz="3600" dirty="0" smtClean="0">
                <a:solidFill>
                  <a:srgbClr val="FF0000"/>
                </a:solidFill>
              </a:rPr>
              <a:t>Csak a szó ellentétét írd le!</a:t>
            </a:r>
            <a:endParaRPr lang="en-US" altLang="hu-HU" sz="3600" dirty="0">
              <a:solidFill>
                <a:srgbClr val="FF0000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788670" y="2548890"/>
            <a:ext cx="306609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magas          édes</a:t>
            </a:r>
          </a:p>
          <a:p>
            <a:r>
              <a:rPr lang="hu-HU" dirty="0"/>
              <a:t>s</a:t>
            </a:r>
            <a:r>
              <a:rPr lang="hu-HU" dirty="0" smtClean="0"/>
              <a:t>ekély         főtt</a:t>
            </a:r>
          </a:p>
          <a:p>
            <a:r>
              <a:rPr lang="hu-HU" dirty="0"/>
              <a:t>s</a:t>
            </a:r>
            <a:r>
              <a:rPr lang="hu-HU" dirty="0" smtClean="0"/>
              <a:t>zéles          udvarias</a:t>
            </a:r>
          </a:p>
          <a:p>
            <a:r>
              <a:rPr lang="hu-HU" dirty="0"/>
              <a:t>k</a:t>
            </a:r>
            <a:r>
              <a:rPr lang="hu-HU" dirty="0" smtClean="0"/>
              <a:t>icsi            szorgalmas</a:t>
            </a:r>
          </a:p>
          <a:p>
            <a:r>
              <a:rPr lang="hu-HU" dirty="0"/>
              <a:t>v</a:t>
            </a:r>
            <a:r>
              <a:rPr lang="hu-HU" dirty="0" smtClean="0"/>
              <a:t>ilágos        tiszta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49922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756634" y="5244662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4.</a:t>
            </a:r>
            <a:endParaRPr lang="hu-HU" sz="3600" b="1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294289"/>
            <a:ext cx="8534400" cy="137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hu-HU" sz="3600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" y="446689"/>
            <a:ext cx="8534400" cy="137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hu-HU" sz="3600" dirty="0" smtClean="0">
                <a:solidFill>
                  <a:srgbClr val="FF0000"/>
                </a:solidFill>
              </a:rPr>
              <a:t>Írj a szavakkal egy-egy mondatot, amely bizonyítja, hogy több jelentése van a szónak!</a:t>
            </a:r>
            <a:endParaRPr lang="en-US" altLang="hu-HU" sz="3600" dirty="0">
              <a:solidFill>
                <a:srgbClr val="FF0000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743200" y="3200400"/>
            <a:ext cx="108234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levél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520309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756634" y="5244662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5.</a:t>
            </a:r>
            <a:endParaRPr lang="hu-HU" sz="3600" b="1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294289"/>
            <a:ext cx="8534400" cy="137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hu-HU" sz="3600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" y="446689"/>
            <a:ext cx="8534400" cy="137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hu-HU" sz="3600" dirty="0">
                <a:solidFill>
                  <a:srgbClr val="FF0000"/>
                </a:solidFill>
              </a:rPr>
              <a:t>Írj a szavakkal egy-egy mondatot, amely bizonyítja, hogy több jelentése van a szónak!</a:t>
            </a:r>
            <a:endParaRPr lang="en-US" altLang="hu-HU" sz="3600" dirty="0">
              <a:solidFill>
                <a:srgbClr val="FF0000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743200" y="3200400"/>
            <a:ext cx="69762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fej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705089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756634" y="5244662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/>
              <a:t>6</a:t>
            </a:r>
            <a:r>
              <a:rPr lang="hu-HU" sz="3600" b="1" dirty="0" smtClean="0"/>
              <a:t>.</a:t>
            </a:r>
            <a:endParaRPr lang="hu-HU" sz="3600" b="1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294289"/>
            <a:ext cx="8534400" cy="137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hu-HU" sz="3600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" y="446689"/>
            <a:ext cx="8534400" cy="137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hu-HU" sz="3600" dirty="0" smtClean="0">
                <a:solidFill>
                  <a:srgbClr val="FF0000"/>
                </a:solidFill>
              </a:rPr>
              <a:t>Olvasd el a szavakat! Válogasd ki az azonos alakúakat! Írd le a füzetbe!</a:t>
            </a:r>
            <a:endParaRPr lang="en-US" altLang="hu-HU" sz="3600" dirty="0">
              <a:solidFill>
                <a:srgbClr val="FF0000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788670" y="2548890"/>
            <a:ext cx="255871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v</a:t>
            </a:r>
            <a:r>
              <a:rPr lang="hu-HU" dirty="0" smtClean="0"/>
              <a:t>ár               zebra</a:t>
            </a:r>
          </a:p>
          <a:p>
            <a:r>
              <a:rPr lang="hu-HU" dirty="0"/>
              <a:t>f</a:t>
            </a:r>
            <a:r>
              <a:rPr lang="hu-HU" dirty="0" smtClean="0"/>
              <a:t>űz               láb</a:t>
            </a:r>
          </a:p>
          <a:p>
            <a:r>
              <a:rPr lang="hu-HU" dirty="0"/>
              <a:t>t</a:t>
            </a:r>
            <a:r>
              <a:rPr lang="hu-HU" dirty="0" smtClean="0"/>
              <a:t>örök            levél</a:t>
            </a:r>
          </a:p>
          <a:p>
            <a:r>
              <a:rPr lang="hu-HU" dirty="0"/>
              <a:t>h</a:t>
            </a:r>
            <a:r>
              <a:rPr lang="hu-HU" dirty="0" smtClean="0"/>
              <a:t>old             körte</a:t>
            </a:r>
          </a:p>
          <a:p>
            <a:r>
              <a:rPr lang="hu-HU" dirty="0"/>
              <a:t>á</a:t>
            </a:r>
            <a:r>
              <a:rPr lang="hu-HU" dirty="0" smtClean="0"/>
              <a:t>r                 daru</a:t>
            </a:r>
          </a:p>
          <a:p>
            <a:r>
              <a:rPr lang="hu-HU" dirty="0"/>
              <a:t>s</a:t>
            </a:r>
            <a:r>
              <a:rPr lang="hu-HU" dirty="0" smtClean="0"/>
              <a:t>ír                csiga</a:t>
            </a:r>
          </a:p>
          <a:p>
            <a:r>
              <a:rPr lang="hu-HU" dirty="0"/>
              <a:t>s</a:t>
            </a:r>
            <a:r>
              <a:rPr lang="hu-HU" dirty="0" smtClean="0"/>
              <a:t>zamár         fej</a:t>
            </a:r>
          </a:p>
          <a:p>
            <a:r>
              <a:rPr lang="hu-HU" dirty="0"/>
              <a:t>a</a:t>
            </a:r>
            <a:r>
              <a:rPr lang="hu-HU" dirty="0" smtClean="0"/>
              <a:t>sztal           egér</a:t>
            </a:r>
          </a:p>
          <a:p>
            <a:r>
              <a:rPr lang="hu-HU" dirty="0"/>
              <a:t>k</a:t>
            </a:r>
            <a:r>
              <a:rPr lang="hu-HU" dirty="0" smtClean="0"/>
              <a:t>ártya          kagyló</a:t>
            </a:r>
          </a:p>
          <a:p>
            <a:r>
              <a:rPr lang="hu-HU" dirty="0"/>
              <a:t>n</a:t>
            </a:r>
            <a:r>
              <a:rPr lang="hu-HU" dirty="0" smtClean="0"/>
              <a:t>yúl            fog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19627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756634" y="5244662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7.</a:t>
            </a:r>
            <a:endParaRPr lang="hu-HU" sz="3600" b="1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294289"/>
            <a:ext cx="8534400" cy="137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hu-HU" sz="3600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" y="446689"/>
            <a:ext cx="8534400" cy="137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hu-HU" sz="3600" dirty="0" smtClean="0">
                <a:solidFill>
                  <a:srgbClr val="FF0000"/>
                </a:solidFill>
              </a:rPr>
              <a:t>Rajzold le a jelentéseit!</a:t>
            </a:r>
            <a:endParaRPr lang="en-US" altLang="hu-HU" sz="3600" dirty="0">
              <a:solidFill>
                <a:srgbClr val="FF000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428750" y="2689206"/>
            <a:ext cx="123623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körte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4419600" y="2689205"/>
            <a:ext cx="103105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egér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516874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413734" y="5084642"/>
            <a:ext cx="1492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VÉGE</a:t>
            </a:r>
            <a:endParaRPr lang="hu-HU" sz="3600" b="1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294289"/>
            <a:ext cx="8534400" cy="137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hu-HU" sz="3600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98120" y="1671145"/>
            <a:ext cx="8534400" cy="137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hu-HU" altLang="hu-HU" sz="3600" dirty="0" smtClean="0">
                <a:solidFill>
                  <a:srgbClr val="FF0000"/>
                </a:solidFill>
              </a:rPr>
              <a:t>„Ez jó mulatság, férfimunka volt!</a:t>
            </a:r>
            <a:endParaRPr lang="en-US" altLang="hu-HU" sz="36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lányok mese fikurák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61813" y="2987042"/>
            <a:ext cx="3435241" cy="3750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07761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ém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-tém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Making a Presentation</Template>
  <TotalTime>63</TotalTime>
  <Words>151</Words>
  <Application>Microsoft Office PowerPoint</Application>
  <PresentationFormat>Diavetítés a képernyőre (4:3 oldalarány)</PresentationFormat>
  <Paragraphs>44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Office-téma</vt:lpstr>
      <vt:lpstr>Mit tudok a szavakról?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 tudok a szavakról?</dc:title>
  <dc:creator>diák</dc:creator>
  <cp:lastModifiedBy>user</cp:lastModifiedBy>
  <cp:revision>6</cp:revision>
  <dcterms:created xsi:type="dcterms:W3CDTF">2020-11-10T09:58:01Z</dcterms:created>
  <dcterms:modified xsi:type="dcterms:W3CDTF">2020-11-18T18:05:56Z</dcterms:modified>
</cp:coreProperties>
</file>