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7" r:id="rId1"/>
  </p:sldMasterIdLst>
  <p:sldIdLst>
    <p:sldId id="256" r:id="rId2"/>
    <p:sldId id="266" r:id="rId3"/>
    <p:sldId id="268" r:id="rId4"/>
    <p:sldId id="275" r:id="rId5"/>
    <p:sldId id="269" r:id="rId6"/>
    <p:sldId id="283" r:id="rId7"/>
    <p:sldId id="278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53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03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09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020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36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40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3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135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73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40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6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75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85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71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61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65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1430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9455" y="609601"/>
            <a:ext cx="10057779" cy="3200400"/>
          </a:xfrm>
        </p:spPr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NEHÉZ HELYESÍRÁSÚ SZAVAK 7 próba </a:t>
            </a:r>
            <a:endParaRPr lang="hu-HU" b="1" cap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7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255" y="1"/>
            <a:ext cx="12025746" cy="1150433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FFFF00"/>
                </a:solidFill>
              </a:rPr>
              <a:t>Néhány </a:t>
            </a:r>
            <a:r>
              <a:rPr lang="hu-HU" sz="2800" b="1" dirty="0">
                <a:solidFill>
                  <a:srgbClr val="FFFF00"/>
                </a:solidFill>
              </a:rPr>
              <a:t>kép </a:t>
            </a:r>
            <a:r>
              <a:rPr lang="hu-HU" sz="2800" b="1" dirty="0" smtClean="0">
                <a:solidFill>
                  <a:srgbClr val="FFFF00"/>
                </a:solidFill>
              </a:rPr>
              <a:t>nevének helyesírása eltér a kiejtéstől. </a:t>
            </a:r>
            <a:br>
              <a:rPr lang="hu-HU" sz="2800" b="1" dirty="0" smtClean="0">
                <a:solidFill>
                  <a:srgbClr val="FFFF00"/>
                </a:solidFill>
              </a:rPr>
            </a:br>
            <a:r>
              <a:rPr lang="hu-HU" sz="2800" b="1" dirty="0" smtClean="0">
                <a:solidFill>
                  <a:srgbClr val="FFFF00"/>
                </a:solidFill>
              </a:rPr>
              <a:t>Írd le a szavakat helyesen a füzetedbe!</a:t>
            </a:r>
            <a:endParaRPr lang="hu-H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Megkorbácsol, fény, csizma, rajz, kéz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974942"/>
            <a:ext cx="1917016" cy="20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gyan kell város utca rajzolni, ceruzával, lépésről-lépés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939" y="974942"/>
            <a:ext cx="2432322" cy="16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zőlő rajz Stock vektorok, Szőlő rajz Jogdíjmentes illusztrációk | 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789" y="974942"/>
            <a:ext cx="1996858" cy="199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jbavalók - Katicás hajcsatt kislányokn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745" y="847473"/>
            <a:ext cx="2124326" cy="21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OLU Az első csúszdám - Csúsz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012" y="3130992"/>
            <a:ext cx="1988634" cy="19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zatén szalag 25mm x 22.86m - Bordó | Valex Decor Kft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3093967"/>
            <a:ext cx="2025659" cy="20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artoon girl bride stock vector. Illustration of bouquet - 416177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9169" y="817064"/>
            <a:ext cx="1522316" cy="21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Színpad Stock Fotók, Képek és Vektografikák (Oldal 2) | Stockfres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744" y="3130992"/>
            <a:ext cx="1990674" cy="19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Posta. Állás, white háttér, ábra, hivatal. | Can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0595" y="3397910"/>
            <a:ext cx="2628574" cy="17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gancs. Fej, árnykép, őz, elszigetelt, ábra, vektor, fehér, eps10. |  CanStoc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346" y="3149762"/>
            <a:ext cx="1673581" cy="19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861" y="5219276"/>
            <a:ext cx="11335193" cy="1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66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4657"/>
            <a:ext cx="12192000" cy="171596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Írd le a füzetedbe a szavak ellentétét! Vigyázz a helyesírásra! </a:t>
            </a:r>
            <a:endParaRPr lang="hu-HU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9" y="2011526"/>
            <a:ext cx="11563927" cy="15066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69" y="4272079"/>
            <a:ext cx="11495749" cy="17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76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185" y="152401"/>
            <a:ext cx="10870529" cy="962024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>
                <a:solidFill>
                  <a:srgbClr val="FFFF00"/>
                </a:solidFill>
              </a:rPr>
              <a:t>Minden </a:t>
            </a:r>
            <a:r>
              <a:rPr lang="hu-HU" sz="2800" b="1" dirty="0" smtClean="0">
                <a:solidFill>
                  <a:srgbClr val="FFFF00"/>
                </a:solidFill>
              </a:rPr>
              <a:t>kép nevében van hosszú kétjegyű mássalhangzó. Szótagolva írd le a szavakat!</a:t>
            </a:r>
            <a:endParaRPr lang="hu-HU" sz="28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5" y="1145361"/>
            <a:ext cx="1571834" cy="2034607"/>
          </a:xfrm>
          <a:prstGeom prst="rect">
            <a:avLst/>
          </a:prstGeom>
        </p:spPr>
      </p:pic>
      <p:pic>
        <p:nvPicPr>
          <p:cNvPr id="2050" name="Picture 2" descr="Víz, karikatúra, vektor, dinnye. Víz, vektor, csíptet, dinnye, karikatúra,  fehér, művészet, háttér. | Can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902" y="3179968"/>
            <a:ext cx="1758844" cy="17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pöttyös labda” | Good old times, Childhood  memories, Childh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558" y="3298761"/>
            <a:ext cx="1616645" cy="16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esték fröccsen Illusztrációk és clipart. 231 781 Festék fröccsen szerzői  jogdíj mentest illusztrációk, és rajzok kereshetőek több ezer stock vektor  EPS clip art grafikustól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687" y="1181032"/>
            <a:ext cx="1861822" cy="19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illions of PNG Images, Backgrounds and Vectors for Free Download | Pngtree  | Maleta de equipaje, Maletas dibujo, Cumpleaños de avi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5" y="3246575"/>
            <a:ext cx="1876240" cy="1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aded Rose Isolated Stock Photo - Download Image Now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7617" y="633413"/>
            <a:ext cx="1599345" cy="240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üllyedő, kapitány, hajó, ábra. Süllyedő, kapitány, hajó, vektor, ábra. |  CanSt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667" y="1097855"/>
            <a:ext cx="1876372" cy="19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Kassza Illusztrációk és clip art. 8 189 Kassza szerzői jogdíj mentes  illusztrációk és rajzok kereshetőek tobb ezer stock vektor EPS clipart  grafikustól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805" y="1231737"/>
            <a:ext cx="1773331" cy="18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iliom, boldog, béka, kipárnáz. | Can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022" y="1341366"/>
            <a:ext cx="2252709" cy="167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Femina mesék és színezők | femina.h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872" y="3179968"/>
            <a:ext cx="2667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327" y="4994499"/>
            <a:ext cx="10717109" cy="18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27" y="212436"/>
            <a:ext cx="11842574" cy="1654464"/>
          </a:xfrm>
        </p:spPr>
        <p:txBody>
          <a:bodyPr>
            <a:noAutofit/>
          </a:bodyPr>
          <a:lstStyle/>
          <a:p>
            <a:pPr algn="l"/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Milyen a j/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ly</a:t>
            </a:r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az alábbi szavakban? Rakd sorba a betűket, majd illessz még hozzájuk egy j vagy egy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ly</a:t>
            </a:r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betűt! </a:t>
            </a:r>
            <a:b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Írd le a szavakat helyesen! </a:t>
            </a:r>
            <a:endParaRPr lang="hu-HU" sz="3200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336153" y="3656482"/>
            <a:ext cx="302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áúgs+j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00983" y="2977716"/>
            <a:ext cx="306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eimn+j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8546" y="3734818"/>
            <a:ext cx="381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eeidgm+j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4693" y="3048687"/>
            <a:ext cx="362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/>
              <a:t>a</a:t>
            </a:r>
            <a:r>
              <a:rPr lang="hu-HU" sz="4800" b="1" dirty="0" err="1" smtClean="0"/>
              <a:t>aádk+j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6255" y="2244025"/>
            <a:ext cx="2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aatv+j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r>
              <a:rPr lang="hu-HU" sz="4800" b="1" dirty="0" smtClean="0"/>
              <a:t> </a:t>
            </a:r>
            <a:endParaRPr lang="hu-HU" sz="48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6249892" y="4420948"/>
            <a:ext cx="359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eiődfkl+j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49893" y="2244025"/>
            <a:ext cx="31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ooms+j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6255" y="4420949"/>
            <a:ext cx="340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/>
              <a:t>á</a:t>
            </a:r>
            <a:r>
              <a:rPr lang="hu-HU" sz="4800" b="1" dirty="0" err="1" smtClean="0"/>
              <a:t>umsz+j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66254" y="5166244"/>
            <a:ext cx="322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 smtClean="0"/>
              <a:t>eészv+j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92667" y="5166245"/>
            <a:ext cx="284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/>
              <a:t>e</a:t>
            </a:r>
            <a:r>
              <a:rPr lang="hu-HU" sz="4800" b="1" dirty="0" err="1" smtClean="0"/>
              <a:t>eflt+j</a:t>
            </a:r>
            <a:r>
              <a:rPr lang="hu-HU" sz="4800" b="1" dirty="0" smtClean="0"/>
              <a:t>/</a:t>
            </a:r>
            <a:r>
              <a:rPr lang="hu-HU" sz="4800" b="1" dirty="0" err="1" smtClean="0"/>
              <a:t>ly</a:t>
            </a:r>
            <a:endParaRPr lang="hu-HU" sz="4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763" y="2459626"/>
            <a:ext cx="2549369" cy="363637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00" y="2293017"/>
            <a:ext cx="2460598" cy="370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076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725" y="0"/>
            <a:ext cx="11477625" cy="714375"/>
          </a:xfrm>
        </p:spPr>
        <p:txBody>
          <a:bodyPr/>
          <a:lstStyle/>
          <a:p>
            <a:r>
              <a:rPr lang="hu-HU" sz="3200" b="1" dirty="0">
                <a:solidFill>
                  <a:srgbClr val="FFFF00"/>
                </a:solidFill>
              </a:rPr>
              <a:t>Milyen az o-ó? 4 csoportba sorolva írd le a képek nevét!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09600"/>
            <a:ext cx="1304925" cy="2313277"/>
          </a:xfrm>
          <a:prstGeom prst="rect">
            <a:avLst/>
          </a:prstGeom>
        </p:spPr>
      </p:pic>
      <p:pic>
        <p:nvPicPr>
          <p:cNvPr id="3074" name="Picture 2" descr="Bohóc rajz Stock vektorok, Bohóc rajz Jogdíjmentes illusztrációk |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" y="3020713"/>
            <a:ext cx="1727200" cy="20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053" y="3020713"/>
            <a:ext cx="2305050" cy="179820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344" y="3020713"/>
            <a:ext cx="2145583" cy="19177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281" y="3001759"/>
            <a:ext cx="2597283" cy="20638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5805" y="2836721"/>
            <a:ext cx="2026267" cy="22288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" y="5144498"/>
            <a:ext cx="2425825" cy="163838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373" y="4982298"/>
            <a:ext cx="1660883" cy="1800584"/>
          </a:xfrm>
          <a:prstGeom prst="rect">
            <a:avLst/>
          </a:prstGeom>
        </p:spPr>
      </p:pic>
      <p:pic>
        <p:nvPicPr>
          <p:cNvPr id="3076" name="Picture 4" descr="Ízlelés Illusztrációk és clip art. 115 049 Ízlelés szerzői jogdíj mentes  illusztrációk, rajzok és grafikák kereshetőek több ezer vektoros EPS  clipart producertől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079" y="5065615"/>
            <a:ext cx="2390800" cy="17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jz · kék · tenger · móló · kézzel · rajzolt · nyár - stock fotó ©  RAStudio (#7681637) | Stockfres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702" y="5116901"/>
            <a:ext cx="2374176" cy="16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őzmozdony — Stock Vektor © clairev #22608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265" y="5144498"/>
            <a:ext cx="2095366" cy="1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325" y="431668"/>
            <a:ext cx="8693150" cy="24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1" y="217507"/>
            <a:ext cx="8250382" cy="755366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FFFF00"/>
                </a:solidFill>
              </a:rPr>
              <a:t>Melyik szóalak a helyes? Írd le a füzetedbe!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3825" y="1294733"/>
            <a:ext cx="437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bejjebb</a:t>
            </a:r>
            <a:r>
              <a:rPr lang="hu-HU" sz="3600" b="1" dirty="0" smtClean="0"/>
              <a:t> - beljebb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482" y="1808001"/>
            <a:ext cx="515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v</a:t>
            </a:r>
            <a:r>
              <a:rPr lang="hu-HU" sz="3600" b="1" dirty="0" smtClean="0"/>
              <a:t>entilátor - ventillátor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172200" y="1257260"/>
            <a:ext cx="397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árboc - </a:t>
            </a:r>
            <a:r>
              <a:rPr lang="hu-HU" sz="3600" b="1" dirty="0" err="1" smtClean="0"/>
              <a:t>árbóc</a:t>
            </a:r>
            <a:endParaRPr lang="hu-HU" sz="3600" b="1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6148383" y="2314988"/>
            <a:ext cx="354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/>
              <a:t>b</a:t>
            </a:r>
            <a:r>
              <a:rPr lang="hu-HU" sz="3600" b="1" dirty="0" err="1" smtClean="0"/>
              <a:t>icigli</a:t>
            </a:r>
            <a:r>
              <a:rPr lang="hu-HU" sz="3600" b="1" dirty="0" smtClean="0"/>
              <a:t> - bicikli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148383" y="2816282"/>
            <a:ext cx="571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/>
              <a:t>l</a:t>
            </a:r>
            <a:r>
              <a:rPr lang="hu-HU" sz="3600" b="1" dirty="0" err="1" smtClean="0"/>
              <a:t>égyszives</a:t>
            </a:r>
            <a:r>
              <a:rPr lang="hu-HU" sz="3600" b="1" dirty="0" smtClean="0"/>
              <a:t> – légy szíves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148384" y="758509"/>
            <a:ext cx="508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h</a:t>
            </a:r>
            <a:r>
              <a:rPr lang="hu-HU" sz="3600" b="1" dirty="0" smtClean="0"/>
              <a:t>egeszt - heggeszt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3845" y="2290165"/>
            <a:ext cx="301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/>
              <a:t>t</a:t>
            </a:r>
            <a:r>
              <a:rPr lang="hu-HU" sz="3600" b="1" dirty="0" err="1" smtClean="0"/>
              <a:t>izes</a:t>
            </a:r>
            <a:r>
              <a:rPr lang="hu-HU" sz="3600" b="1" dirty="0" smtClean="0"/>
              <a:t> - tízes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93846" y="2816282"/>
            <a:ext cx="374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s</a:t>
            </a:r>
            <a:r>
              <a:rPr lang="hu-HU" sz="3600" b="1" dirty="0" smtClean="0"/>
              <a:t>ürgős - </a:t>
            </a:r>
            <a:r>
              <a:rPr lang="hu-HU" sz="3600" b="1" dirty="0" err="1" smtClean="0"/>
              <a:t>sűrgős</a:t>
            </a:r>
            <a:endParaRPr lang="hu-HU" sz="3600" b="1" dirty="0" smtClean="0"/>
          </a:p>
        </p:txBody>
      </p:sp>
      <p:sp>
        <p:nvSpPr>
          <p:cNvPr id="15" name="Szövegdoboz 14"/>
          <p:cNvSpPr txBox="1"/>
          <p:nvPr/>
        </p:nvSpPr>
        <p:spPr>
          <a:xfrm>
            <a:off x="-36205" y="768616"/>
            <a:ext cx="4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 elem - ellem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102202" y="1759795"/>
            <a:ext cx="546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/>
              <a:t>külömbség</a:t>
            </a:r>
            <a:r>
              <a:rPr lang="hu-HU" sz="3600" b="1" dirty="0" smtClean="0"/>
              <a:t> - különbség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52" y="4099754"/>
            <a:ext cx="10716299" cy="24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2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27" y="212436"/>
            <a:ext cx="11842574" cy="1629736"/>
          </a:xfrm>
        </p:spPr>
        <p:txBody>
          <a:bodyPr>
            <a:noAutofit/>
          </a:bodyPr>
          <a:lstStyle/>
          <a:p>
            <a:pPr algn="l"/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A szófelhőben 10 db </a:t>
            </a:r>
            <a:r>
              <a:rPr lang="hu-HU" sz="3200" b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ly-os</a:t>
            </a:r>
            <a:r>
              <a:rPr lang="hu-HU" sz="3200" b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madár bújt el. Keresd meg őket, írd le a nevüket, majd számozd meg őket a betűrendnek megfelelően!</a:t>
            </a:r>
            <a:endParaRPr lang="hu-HU" sz="3200" b="1" dirty="0">
              <a:solidFill>
                <a:srgbClr val="FFFF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1842172"/>
            <a:ext cx="4498109" cy="501582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90" y="2142196"/>
            <a:ext cx="5675556" cy="42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230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Words>153</Words>
  <Application>Microsoft Office PowerPoint</Application>
  <PresentationFormat>Egyéni</PresentationFormat>
  <Paragraphs>28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Ion</vt:lpstr>
      <vt:lpstr>NEHÉZ HELYESÍRÁSÚ SZAVAK 7 próba </vt:lpstr>
      <vt:lpstr>Néhány kép nevének helyesírása eltér a kiejtéstől.  Írd le a szavakat helyesen a füzetedbe!</vt:lpstr>
      <vt:lpstr>Írd le a füzetedbe a szavak ellentétét! Vigyázz a helyesírásra! </vt:lpstr>
      <vt:lpstr>Minden kép nevében van hosszú kétjegyű mássalhangzó. Szótagolva írd le a szavakat!</vt:lpstr>
      <vt:lpstr>Milyen a j/ly az alábbi szavakban? Rakd sorba a betűket, majd illessz még hozzájuk egy j vagy egy ly betűt!  Írd le a szavakat helyesen! </vt:lpstr>
      <vt:lpstr>Milyen az o-ó? 4 csoportba sorolva írd le a képek nevét!</vt:lpstr>
      <vt:lpstr>Melyik szóalak a helyes? Írd le a füzetedbe!</vt:lpstr>
      <vt:lpstr>A szófelhőben 10 db ly-os madár bújt el. Keresd meg őket, írd le a nevüket, majd számozd meg őket a betűrendnek megfelelően!</vt:lpstr>
    </vt:vector>
  </TitlesOfParts>
  <Company>Városligeti Magya- Angol Két Tanítási Nyelvű Ált.Isk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HELYESÍRÁS GYAKORLÁSA</dc:title>
  <dc:creator>Tóth Lívia</dc:creator>
  <cp:lastModifiedBy>user</cp:lastModifiedBy>
  <cp:revision>235</cp:revision>
  <dcterms:created xsi:type="dcterms:W3CDTF">2021-09-18T10:10:25Z</dcterms:created>
  <dcterms:modified xsi:type="dcterms:W3CDTF">2022-02-08T00:38:32Z</dcterms:modified>
</cp:coreProperties>
</file>