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6" r:id="rId4"/>
    <p:sldId id="258" r:id="rId5"/>
    <p:sldId id="273" r:id="rId6"/>
    <p:sldId id="260" r:id="rId7"/>
    <p:sldId id="261" r:id="rId8"/>
    <p:sldId id="272" r:id="rId9"/>
    <p:sldId id="267" r:id="rId10"/>
    <p:sldId id="263" r:id="rId11"/>
    <p:sldId id="262" r:id="rId12"/>
    <p:sldId id="265" r:id="rId13"/>
    <p:sldId id="269" r:id="rId14"/>
    <p:sldId id="268" r:id="rId15"/>
    <p:sldId id="271" r:id="rId16"/>
    <p:sldId id="274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00CC"/>
    <a:srgbClr val="FF9900"/>
    <a:srgbClr val="99FF33"/>
    <a:srgbClr val="E99E17"/>
    <a:srgbClr val="E6A4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2020.02.29.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2020.02.29.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2020.02.29.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2020.02.29.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2020.02.29.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2020.02.29.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2020.02.29.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2020.02.29.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2020.02.29.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2020.02.29.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2020.02.29.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99FF33"/>
            </a:gs>
            <a:gs pos="24000">
              <a:srgbClr val="FFFF00"/>
            </a:gs>
            <a:gs pos="100000">
              <a:srgbClr val="00F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pPr/>
              <a:t>2020.02.29.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4098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Viola\Desktop\Kép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394"/>
          <a:stretch/>
        </p:blipFill>
        <p:spPr bwMode="auto">
          <a:xfrm>
            <a:off x="1555" y="1918522"/>
            <a:ext cx="9144000" cy="209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587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11" t="18259" r="31180" b="66918"/>
          <a:stretch/>
        </p:blipFill>
        <p:spPr bwMode="auto">
          <a:xfrm>
            <a:off x="0" y="0"/>
            <a:ext cx="9144000" cy="229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5"/>
          <p:cNvSpPr txBox="1">
            <a:spLocks/>
          </p:cNvSpPr>
          <p:nvPr/>
        </p:nvSpPr>
        <p:spPr>
          <a:xfrm>
            <a:off x="1979712" y="2636912"/>
            <a:ext cx="2160240" cy="4068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</a:t>
            </a: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kus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lya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5"/>
          <p:cNvSpPr txBox="1">
            <a:spLocks/>
          </p:cNvSpPr>
          <p:nvPr/>
        </p:nvSpPr>
        <p:spPr>
          <a:xfrm>
            <a:off x="5148064" y="2636912"/>
            <a:ext cx="2160240" cy="4068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</a:t>
            </a: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ldül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</a:t>
            </a: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49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55" t="36308" r="31345" b="44955"/>
          <a:stretch/>
        </p:blipFill>
        <p:spPr bwMode="auto">
          <a:xfrm>
            <a:off x="0" y="1916832"/>
            <a:ext cx="9144000" cy="26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5"/>
          <p:cNvSpPr txBox="1">
            <a:spLocks/>
          </p:cNvSpPr>
          <p:nvPr/>
        </p:nvSpPr>
        <p:spPr>
          <a:xfrm>
            <a:off x="1979712" y="2420888"/>
            <a:ext cx="280831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hu-HU" b="1" dirty="0">
                <a:latin typeface="Magyar Script" panose="030B04020602050B0404" pitchFamily="66" charset="0"/>
              </a:rPr>
              <a:t>ő</a:t>
            </a:r>
            <a:r>
              <a:rPr lang="hu-HU" b="1" dirty="0" smtClean="0">
                <a:latin typeface="Magyar Script" panose="030B04020602050B0404" pitchFamily="66" charset="0"/>
              </a:rPr>
              <a:t>   ó</a:t>
            </a:r>
            <a:endParaRPr lang="hu-HU" b="1" dirty="0">
              <a:latin typeface="Magyar Script" panose="030B04020602050B0404" pitchFamily="66" charset="0"/>
            </a:endParaRPr>
          </a:p>
        </p:txBody>
      </p:sp>
      <p:sp>
        <p:nvSpPr>
          <p:cNvPr id="4" name="Tartalom helye 5"/>
          <p:cNvSpPr txBox="1">
            <a:spLocks/>
          </p:cNvSpPr>
          <p:nvPr/>
        </p:nvSpPr>
        <p:spPr>
          <a:xfrm>
            <a:off x="1403648" y="2852936"/>
            <a:ext cx="280831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hu-HU" b="1" dirty="0" smtClean="0">
                <a:latin typeface="Magyar Script" panose="030B04020602050B0404" pitchFamily="66" charset="0"/>
              </a:rPr>
              <a:t>ö           ó</a:t>
            </a:r>
            <a:endParaRPr lang="hu-HU" b="1" dirty="0">
              <a:latin typeface="Magyar Script" panose="030B04020602050B0404" pitchFamily="66" charset="0"/>
            </a:endParaRPr>
          </a:p>
        </p:txBody>
      </p:sp>
      <p:sp>
        <p:nvSpPr>
          <p:cNvPr id="6" name="Tartalom helye 5"/>
          <p:cNvSpPr txBox="1">
            <a:spLocks/>
          </p:cNvSpPr>
          <p:nvPr/>
        </p:nvSpPr>
        <p:spPr>
          <a:xfrm>
            <a:off x="2051720" y="3501008"/>
            <a:ext cx="64807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hu-HU" b="1" dirty="0" smtClean="0">
                <a:latin typeface="Magyar Script" panose="030B04020602050B0404" pitchFamily="66" charset="0"/>
              </a:rPr>
              <a:t>ó</a:t>
            </a:r>
            <a:endParaRPr lang="hu-HU" b="1" dirty="0">
              <a:latin typeface="Magyar Script" panose="030B04020602050B0404" pitchFamily="66" charset="0"/>
            </a:endParaRPr>
          </a:p>
        </p:txBody>
      </p:sp>
      <p:sp>
        <p:nvSpPr>
          <p:cNvPr id="7" name="Tartalom helye 5"/>
          <p:cNvSpPr txBox="1">
            <a:spLocks/>
          </p:cNvSpPr>
          <p:nvPr/>
        </p:nvSpPr>
        <p:spPr>
          <a:xfrm>
            <a:off x="1403648" y="3933056"/>
            <a:ext cx="280831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hu-HU" b="1" dirty="0" smtClean="0">
                <a:latin typeface="Magyar Script" panose="030B04020602050B0404" pitchFamily="66" charset="0"/>
              </a:rPr>
              <a:t>o</a:t>
            </a:r>
            <a:endParaRPr lang="hu-HU" b="1" dirty="0"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939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06" t="60787" r="31345" b="14583"/>
          <a:stretch/>
        </p:blipFill>
        <p:spPr bwMode="auto">
          <a:xfrm>
            <a:off x="1" y="1456218"/>
            <a:ext cx="9180512" cy="370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5"/>
          <p:cNvSpPr txBox="1">
            <a:spLocks/>
          </p:cNvSpPr>
          <p:nvPr/>
        </p:nvSpPr>
        <p:spPr>
          <a:xfrm>
            <a:off x="3528393" y="2276872"/>
            <a:ext cx="1403647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hu-HU" sz="4600" dirty="0" smtClean="0">
                <a:latin typeface="Magyar Script" panose="030B04020602050B0404" pitchFamily="66" charset="0"/>
              </a:rPr>
              <a:t>forró</a:t>
            </a:r>
            <a:endParaRPr lang="hu-HU" sz="4600" dirty="0">
              <a:latin typeface="Magyar Script" panose="030B04020602050B0404" pitchFamily="66" charset="0"/>
            </a:endParaRPr>
          </a:p>
        </p:txBody>
      </p:sp>
      <p:sp>
        <p:nvSpPr>
          <p:cNvPr id="4" name="Tartalom helye 5"/>
          <p:cNvSpPr txBox="1">
            <a:spLocks/>
          </p:cNvSpPr>
          <p:nvPr/>
        </p:nvSpPr>
        <p:spPr>
          <a:xfrm>
            <a:off x="5112569" y="2780928"/>
            <a:ext cx="1547663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hu-HU" sz="4600" dirty="0" smtClean="0">
                <a:latin typeface="Magyar Script" panose="030B04020602050B0404" pitchFamily="66" charset="0"/>
              </a:rPr>
              <a:t>levegő</a:t>
            </a:r>
            <a:endParaRPr lang="hu-HU" sz="4600" dirty="0">
              <a:latin typeface="Magyar Script" panose="030B04020602050B0404" pitchFamily="66" charset="0"/>
            </a:endParaRPr>
          </a:p>
        </p:txBody>
      </p:sp>
      <p:sp>
        <p:nvSpPr>
          <p:cNvPr id="5" name="Tartalom helye 5"/>
          <p:cNvSpPr txBox="1">
            <a:spLocks/>
          </p:cNvSpPr>
          <p:nvPr/>
        </p:nvSpPr>
        <p:spPr>
          <a:xfrm>
            <a:off x="3059832" y="3284984"/>
            <a:ext cx="1547663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hu-HU" sz="4600" dirty="0" smtClean="0">
                <a:latin typeface="Magyar Script" panose="030B04020602050B0404" pitchFamily="66" charset="0"/>
              </a:rPr>
              <a:t>terítő</a:t>
            </a:r>
            <a:endParaRPr lang="hu-HU" sz="4600" dirty="0">
              <a:latin typeface="Magyar Script" panose="030B04020602050B0404" pitchFamily="66" charset="0"/>
            </a:endParaRPr>
          </a:p>
        </p:txBody>
      </p:sp>
      <p:sp>
        <p:nvSpPr>
          <p:cNvPr id="6" name="Tartalom helye 5"/>
          <p:cNvSpPr txBox="1">
            <a:spLocks/>
          </p:cNvSpPr>
          <p:nvPr/>
        </p:nvSpPr>
        <p:spPr>
          <a:xfrm>
            <a:off x="4139952" y="3789040"/>
            <a:ext cx="1547663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hu-HU" sz="4600" dirty="0" smtClean="0">
                <a:latin typeface="Magyar Script" panose="030B04020602050B0404" pitchFamily="66" charset="0"/>
              </a:rPr>
              <a:t>autó</a:t>
            </a:r>
            <a:endParaRPr lang="hu-HU" sz="4600" dirty="0">
              <a:latin typeface="Magyar Script" panose="030B04020602050B0404" pitchFamily="66" charset="0"/>
            </a:endParaRPr>
          </a:p>
        </p:txBody>
      </p:sp>
      <p:sp>
        <p:nvSpPr>
          <p:cNvPr id="7" name="Tartalom helye 5"/>
          <p:cNvSpPr txBox="1">
            <a:spLocks/>
          </p:cNvSpPr>
          <p:nvPr/>
        </p:nvSpPr>
        <p:spPr>
          <a:xfrm>
            <a:off x="2304257" y="4293096"/>
            <a:ext cx="1547663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hu-HU" sz="4600" dirty="0" smtClean="0">
                <a:latin typeface="Magyar Script" panose="030B04020602050B0404" pitchFamily="66" charset="0"/>
              </a:rPr>
              <a:t>zászló</a:t>
            </a:r>
            <a:endParaRPr lang="hu-HU" sz="4600" dirty="0"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14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rgbClr val="99FF33"/>
            </a:gs>
            <a:gs pos="24000">
              <a:srgbClr val="FFFF00"/>
            </a:gs>
            <a:gs pos="100000">
              <a:srgbClr val="00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58" t="27948" r="25447" b="45303"/>
          <a:stretch/>
        </p:blipFill>
        <p:spPr bwMode="auto">
          <a:xfrm>
            <a:off x="5004048" y="1268760"/>
            <a:ext cx="415912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46719" y="213994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Fejtsd meg a keresztrejtvényt –o, </a:t>
            </a:r>
            <a:r>
              <a:rPr lang="hu-HU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-ó</a:t>
            </a: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hu-HU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-ö</a:t>
            </a: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-ő</a:t>
            </a: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betűket tartalmazó szavak segítségével! </a:t>
            </a:r>
            <a:endParaRPr lang="hu-H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1520" y="5954960"/>
            <a:ext cx="5334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Megfejtés:_________________ 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79512" y="1550301"/>
            <a:ext cx="4752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Kisbabát ringat.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Az állatok királya.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Ott étkezünk délben.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Lábbeli.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Télen építed hóból.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Közlekedési eszköz.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Utazáshoz csomagolsz bele.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Ebből tanulunk.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Ravasz állat.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508104" y="1412775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 Ö   L  C   S  Ő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508104" y="1793639"/>
            <a:ext cx="337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 R  O   S   Z  L   Á  N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228184" y="2175247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 B   É  D   L  Ő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6228184" y="2564904"/>
            <a:ext cx="2914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  I    P   Ő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5868144" y="3687415"/>
            <a:ext cx="3011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 Ó   E  M  B  E   R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6660232" y="407707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 U   T   Ó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508104" y="443711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 Ő   R  Ö  N  D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7020272" y="4839543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 Ö  N   Y  V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868144" y="522920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 Ó   K  A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1979712" y="5838363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>
                <a:latin typeface="Magyar Script" panose="030B04020602050B0404" pitchFamily="66" charset="0"/>
                <a:cs typeface="Times New Roman" panose="02020603050405020304" pitchFamily="18" charset="0"/>
              </a:rPr>
              <a:t>s</a:t>
            </a:r>
            <a:r>
              <a:rPr lang="hu-HU" sz="4800" dirty="0" smtClean="0">
                <a:latin typeface="Magyar Script" panose="030B04020602050B0404" pitchFamily="66" charset="0"/>
                <a:cs typeface="Times New Roman" panose="02020603050405020304" pitchFamily="18" charset="0"/>
              </a:rPr>
              <a:t>zép munka</a:t>
            </a:r>
          </a:p>
        </p:txBody>
      </p:sp>
    </p:spTree>
    <p:extLst>
      <p:ext uri="{BB962C8B-B14F-4D97-AF65-F5344CB8AC3E}">
        <p14:creationId xmlns:p14="http://schemas.microsoft.com/office/powerpoint/2010/main" xmlns="" val="157403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574032"/>
            <a:ext cx="8229600" cy="1143000"/>
          </a:xfrm>
        </p:spPr>
        <p:txBody>
          <a:bodyPr>
            <a:noAutofit/>
          </a:bodyPr>
          <a:lstStyle/>
          <a:p>
            <a:r>
              <a:rPr lang="hu-HU" sz="8800" dirty="0" smtClean="0">
                <a:latin typeface="Magyar Script" panose="030B04020602050B0404" pitchFamily="66" charset="0"/>
              </a:rPr>
              <a:t>Szép munka!</a:t>
            </a:r>
            <a:endParaRPr lang="hu-HU" sz="8800" dirty="0">
              <a:latin typeface="Magyar Script" panose="030B04020602050B0404" pitchFamily="66" charset="0"/>
            </a:endParaRPr>
          </a:p>
        </p:txBody>
      </p:sp>
      <p:sp>
        <p:nvSpPr>
          <p:cNvPr id="3" name="Mosolygó arc 2"/>
          <p:cNvSpPr/>
          <p:nvPr/>
        </p:nvSpPr>
        <p:spPr>
          <a:xfrm>
            <a:off x="7380312" y="2873220"/>
            <a:ext cx="576064" cy="544624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1900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Értékelés</a:t>
            </a:r>
            <a:endParaRPr lang="hu-H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51520" y="1628800"/>
            <a:ext cx="8712967" cy="416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Piros </a:t>
            </a:r>
            <a:r>
              <a:rPr lang="hu-H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(vezér):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mai óra azért tetszett, mert…</a:t>
            </a:r>
          </a:p>
          <a:p>
            <a:pPr>
              <a:lnSpc>
                <a:spcPct val="150000"/>
              </a:lnSpc>
            </a:pPr>
            <a:r>
              <a:rPr lang="hu-H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Kék (király):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mai órán megtanultam, hogy…</a:t>
            </a:r>
          </a:p>
          <a:p>
            <a:pPr>
              <a:lnSpc>
                <a:spcPct val="150000"/>
              </a:lnSpc>
            </a:pPr>
            <a:r>
              <a:rPr lang="hu-HU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Citromsárga (bástya):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mai órán a csoport tagjai…</a:t>
            </a:r>
          </a:p>
          <a:p>
            <a:pPr>
              <a:lnSpc>
                <a:spcPct val="150000"/>
              </a:lnSpc>
            </a:pPr>
            <a:r>
              <a:rPr lang="hu-HU" sz="3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Narancssárga (huszár):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mai órán a tanító néni…</a:t>
            </a:r>
          </a:p>
          <a:p>
            <a:pPr>
              <a:lnSpc>
                <a:spcPct val="150000"/>
              </a:lnSpc>
            </a:pPr>
            <a:r>
              <a:rPr lang="hu-HU" sz="30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Lila (futó):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mai órán én…</a:t>
            </a:r>
            <a:endParaRPr lang="hu-HU" sz="3000" b="1" dirty="0" smtClean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u-HU" sz="3000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Zöld (gyalog):</a:t>
            </a:r>
            <a:r>
              <a:rPr lang="hu-HU" sz="30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mai óra nem tetszett, mert…</a:t>
            </a:r>
          </a:p>
        </p:txBody>
      </p:sp>
    </p:spTree>
    <p:extLst>
      <p:ext uri="{BB962C8B-B14F-4D97-AF65-F5344CB8AC3E}">
        <p14:creationId xmlns:p14="http://schemas.microsoft.com/office/powerpoint/2010/main" xmlns="" val="145451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332656"/>
            <a:ext cx="9036496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Egyszer egy pici pocakos pocok </a:t>
            </a:r>
            <a:endParaRPr lang="hu-H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pocakon </a:t>
            </a: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pöckölt egy pici pocakos pockot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mire </a:t>
            </a: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pocakon pöckölt </a:t>
            </a:r>
            <a:endParaRPr lang="hu-H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pici pocakos pocok</a:t>
            </a:r>
          </a:p>
          <a:p>
            <a:pPr marL="0" indent="0">
              <a:buNone/>
            </a:pP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pocakon </a:t>
            </a: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pöckölte </a:t>
            </a:r>
            <a:endParaRPr lang="hu-H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pocakpöckölő</a:t>
            </a:r>
          </a:p>
          <a:p>
            <a:pPr marL="0" indent="0">
              <a:buNone/>
            </a:pP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pici </a:t>
            </a: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pocakos pocok </a:t>
            </a:r>
            <a:endParaRPr lang="hu-H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pici pocakját</a:t>
            </a: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https://i.ytimg.com/vi/OYGDefnCRSA/hq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96" t="35321" r="21457" b="20378"/>
          <a:stretch/>
        </p:blipFill>
        <p:spPr bwMode="auto">
          <a:xfrm>
            <a:off x="4326618" y="2564904"/>
            <a:ext cx="4623920" cy="273630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067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30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907704" y="2060848"/>
            <a:ext cx="5252120" cy="1584176"/>
          </a:xfrm>
        </p:spPr>
        <p:txBody>
          <a:bodyPr>
            <a:noAutofit/>
          </a:bodyPr>
          <a:lstStyle/>
          <a:p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–o, </a:t>
            </a:r>
            <a:r>
              <a:rPr lang="hu-H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-ó</a:t>
            </a: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hu-H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-ö</a:t>
            </a: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-ő</a:t>
            </a:r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szavakban</a:t>
            </a:r>
            <a:endParaRPr lang="hu-H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66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98" t="21042" r="15901" b="20625"/>
          <a:stretch/>
        </p:blipFill>
        <p:spPr bwMode="auto">
          <a:xfrm>
            <a:off x="0" y="1124744"/>
            <a:ext cx="921651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0" y="2708920"/>
            <a:ext cx="1512168" cy="28290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4400" b="1" dirty="0" smtClean="0">
                <a:latin typeface="Magyar Script" panose="030B04020602050B0404" pitchFamily="66" charset="0"/>
              </a:rPr>
              <a:t>hajó</a:t>
            </a:r>
          </a:p>
          <a:p>
            <a:pPr marL="0" indent="0" algn="ctr">
              <a:buNone/>
            </a:pPr>
            <a:r>
              <a:rPr lang="hu-HU" sz="4400" b="1" dirty="0">
                <a:latin typeface="Magyar Script" panose="030B04020602050B0404" pitchFamily="66" charset="0"/>
              </a:rPr>
              <a:t>d</a:t>
            </a:r>
            <a:r>
              <a:rPr lang="hu-HU" sz="4400" b="1" dirty="0" smtClean="0">
                <a:latin typeface="Magyar Script" panose="030B04020602050B0404" pitchFamily="66" charset="0"/>
              </a:rPr>
              <a:t>ió</a:t>
            </a:r>
          </a:p>
          <a:p>
            <a:pPr marL="0" indent="0" algn="ctr">
              <a:buNone/>
            </a:pPr>
            <a:r>
              <a:rPr lang="hu-HU" sz="4400" b="1" dirty="0">
                <a:latin typeface="Magyar Script" panose="030B04020602050B0404" pitchFamily="66" charset="0"/>
              </a:rPr>
              <a:t>o</a:t>
            </a:r>
            <a:r>
              <a:rPr lang="hu-HU" sz="4400" b="1" dirty="0" smtClean="0">
                <a:latin typeface="Magyar Script" panose="030B04020602050B0404" pitchFamily="66" charset="0"/>
              </a:rPr>
              <a:t>lló</a:t>
            </a:r>
          </a:p>
          <a:p>
            <a:pPr marL="0" indent="0" algn="ctr">
              <a:buNone/>
            </a:pPr>
            <a:r>
              <a:rPr lang="hu-HU" sz="4400" b="1" dirty="0" smtClean="0">
                <a:latin typeface="Magyar Script" panose="030B04020602050B0404" pitchFamily="66" charset="0"/>
              </a:rPr>
              <a:t>kígyó</a:t>
            </a:r>
          </a:p>
          <a:p>
            <a:pPr algn="ctr"/>
            <a:endParaRPr lang="hu-HU" sz="4400" b="1" dirty="0">
              <a:latin typeface="Magyar Script" panose="030B04020602050B0404" pitchFamily="66" charset="0"/>
            </a:endParaRPr>
          </a:p>
        </p:txBody>
      </p:sp>
      <p:sp>
        <p:nvSpPr>
          <p:cNvPr id="10" name="Tartalom helye 5"/>
          <p:cNvSpPr txBox="1">
            <a:spLocks/>
          </p:cNvSpPr>
          <p:nvPr/>
        </p:nvSpPr>
        <p:spPr>
          <a:xfrm>
            <a:off x="7524328" y="2708920"/>
            <a:ext cx="1622223" cy="2829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hu-HU" sz="4400" b="1" dirty="0" smtClean="0">
                <a:latin typeface="Magyar Script" panose="030B04020602050B0404" pitchFamily="66" charset="0"/>
              </a:rPr>
              <a:t>esernyő</a:t>
            </a:r>
          </a:p>
          <a:p>
            <a:pPr marL="0" indent="0" algn="ctr">
              <a:buFont typeface="Arial" pitchFamily="34" charset="0"/>
              <a:buNone/>
            </a:pPr>
            <a:r>
              <a:rPr lang="hu-HU" sz="4400" b="1" dirty="0" smtClean="0">
                <a:latin typeface="Magyar Script" panose="030B04020602050B0404" pitchFamily="66" charset="0"/>
              </a:rPr>
              <a:t>cipő</a:t>
            </a:r>
          </a:p>
          <a:p>
            <a:pPr marL="0" indent="0" algn="ctr">
              <a:buFont typeface="Arial" pitchFamily="34" charset="0"/>
              <a:buNone/>
            </a:pPr>
            <a:r>
              <a:rPr lang="hu-HU" sz="4400" b="1" dirty="0" smtClean="0">
                <a:latin typeface="Magyar Script" panose="030B04020602050B0404" pitchFamily="66" charset="0"/>
              </a:rPr>
              <a:t>szőlő</a:t>
            </a:r>
          </a:p>
          <a:p>
            <a:pPr marL="0" indent="0" algn="ctr">
              <a:buFont typeface="Arial" pitchFamily="34" charset="0"/>
              <a:buNone/>
            </a:pPr>
            <a:r>
              <a:rPr lang="hu-HU" sz="4400" b="1" dirty="0" smtClean="0">
                <a:latin typeface="Magyar Script" panose="030B04020602050B0404" pitchFamily="66" charset="0"/>
              </a:rPr>
              <a:t>csengő</a:t>
            </a:r>
          </a:p>
          <a:p>
            <a:pPr algn="ctr"/>
            <a:endParaRPr lang="hu-HU" sz="4400" b="1" dirty="0"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12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5753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81" t="23750" r="17892" b="41250"/>
          <a:stretch/>
        </p:blipFill>
        <p:spPr bwMode="auto">
          <a:xfrm>
            <a:off x="-1" y="0"/>
            <a:ext cx="9175271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artalom helye 5"/>
          <p:cNvSpPr>
            <a:spLocks noGrp="1"/>
          </p:cNvSpPr>
          <p:nvPr>
            <p:ph idx="1"/>
          </p:nvPr>
        </p:nvSpPr>
        <p:spPr>
          <a:xfrm>
            <a:off x="683568" y="2780928"/>
            <a:ext cx="2376264" cy="39604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4400" b="1" dirty="0" smtClean="0">
                <a:latin typeface="Magyar Script" panose="030B04020602050B0404" pitchFamily="66" charset="0"/>
              </a:rPr>
              <a:t>sarló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4400" b="1" dirty="0" smtClean="0">
                <a:latin typeface="Magyar Script" panose="030B04020602050B0404" pitchFamily="66" charset="0"/>
              </a:rPr>
              <a:t>kagyló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4400" b="1" dirty="0" smtClean="0">
                <a:latin typeface="Magyar Script" panose="030B04020602050B0404" pitchFamily="66" charset="0"/>
              </a:rPr>
              <a:t>holló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4400" b="1" dirty="0">
                <a:latin typeface="Magyar Script" panose="030B04020602050B0404" pitchFamily="66" charset="0"/>
              </a:rPr>
              <a:t>z</a:t>
            </a:r>
            <a:r>
              <a:rPr lang="hu-HU" sz="4400" b="1" dirty="0" smtClean="0">
                <a:latin typeface="Magyar Script" panose="030B04020602050B0404" pitchFamily="66" charset="0"/>
              </a:rPr>
              <a:t>ászló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4400" b="1" dirty="0">
                <a:latin typeface="Magyar Script" panose="030B04020602050B0404" pitchFamily="66" charset="0"/>
              </a:rPr>
              <a:t>p</a:t>
            </a:r>
            <a:r>
              <a:rPr lang="hu-HU" sz="4400" b="1" dirty="0" smtClean="0">
                <a:latin typeface="Magyar Script" panose="030B04020602050B0404" pitchFamily="66" charset="0"/>
              </a:rPr>
              <a:t>adló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4400" b="1" dirty="0" smtClean="0">
                <a:latin typeface="Magyar Script" panose="030B04020602050B0404" pitchFamily="66" charset="0"/>
              </a:rPr>
              <a:t>napló</a:t>
            </a:r>
          </a:p>
          <a:p>
            <a:pPr algn="ctr">
              <a:spcBef>
                <a:spcPts val="0"/>
              </a:spcBef>
            </a:pPr>
            <a:endParaRPr lang="hu-HU" sz="4400" b="1" dirty="0">
              <a:latin typeface="Magyar Script" panose="030B04020602050B0404" pitchFamily="66" charset="0"/>
            </a:endParaRPr>
          </a:p>
        </p:txBody>
      </p:sp>
      <p:sp>
        <p:nvSpPr>
          <p:cNvPr id="6" name="Tartalom helye 5"/>
          <p:cNvSpPr txBox="1">
            <a:spLocks/>
          </p:cNvSpPr>
          <p:nvPr/>
        </p:nvSpPr>
        <p:spPr>
          <a:xfrm>
            <a:off x="3419872" y="2780928"/>
            <a:ext cx="2376264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hu-HU" sz="4400" b="1" dirty="0" smtClean="0">
                <a:latin typeface="Magyar Script" panose="030B04020602050B0404" pitchFamily="66" charset="0"/>
              </a:rPr>
              <a:t>látcső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hu-HU" sz="4400" b="1" dirty="0" smtClean="0">
                <a:latin typeface="Magyar Script" panose="030B04020602050B0404" pitchFamily="66" charset="0"/>
              </a:rPr>
              <a:t>bölcső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hu-HU" sz="4400" b="1" dirty="0" smtClean="0">
                <a:latin typeface="Magyar Script" panose="030B04020602050B0404" pitchFamily="66" charset="0"/>
              </a:rPr>
              <a:t>lépcső</a:t>
            </a:r>
          </a:p>
          <a:p>
            <a:pPr algn="ctr">
              <a:spcBef>
                <a:spcPts val="0"/>
              </a:spcBef>
            </a:pPr>
            <a:endParaRPr lang="hu-HU" sz="4400" b="1" dirty="0">
              <a:latin typeface="Magyar Script" panose="030B04020602050B0404" pitchFamily="66" charset="0"/>
            </a:endParaRPr>
          </a:p>
        </p:txBody>
      </p:sp>
      <p:sp>
        <p:nvSpPr>
          <p:cNvPr id="7" name="Tartalom helye 5"/>
          <p:cNvSpPr txBox="1">
            <a:spLocks/>
          </p:cNvSpPr>
          <p:nvPr/>
        </p:nvSpPr>
        <p:spPr>
          <a:xfrm>
            <a:off x="6228184" y="2780928"/>
            <a:ext cx="2376264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hu-HU" sz="4400" b="1" dirty="0" smtClean="0">
                <a:latin typeface="Magyar Script" panose="030B04020602050B0404" pitchFamily="66" charset="0"/>
              </a:rPr>
              <a:t>borsó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hu-HU" sz="4400" b="1" dirty="0" smtClean="0">
                <a:latin typeface="Magyar Script" panose="030B04020602050B0404" pitchFamily="66" charset="0"/>
              </a:rPr>
              <a:t>korsó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hu-HU" sz="4400" b="1" dirty="0" smtClean="0">
                <a:latin typeface="Magyar Script" panose="030B04020602050B0404" pitchFamily="66" charset="0"/>
              </a:rPr>
              <a:t>ásó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hu-HU" sz="4400" b="1" dirty="0" smtClean="0">
                <a:latin typeface="Magyar Script" panose="030B04020602050B0404" pitchFamily="66" charset="0"/>
              </a:rPr>
              <a:t>orsó</a:t>
            </a:r>
          </a:p>
          <a:p>
            <a:pPr algn="ctr">
              <a:spcBef>
                <a:spcPts val="0"/>
              </a:spcBef>
            </a:pPr>
            <a:endParaRPr lang="hu-HU" sz="4400" b="1" dirty="0"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152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87" t="28958" r="16720" b="15834"/>
          <a:stretch/>
        </p:blipFill>
        <p:spPr bwMode="auto">
          <a:xfrm>
            <a:off x="-1" y="0"/>
            <a:ext cx="9144001" cy="432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artalom helye 5"/>
          <p:cNvSpPr txBox="1">
            <a:spLocks/>
          </p:cNvSpPr>
          <p:nvPr/>
        </p:nvSpPr>
        <p:spPr>
          <a:xfrm>
            <a:off x="107504" y="4327072"/>
            <a:ext cx="8928992" cy="2509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hu-HU" sz="3600" b="1" dirty="0" smtClean="0">
                <a:latin typeface="Magyar Script" panose="030B04020602050B0404" pitchFamily="66" charset="0"/>
              </a:rPr>
              <a:t>A bohóc forró gombócot vásárolt, mely nagyon olcsó volt.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hu-HU" sz="3600" b="1" dirty="0" smtClean="0">
                <a:latin typeface="Magyar Script" panose="030B04020602050B0404" pitchFamily="66" charset="0"/>
              </a:rPr>
              <a:t>A kócos sólyom bepótolta a kóstolót.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hu-HU" sz="3600" b="1" dirty="0" smtClean="0">
                <a:latin typeface="Magyar Script" panose="030B04020602050B0404" pitchFamily="66" charset="0"/>
              </a:rPr>
              <a:t>A szóló kóró a mólón pólót visel.</a:t>
            </a:r>
          </a:p>
          <a:p>
            <a:pPr>
              <a:spcBef>
                <a:spcPts val="0"/>
              </a:spcBef>
            </a:pPr>
            <a:endParaRPr lang="hu-HU" sz="3600" b="1" dirty="0"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063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50" t="23884" r="19308"/>
          <a:stretch/>
        </p:blipFill>
        <p:spPr bwMode="auto">
          <a:xfrm>
            <a:off x="517803" y="980728"/>
            <a:ext cx="808664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461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iola\Desktop\Kép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4" b="33580"/>
          <a:stretch/>
        </p:blipFill>
        <p:spPr bwMode="auto">
          <a:xfrm>
            <a:off x="-35259" y="1078902"/>
            <a:ext cx="9178380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5"/>
          <p:cNvSpPr txBox="1">
            <a:spLocks/>
          </p:cNvSpPr>
          <p:nvPr/>
        </p:nvSpPr>
        <p:spPr>
          <a:xfrm>
            <a:off x="862945" y="2276872"/>
            <a:ext cx="8316416" cy="750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hu-HU" sz="4300" dirty="0">
                <a:latin typeface="Magyar Script" panose="030B04020602050B0404" pitchFamily="66" charset="0"/>
              </a:rPr>
              <a:t>v</a:t>
            </a:r>
            <a:r>
              <a:rPr lang="hu-HU" sz="4300" dirty="0" smtClean="0">
                <a:latin typeface="Magyar Script" panose="030B04020602050B0404" pitchFamily="66" charset="0"/>
              </a:rPr>
              <a:t>asaló  ajtó  mogyoró  ásó  borsó </a:t>
            </a:r>
            <a:endParaRPr lang="hu-HU" sz="4300" dirty="0">
              <a:latin typeface="Magyar Script" panose="030B04020602050B0404" pitchFamily="66" charset="0"/>
            </a:endParaRPr>
          </a:p>
        </p:txBody>
      </p:sp>
      <p:sp>
        <p:nvSpPr>
          <p:cNvPr id="4" name="Tartalom helye 5"/>
          <p:cNvSpPr txBox="1">
            <a:spLocks/>
          </p:cNvSpPr>
          <p:nvPr/>
        </p:nvSpPr>
        <p:spPr>
          <a:xfrm>
            <a:off x="827584" y="3974369"/>
            <a:ext cx="8505193" cy="750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hu-HU" sz="4300" dirty="0">
                <a:latin typeface="Magyar Script" panose="030B04020602050B0404" pitchFamily="66" charset="0"/>
              </a:rPr>
              <a:t>f</a:t>
            </a:r>
            <a:r>
              <a:rPr lang="hu-HU" sz="4300" dirty="0" smtClean="0">
                <a:latin typeface="Magyar Script" panose="030B04020602050B0404" pitchFamily="66" charset="0"/>
              </a:rPr>
              <a:t>edő   lépcső  mentő  repülő  fenyő</a:t>
            </a:r>
            <a:endParaRPr lang="hu-HU" sz="4300" dirty="0">
              <a:latin typeface="Magyar Script" panose="030B04020602050B0404" pitchFamily="66" charset="0"/>
            </a:endParaRPr>
          </a:p>
        </p:txBody>
      </p:sp>
      <p:sp>
        <p:nvSpPr>
          <p:cNvPr id="5" name="Tartalom helye 5"/>
          <p:cNvSpPr txBox="1">
            <a:spLocks/>
          </p:cNvSpPr>
          <p:nvPr/>
        </p:nvSpPr>
        <p:spPr>
          <a:xfrm>
            <a:off x="864096" y="2276872"/>
            <a:ext cx="8316416" cy="750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hu-HU" sz="4300" dirty="0">
                <a:latin typeface="Magyar Script" panose="030B04020602050B0404" pitchFamily="66" charset="0"/>
              </a:rPr>
              <a:t>v</a:t>
            </a:r>
            <a:r>
              <a:rPr lang="hu-HU" sz="4300" dirty="0" smtClean="0">
                <a:latin typeface="Magyar Script" panose="030B04020602050B0404" pitchFamily="66" charset="0"/>
              </a:rPr>
              <a:t>asal</a:t>
            </a:r>
            <a:r>
              <a:rPr lang="hu-HU" sz="4300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ó</a:t>
            </a:r>
            <a:r>
              <a:rPr lang="hu-HU" sz="4300" dirty="0" smtClean="0">
                <a:latin typeface="Magyar Script" panose="030B04020602050B0404" pitchFamily="66" charset="0"/>
              </a:rPr>
              <a:t>  ajt</a:t>
            </a:r>
            <a:r>
              <a:rPr lang="hu-HU" sz="4300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ó</a:t>
            </a:r>
            <a:r>
              <a:rPr lang="hu-HU" sz="4300" dirty="0" smtClean="0">
                <a:latin typeface="Magyar Script" panose="030B04020602050B0404" pitchFamily="66" charset="0"/>
              </a:rPr>
              <a:t>  mogyor</a:t>
            </a:r>
            <a:r>
              <a:rPr lang="hu-HU" sz="4300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ó</a:t>
            </a:r>
            <a:r>
              <a:rPr lang="hu-HU" sz="4300" dirty="0" smtClean="0">
                <a:latin typeface="Magyar Script" panose="030B04020602050B0404" pitchFamily="66" charset="0"/>
              </a:rPr>
              <a:t>  ás</a:t>
            </a:r>
            <a:r>
              <a:rPr lang="hu-HU" sz="4300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ó</a:t>
            </a:r>
            <a:r>
              <a:rPr lang="hu-HU" sz="4300" dirty="0" smtClean="0">
                <a:latin typeface="Magyar Script" panose="030B04020602050B0404" pitchFamily="66" charset="0"/>
              </a:rPr>
              <a:t>  bors</a:t>
            </a:r>
            <a:r>
              <a:rPr lang="hu-HU" sz="4300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ó</a:t>
            </a:r>
            <a:r>
              <a:rPr lang="hu-HU" sz="4300" dirty="0" smtClean="0">
                <a:latin typeface="Magyar Script" panose="030B04020602050B0404" pitchFamily="66" charset="0"/>
              </a:rPr>
              <a:t> </a:t>
            </a:r>
            <a:endParaRPr lang="hu-HU" sz="4300" dirty="0">
              <a:latin typeface="Magyar Script" panose="030B04020602050B0404" pitchFamily="66" charset="0"/>
            </a:endParaRPr>
          </a:p>
        </p:txBody>
      </p:sp>
      <p:sp>
        <p:nvSpPr>
          <p:cNvPr id="6" name="Tartalom helye 5"/>
          <p:cNvSpPr txBox="1">
            <a:spLocks/>
          </p:cNvSpPr>
          <p:nvPr/>
        </p:nvSpPr>
        <p:spPr>
          <a:xfrm>
            <a:off x="827584" y="3974369"/>
            <a:ext cx="8496944" cy="750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hu-HU" sz="4300" dirty="0">
                <a:latin typeface="Magyar Script" panose="030B04020602050B0404" pitchFamily="66" charset="0"/>
              </a:rPr>
              <a:t>f</a:t>
            </a:r>
            <a:r>
              <a:rPr lang="hu-HU" sz="4300" dirty="0" smtClean="0">
                <a:latin typeface="Magyar Script" panose="030B04020602050B0404" pitchFamily="66" charset="0"/>
              </a:rPr>
              <a:t>ed</a:t>
            </a:r>
            <a:r>
              <a:rPr lang="hu-HU" sz="4300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ő</a:t>
            </a:r>
            <a:r>
              <a:rPr lang="hu-HU" sz="4300" dirty="0" smtClean="0">
                <a:latin typeface="Magyar Script" panose="030B04020602050B0404" pitchFamily="66" charset="0"/>
              </a:rPr>
              <a:t>   lépcs</a:t>
            </a:r>
            <a:r>
              <a:rPr lang="hu-HU" sz="4300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ő</a:t>
            </a:r>
            <a:r>
              <a:rPr lang="hu-HU" sz="4300" dirty="0" smtClean="0">
                <a:latin typeface="Magyar Script" panose="030B04020602050B0404" pitchFamily="66" charset="0"/>
              </a:rPr>
              <a:t>  ment</a:t>
            </a:r>
            <a:r>
              <a:rPr lang="hu-HU" sz="4300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ő</a:t>
            </a:r>
            <a:r>
              <a:rPr lang="hu-HU" sz="4300" dirty="0" smtClean="0">
                <a:latin typeface="Magyar Script" panose="030B04020602050B0404" pitchFamily="66" charset="0"/>
              </a:rPr>
              <a:t>  repül</a:t>
            </a:r>
            <a:r>
              <a:rPr lang="hu-HU" sz="4300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ő</a:t>
            </a:r>
            <a:r>
              <a:rPr lang="hu-HU" sz="4300" dirty="0" smtClean="0">
                <a:latin typeface="Magyar Script" panose="030B04020602050B0404" pitchFamily="66" charset="0"/>
              </a:rPr>
              <a:t>  feny</a:t>
            </a:r>
            <a:r>
              <a:rPr lang="hu-HU" sz="4300" dirty="0" smtClean="0">
                <a:solidFill>
                  <a:srgbClr val="FF0000"/>
                </a:solidFill>
                <a:latin typeface="Magyar Script" panose="030B04020602050B0404" pitchFamily="66" charset="0"/>
              </a:rPr>
              <a:t>ő</a:t>
            </a:r>
            <a:endParaRPr lang="hu-HU" sz="4300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306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326</Words>
  <Application>Microsoft Office PowerPoint</Application>
  <PresentationFormat>Diavetítés a képernyőre (4:3 oldalarány)</PresentationFormat>
  <Paragraphs>87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1. dia</vt:lpstr>
      <vt:lpstr>2. dia</vt:lpstr>
      <vt:lpstr>Az –o, -ó; -ö, -ő a szavakban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Szép munka!</vt:lpstr>
      <vt:lpstr>Értékelés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Viola</dc:creator>
  <cp:lastModifiedBy>user</cp:lastModifiedBy>
  <cp:revision>70</cp:revision>
  <dcterms:created xsi:type="dcterms:W3CDTF">2018-05-02T16:52:20Z</dcterms:created>
  <dcterms:modified xsi:type="dcterms:W3CDTF">2020-02-29T14:12:04Z</dcterms:modified>
</cp:coreProperties>
</file>