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3" r:id="rId15"/>
    <p:sldId id="272" r:id="rId16"/>
    <p:sldId id="271" r:id="rId17"/>
    <p:sldId id="274" r:id="rId18"/>
    <p:sldId id="275" r:id="rId19"/>
    <p:sldId id="277" r:id="rId20"/>
    <p:sldId id="276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96" r:id="rId30"/>
    <p:sldId id="287" r:id="rId31"/>
    <p:sldId id="288" r:id="rId32"/>
    <p:sldId id="290" r:id="rId33"/>
    <p:sldId id="291" r:id="rId34"/>
    <p:sldId id="292" r:id="rId35"/>
    <p:sldId id="293" r:id="rId36"/>
    <p:sldId id="294" r:id="rId37"/>
    <p:sldId id="295" r:id="rId38"/>
    <p:sldId id="289" r:id="rId3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A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244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372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983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062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308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262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901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091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372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275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945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831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AC9B7-1767-4B98-9535-ECFD18094B75}" type="datetimeFigureOut">
              <a:rPr lang="hu-HU" smtClean="0"/>
              <a:t>2020. 03. 05.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C04B-5878-40A0-B80D-43D4C615E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750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zinonimaszotar.poet.hu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image" Target="../media/image1.jpeg"/><Relationship Id="rId9" Type="http://schemas.openxmlformats.org/officeDocument/2006/relationships/hyperlink" Target="https://szinonimaszotar.poet.h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zinonimaszotar.poet.hu/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5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zinonimaszotar.poet.hu/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73" y="-44379"/>
            <a:ext cx="9264851" cy="691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619672" y="1052736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247271" y="1248570"/>
            <a:ext cx="69184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8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A hamis hajót </a:t>
            </a:r>
            <a:r>
              <a:rPr lang="hu-HU" sz="48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süllyeszd </a:t>
            </a:r>
            <a:r>
              <a:rPr lang="hu-HU" sz="48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el!</a:t>
            </a:r>
          </a:p>
          <a:p>
            <a:pPr algn="ctr"/>
            <a:r>
              <a:rPr lang="hu-HU" sz="48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Kattints a vitorlájára!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736" y="2581453"/>
            <a:ext cx="3008650" cy="3760812"/>
          </a:xfrm>
          <a:prstGeom prst="rect">
            <a:avLst/>
          </a:prstGeom>
        </p:spPr>
      </p:pic>
      <p:cxnSp>
        <p:nvCxnSpPr>
          <p:cNvPr id="8" name="Egyenes összekötő nyíllal 7"/>
          <p:cNvCxnSpPr/>
          <p:nvPr/>
        </p:nvCxnSpPr>
        <p:spPr>
          <a:xfrm flipH="1">
            <a:off x="5148065" y="2708920"/>
            <a:ext cx="648071" cy="1448744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  <a:effectLst>
            <a:innerShdw blurRad="88900" dist="6858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/>
          <p:cNvSpPr/>
          <p:nvPr/>
        </p:nvSpPr>
        <p:spPr>
          <a:xfrm>
            <a:off x="2578156" y="3933056"/>
            <a:ext cx="221054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 vagy </a:t>
            </a:r>
            <a:r>
              <a:rPr lang="hu-HU" sz="3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r>
              <a:rPr lang="hu-H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</p:txBody>
      </p:sp>
      <p:sp>
        <p:nvSpPr>
          <p:cNvPr id="10" name="Téglalap 9"/>
          <p:cNvSpPr/>
          <p:nvPr/>
        </p:nvSpPr>
        <p:spPr>
          <a:xfrm>
            <a:off x="3419872" y="124358"/>
            <a:ext cx="5627248" cy="928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7A7256"/>
                </a:solidFill>
                <a:latin typeface="Chiller" panose="04020404031007020602" pitchFamily="82" charset="0"/>
              </a:rPr>
              <a:t>Készítette: </a:t>
            </a:r>
            <a:r>
              <a:rPr lang="hu-HU" sz="2800" b="1" dirty="0" err="1">
                <a:solidFill>
                  <a:srgbClr val="7A7256"/>
                </a:solidFill>
                <a:latin typeface="Chiller" panose="04020404031007020602" pitchFamily="82" charset="0"/>
              </a:rPr>
              <a:t>Graczáné</a:t>
            </a:r>
            <a:r>
              <a:rPr lang="hu-HU" sz="2800" b="1" dirty="0">
                <a:solidFill>
                  <a:srgbClr val="7A7256"/>
                </a:solidFill>
                <a:latin typeface="Chiller" panose="04020404031007020602" pitchFamily="82" charset="0"/>
              </a:rPr>
              <a:t> Tóth </a:t>
            </a:r>
            <a:r>
              <a:rPr lang="hu-HU" sz="2800" b="1" dirty="0" smtClean="0">
                <a:solidFill>
                  <a:srgbClr val="7A7256"/>
                </a:solidFill>
                <a:latin typeface="Chiller" panose="04020404031007020602" pitchFamily="82" charset="0"/>
              </a:rPr>
              <a:t>Andrea</a:t>
            </a:r>
          </a:p>
        </p:txBody>
      </p:sp>
      <p:sp>
        <p:nvSpPr>
          <p:cNvPr id="11" name="Téglalap 10"/>
          <p:cNvSpPr/>
          <p:nvPr/>
        </p:nvSpPr>
        <p:spPr>
          <a:xfrm>
            <a:off x="-82673" y="-44379"/>
            <a:ext cx="9264851" cy="6902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1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5617387" y="2348880"/>
            <a:ext cx="2448273" cy="259123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1475656" y="-99392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err="1" smtClean="0">
                <a:solidFill>
                  <a:prstClr val="white">
                    <a:lumMod val="50000"/>
                  </a:prstClr>
                </a:solidFill>
              </a:rPr>
              <a:t>petrezse</a:t>
            </a:r>
            <a:r>
              <a:rPr lang="hu-HU" sz="48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r>
              <a:rPr lang="hu-HU" sz="4800" dirty="0" err="1" smtClean="0">
                <a:solidFill>
                  <a:prstClr val="white">
                    <a:lumMod val="50000"/>
                  </a:prstClr>
                </a:solidFill>
              </a:rPr>
              <a:t>em</a:t>
            </a:r>
            <a:endParaRPr lang="hu-HU" sz="4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40398" y="2864359"/>
            <a:ext cx="3349875" cy="331236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499327" y="-101519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 smtClean="0">
                <a:solidFill>
                  <a:prstClr val="white">
                    <a:lumMod val="50000"/>
                  </a:prstClr>
                </a:solidFill>
              </a:rPr>
              <a:t>petrezse</a:t>
            </a:r>
            <a:r>
              <a:rPr lang="hu-HU" sz="4800" dirty="0" smtClean="0">
                <a:solidFill>
                  <a:srgbClr val="FF0000"/>
                </a:solidFill>
              </a:rPr>
              <a:t>ly</a:t>
            </a:r>
            <a:r>
              <a:rPr lang="hu-HU" sz="4800" dirty="0" smtClean="0">
                <a:solidFill>
                  <a:schemeClr val="bg1">
                    <a:lumMod val="50000"/>
                  </a:schemeClr>
                </a:solidFill>
              </a:rPr>
              <a:t>em</a:t>
            </a:r>
            <a:endParaRPr lang="hu-HU" sz="4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5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837160" y="2536544"/>
            <a:ext cx="3878856" cy="378839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539552" y="-187675"/>
            <a:ext cx="6445988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elvény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444208" y="1527724"/>
            <a:ext cx="2159013" cy="264972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506959" y="-180697"/>
            <a:ext cx="6455564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rgbClr val="FF0000"/>
                </a:solidFill>
              </a:rPr>
              <a:t>j</a:t>
            </a:r>
            <a:r>
              <a:rPr lang="hu-HU" sz="6600" dirty="0" smtClean="0">
                <a:solidFill>
                  <a:schemeClr val="bg1">
                    <a:lumMod val="50000"/>
                  </a:schemeClr>
                </a:solidFill>
              </a:rPr>
              <a:t>elvény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555449" y="4430741"/>
            <a:ext cx="6560518" cy="1346448"/>
          </a:xfrm>
          <a:prstGeom prst="rect">
            <a:avLst/>
          </a:prstGeom>
          <a:solidFill>
            <a:srgbClr val="3B4A57"/>
          </a:solidFill>
          <a:ln>
            <a:noFill/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Szó kezdetén csak a lyuk szóban és toldalékos alakjaiban írunk </a:t>
            </a:r>
            <a:r>
              <a:rPr lang="hu-H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ly-t</a:t>
            </a: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.</a:t>
            </a:r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323529" y="1244264"/>
            <a:ext cx="2088232" cy="1916487"/>
            <a:chOff x="328156" y="548680"/>
            <a:chExt cx="2864376" cy="2503465"/>
          </a:xfrm>
        </p:grpSpPr>
        <p:pic>
          <p:nvPicPr>
            <p:cNvPr id="10" name="Picture 2" descr="Képtalálat a következőre: „hajó vitorlás gif”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56" y="548680"/>
              <a:ext cx="2864376" cy="2503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églalap 10">
              <a:hlinkClick r:id="rId8"/>
            </p:cNvPr>
            <p:cNvSpPr/>
            <p:nvPr/>
          </p:nvSpPr>
          <p:spPr>
            <a:xfrm rot="21262306">
              <a:off x="973135" y="1225750"/>
              <a:ext cx="2182567" cy="171779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Down">
                <a:avLst/>
              </a:prstTxWarp>
            </a:bodyPr>
            <a:lstStyle/>
            <a:p>
              <a:pPr algn="ctr"/>
              <a:r>
                <a:rPr lang="hu-HU" dirty="0" smtClean="0">
                  <a:latin typeface="Algerian" panose="04020705040A02060702" pitchFamily="82" charset="0"/>
                </a:rPr>
                <a:t>Szinonima hajó</a:t>
              </a:r>
              <a:endParaRPr lang="hu-HU" dirty="0">
                <a:latin typeface="Algerian" panose="04020705040A020607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20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6228184" y="2924943"/>
            <a:ext cx="2448272" cy="260237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881"/>
            <a:ext cx="4958990" cy="3096344"/>
          </a:xfrm>
          <a:prstGeom prst="rect">
            <a:avLst/>
          </a:prstGeom>
        </p:spPr>
      </p:pic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680694" y="-555275"/>
            <a:ext cx="5581892" cy="286388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zsámo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000646" y="2924944"/>
            <a:ext cx="2448272" cy="260237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14" name="Téglalap 13"/>
          <p:cNvSpPr/>
          <p:nvPr/>
        </p:nvSpPr>
        <p:spPr>
          <a:xfrm>
            <a:off x="3680694" y="-555275"/>
            <a:ext cx="5581892" cy="286388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zsámo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4958991" y="1818510"/>
            <a:ext cx="1917266" cy="1610489"/>
            <a:chOff x="328156" y="548680"/>
            <a:chExt cx="2864376" cy="2503465"/>
          </a:xfrm>
        </p:grpSpPr>
        <p:pic>
          <p:nvPicPr>
            <p:cNvPr id="12" name="Picture 2" descr="Képtalálat a következőre: „hajó vitorlás gif”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56" y="548680"/>
              <a:ext cx="2864376" cy="2503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églalap 12">
              <a:hlinkClick r:id="rId9"/>
            </p:cNvPr>
            <p:cNvSpPr/>
            <p:nvPr/>
          </p:nvSpPr>
          <p:spPr>
            <a:xfrm rot="21262306">
              <a:off x="973135" y="1225750"/>
              <a:ext cx="2182567" cy="171779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Down">
                <a:avLst/>
              </a:prstTxWarp>
            </a:bodyPr>
            <a:lstStyle/>
            <a:p>
              <a:pPr algn="ctr"/>
              <a:r>
                <a:rPr lang="hu-HU" dirty="0" smtClean="0">
                  <a:latin typeface="Algerian" panose="04020705040A02060702" pitchFamily="82" charset="0"/>
                </a:rPr>
                <a:t>Szinonima hajó</a:t>
              </a:r>
              <a:endParaRPr lang="hu-HU" dirty="0">
                <a:latin typeface="Algerian" panose="04020705040A02060702" pitchFamily="82" charset="0"/>
              </a:endParaRPr>
            </a:p>
          </p:txBody>
        </p:sp>
      </p:grpSp>
      <p:sp>
        <p:nvSpPr>
          <p:cNvPr id="4" name="Téglalap 3"/>
          <p:cNvSpPr/>
          <p:nvPr/>
        </p:nvSpPr>
        <p:spPr>
          <a:xfrm>
            <a:off x="4139952" y="3356992"/>
            <a:ext cx="3048007" cy="3862626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405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7" presetClass="exit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05556E-6 7.31205E-6 C -0.00296 -0.00092 -0.0073 0.00093 -0.00886 -0.00254 C -0.01059 -0.00601 -0.0165 -0.01225 -0.01945 -0.01295 C -0.02865 -0.01503 -0.0349 -0.01942 -0.04462 -0.02058 C -0.05243 -0.02428 -0.0599 -0.02706 -0.06806 -0.02845 C -0.07483 -0.03192 -0.08108 -0.03608 -0.08837 -0.03747 C -0.0915 -0.03886 -0.09393 -0.04117 -0.09705 -0.04256 C -0.10174 -0.04695 -0.1073 -0.04903 -0.11164 -0.05435 C -0.11823 -0.06245 -0.12622 -0.07147 -0.13507 -0.07494 C -0.1382 -0.07934 -0.14514 -0.08604 -0.14948 -0.0879 C -0.15261 -0.08928 -0.15834 -0.09437 -0.15834 -0.09437 C -0.15556 -0.08373 -0.15973 -0.09692 -0.15434 -0.0879 C -0.14914 -0.07887 -0.15903 -0.08882 -0.15052 -0.08142 C -0.1474 -0.07494 -0.14966 -0.07841 -0.14271 -0.0724 C -0.14167 -0.07147 -0.13976 -0.06985 -0.13976 -0.06985 C -0.13212 -0.05412 -0.11632 -0.04626 -0.10296 -0.04394 C -0.09896 -0.04256 -0.09723 -0.04001 -0.09323 -0.03886 C -0.08907 -0.03608 -0.07969 -0.03353 -0.07969 -0.03353 C -0.07084 -0.02798 -0.05834 -0.02428 -0.04861 -0.02197 C -0.03768 -0.01272 -0.05452 -0.02636 -0.04184 -0.01804 C -0.03768 -0.01526 -0.03455 -0.0111 -0.03021 -0.00901 C -0.02778 -0.00601 -0.02136 -0.00393 -0.02136 -0.00393 C -0.01511 0.00139 -0.00608 0.00486 0.00086 0.00903 " pathEditMode="relative" ptsTypes="ffffffffffffffffffffffA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0" grpId="2" animBg="1"/>
      <p:bldP spid="14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5857082" y="3419593"/>
            <a:ext cx="2448273" cy="259123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1475656" y="-99392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ünnepé_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40398" y="2864359"/>
            <a:ext cx="3349875" cy="331236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499326" y="-114088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ünnepé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755576" y="1877646"/>
            <a:ext cx="2736304" cy="31528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663788" y="-174805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  </a:t>
            </a:r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kirá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_nő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663788" y="-144463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  kirá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r>
              <a:rPr lang="hu-HU" sz="6600" dirty="0" smtClean="0">
                <a:solidFill>
                  <a:schemeClr val="bg1">
                    <a:lumMod val="50000"/>
                  </a:schemeClr>
                </a:solidFill>
              </a:rPr>
              <a:t>nő</a:t>
            </a:r>
            <a:endParaRPr lang="hu-HU" sz="6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860032" y="1916832"/>
            <a:ext cx="3600400" cy="472889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08321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1259632" y="1402693"/>
            <a:ext cx="2808312" cy="307270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4" name="Téglalap 3"/>
          <p:cNvSpPr/>
          <p:nvPr/>
        </p:nvSpPr>
        <p:spPr>
          <a:xfrm>
            <a:off x="4499993" y="1989592"/>
            <a:ext cx="3915770" cy="453575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663788" y="-174805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kirá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_fi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692266" y="-144463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kirá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fi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1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3923928" y="3008283"/>
            <a:ext cx="3878856" cy="378839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539552" y="-187675"/>
            <a:ext cx="6445988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övő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444208" y="1527724"/>
            <a:ext cx="2159013" cy="264972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539552" y="-187675"/>
            <a:ext cx="6455564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rgbClr val="FF0000"/>
                </a:solidFill>
              </a:rPr>
              <a:t>j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övő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411760" y="3789040"/>
            <a:ext cx="6560518" cy="1346448"/>
          </a:xfrm>
          <a:prstGeom prst="rect">
            <a:avLst/>
          </a:prstGeom>
          <a:solidFill>
            <a:srgbClr val="3B4A57"/>
          </a:solidFill>
          <a:ln>
            <a:noFill/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Szó kezdetén csak a lyuk szóban és toldalékos alakjaiban írunk </a:t>
            </a:r>
            <a:r>
              <a:rPr lang="hu-H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ly-t</a:t>
            </a: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.</a:t>
            </a:r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7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837160" y="2536544"/>
            <a:ext cx="3878856" cy="378839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va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012160" y="2132856"/>
            <a:ext cx="2609227" cy="344180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323662" y="-193147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va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95536" y="3717032"/>
            <a:ext cx="5328592" cy="2088232"/>
          </a:xfrm>
          <a:prstGeom prst="rect">
            <a:avLst/>
          </a:prstGeom>
          <a:solidFill>
            <a:srgbClr val="3B4A57"/>
          </a:solidFill>
          <a:ln>
            <a:noFill/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  <a:p>
            <a:pPr algn="ctr"/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Tej és belőle készült tejtermékek mindig j,</a:t>
            </a:r>
          </a:p>
          <a:p>
            <a:pPr algn="ctr"/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k</a:t>
            </a: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ivétel a gomolya!</a:t>
            </a:r>
          </a:p>
          <a:p>
            <a:pPr algn="ctr"/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2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2783963" y="-171400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há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776558" y="-171400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há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508104" y="1750099"/>
            <a:ext cx="2159013" cy="264972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837160" y="2420888"/>
            <a:ext cx="3878856" cy="378839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67528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827584" y="2204864"/>
            <a:ext cx="2808312" cy="307270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2645081" y="-174805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ukas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645081" y="-174805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rgbClr val="FF0000"/>
                </a:solidFill>
              </a:rPr>
              <a:t>ly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ukas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499993" y="1311718"/>
            <a:ext cx="3915770" cy="453575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Kép 9" descr="Képtalálat a következőre: „lyukas zokni”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5" b="100000" l="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988840"/>
            <a:ext cx="7128832" cy="50140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églalap 7"/>
          <p:cNvSpPr/>
          <p:nvPr/>
        </p:nvSpPr>
        <p:spPr>
          <a:xfrm>
            <a:off x="2806879" y="5094469"/>
            <a:ext cx="6321179" cy="1130424"/>
          </a:xfrm>
          <a:prstGeom prst="rect">
            <a:avLst/>
          </a:prstGeom>
          <a:solidFill>
            <a:srgbClr val="3B4A57"/>
          </a:solidFill>
          <a:ln>
            <a:noFill/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Szó kezdetén csak a lyuk szóban és toldalékos alakjaiban írunk </a:t>
            </a:r>
            <a:r>
              <a:rPr lang="hu-H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ly-t</a:t>
            </a: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.</a:t>
            </a:r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30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971600" y="3284984"/>
            <a:ext cx="2808312" cy="307270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2611354" y="-119311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cseké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683568" y="830095"/>
            <a:ext cx="2328193" cy="2093024"/>
            <a:chOff x="328156" y="548680"/>
            <a:chExt cx="2864376" cy="2503465"/>
          </a:xfrm>
        </p:grpSpPr>
        <p:pic>
          <p:nvPicPr>
            <p:cNvPr id="1026" name="Picture 2" descr="Képtalálat a következőre: „hajó vitorlás gif”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56" y="548680"/>
              <a:ext cx="2864376" cy="2503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églalap 1">
              <a:hlinkClick r:id="rId8"/>
            </p:cNvPr>
            <p:cNvSpPr/>
            <p:nvPr/>
          </p:nvSpPr>
          <p:spPr>
            <a:xfrm rot="21262306">
              <a:off x="973135" y="1225750"/>
              <a:ext cx="2182567" cy="171779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Down">
                <a:avLst/>
              </a:prstTxWarp>
            </a:bodyPr>
            <a:lstStyle/>
            <a:p>
              <a:pPr algn="ctr"/>
              <a:r>
                <a:rPr lang="hu-HU" dirty="0" smtClean="0">
                  <a:latin typeface="Algerian" panose="04020705040A02060702" pitchFamily="82" charset="0"/>
                </a:rPr>
                <a:t>Szinonima hajó</a:t>
              </a:r>
              <a:endParaRPr lang="hu-HU" dirty="0">
                <a:latin typeface="Algerian" panose="04020705040A02060702" pitchFamily="82" charset="0"/>
              </a:endParaRPr>
            </a:p>
          </p:txBody>
        </p:sp>
      </p:grpSp>
      <p:sp>
        <p:nvSpPr>
          <p:cNvPr id="14" name="Téglalap 13"/>
          <p:cNvSpPr/>
          <p:nvPr/>
        </p:nvSpPr>
        <p:spPr>
          <a:xfrm>
            <a:off x="2593353" y="-119311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cseké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499993" y="1989592"/>
            <a:ext cx="3915770" cy="453575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751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998"/>
            <a:ext cx="9252520" cy="690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 a következőre: „csónak gif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898" y="1988840"/>
            <a:ext cx="3724024" cy="26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elhő 5"/>
          <p:cNvSpPr/>
          <p:nvPr/>
        </p:nvSpPr>
        <p:spPr>
          <a:xfrm>
            <a:off x="2770030" y="-531440"/>
            <a:ext cx="4682290" cy="250358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solidFill>
                  <a:srgbClr val="1F497D">
                    <a:lumMod val="75000"/>
                  </a:srgbClr>
                </a:solidFill>
              </a:rPr>
              <a:t>Lyukas! </a:t>
            </a:r>
          </a:p>
        </p:txBody>
      </p:sp>
      <p:sp>
        <p:nvSpPr>
          <p:cNvPr id="7" name="Ellipszis 6"/>
          <p:cNvSpPr/>
          <p:nvPr/>
        </p:nvSpPr>
        <p:spPr>
          <a:xfrm>
            <a:off x="2770030" y="1972143"/>
            <a:ext cx="3674178" cy="3617097"/>
          </a:xfrm>
          <a:prstGeom prst="ellipse">
            <a:avLst/>
          </a:prstGeom>
          <a:solidFill>
            <a:schemeClr val="bg1">
              <a:alpha val="71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1F497D">
                    <a:lumMod val="50000"/>
                  </a:srgbClr>
                </a:solidFill>
              </a:rPr>
              <a:t>Elsüllyedtem…</a:t>
            </a:r>
          </a:p>
        </p:txBody>
      </p:sp>
      <p:sp>
        <p:nvSpPr>
          <p:cNvPr id="10" name="Ellipszis 9"/>
          <p:cNvSpPr/>
          <p:nvPr/>
        </p:nvSpPr>
        <p:spPr>
          <a:xfrm>
            <a:off x="3018751" y="2163637"/>
            <a:ext cx="3176736" cy="3234105"/>
          </a:xfrm>
          <a:prstGeom prst="ellipse">
            <a:avLst/>
          </a:prstGeom>
          <a:solidFill>
            <a:schemeClr val="bg1">
              <a:alpha val="71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1F497D">
                    <a:lumMod val="50000"/>
                  </a:srgbClr>
                </a:solidFill>
              </a:rPr>
              <a:t>Elsüllyedtem…</a:t>
            </a:r>
          </a:p>
        </p:txBody>
      </p:sp>
      <p:sp>
        <p:nvSpPr>
          <p:cNvPr id="11" name="Ellipszis 10"/>
          <p:cNvSpPr/>
          <p:nvPr/>
        </p:nvSpPr>
        <p:spPr>
          <a:xfrm>
            <a:off x="3253090" y="2353316"/>
            <a:ext cx="2708058" cy="2689100"/>
          </a:xfrm>
          <a:prstGeom prst="ellipse">
            <a:avLst/>
          </a:prstGeom>
          <a:solidFill>
            <a:schemeClr val="bg1">
              <a:alpha val="71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1F497D">
                    <a:lumMod val="50000"/>
                  </a:srgbClr>
                </a:solidFill>
              </a:rPr>
              <a:t>Elsüllyedtem…</a:t>
            </a:r>
          </a:p>
        </p:txBody>
      </p:sp>
    </p:spTree>
    <p:extLst>
      <p:ext uri="{BB962C8B-B14F-4D97-AF65-F5344CB8AC3E}">
        <p14:creationId xmlns:p14="http://schemas.microsoft.com/office/powerpoint/2010/main" val="304131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5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50"/>
                            </p:stCondLst>
                            <p:childTnLst>
                              <p:par>
                                <p:cTn id="4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7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750"/>
                            </p:stCondLst>
                            <p:childTnLst>
                              <p:par>
                                <p:cTn id="5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250"/>
                            </p:stCondLst>
                            <p:childTnLst>
                              <p:par>
                                <p:cTn id="55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250"/>
                            </p:stCondLst>
                            <p:childTnLst>
                              <p:par>
                                <p:cTn id="61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1" grpId="2" animBg="1"/>
      <p:bldP spid="11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5508104" y="2532491"/>
            <a:ext cx="3312368" cy="432550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4" name="Téglalap 3"/>
          <p:cNvSpPr/>
          <p:nvPr/>
        </p:nvSpPr>
        <p:spPr>
          <a:xfrm>
            <a:off x="3203848" y="1988840"/>
            <a:ext cx="2160240" cy="256723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663788" y="-174805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gomb_</a:t>
            </a:r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uk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657459" y="-174805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gomb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r>
              <a:rPr lang="hu-HU" sz="6600" dirty="0" smtClean="0">
                <a:solidFill>
                  <a:schemeClr val="bg1">
                    <a:lumMod val="50000"/>
                  </a:schemeClr>
                </a:solidFill>
              </a:rPr>
              <a:t>uk</a:t>
            </a:r>
            <a:endParaRPr lang="hu-HU" sz="6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9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ú_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chemeClr val="bg1">
                    <a:lumMod val="50000"/>
                  </a:schemeClr>
                </a:solidFill>
              </a:rPr>
              <a:t>ú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248770" y="1484784"/>
            <a:ext cx="2448273" cy="259123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4" name="Téglalap 3"/>
          <p:cNvSpPr/>
          <p:nvPr/>
        </p:nvSpPr>
        <p:spPr>
          <a:xfrm>
            <a:off x="1115615" y="3573016"/>
            <a:ext cx="2592289" cy="3122464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363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u_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315974" y="-19203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>
                <a:solidFill>
                  <a:prstClr val="white">
                    <a:lumMod val="50000"/>
                  </a:prstClr>
                </a:solidFill>
              </a:rPr>
              <a:t>u</a:t>
            </a:r>
            <a:r>
              <a:rPr lang="hu-HU" sz="6600" dirty="0" smtClean="0">
                <a:solidFill>
                  <a:srgbClr val="FF0000"/>
                </a:solidFill>
              </a:rPr>
              <a:t>jj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372200" y="4005064"/>
            <a:ext cx="2232249" cy="237521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jj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27584" y="3559431"/>
            <a:ext cx="2592289" cy="3122464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656481" y="1507203"/>
            <a:ext cx="2592289" cy="3122464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0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4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6228184" y="2924943"/>
            <a:ext cx="2448272" cy="260237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881"/>
            <a:ext cx="4958990" cy="3096344"/>
          </a:xfrm>
          <a:prstGeom prst="rect">
            <a:avLst/>
          </a:prstGeom>
        </p:spPr>
      </p:pic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680694" y="-555275"/>
            <a:ext cx="5581892" cy="286388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sú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000646" y="2924944"/>
            <a:ext cx="2448272" cy="260237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14" name="Téglalap 13"/>
          <p:cNvSpPr/>
          <p:nvPr/>
        </p:nvSpPr>
        <p:spPr>
          <a:xfrm>
            <a:off x="3670628" y="-555275"/>
            <a:ext cx="5581892" cy="286388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sú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125262" y="3212976"/>
            <a:ext cx="3048007" cy="3862626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07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7" presetClass="exit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05556E-6 7.31205E-6 C -0.00296 -0.00092 -0.0073 0.00093 -0.00886 -0.00254 C -0.01059 -0.00601 -0.0165 -0.01225 -0.01945 -0.01295 C -0.02865 -0.01503 -0.0349 -0.01942 -0.04462 -0.02058 C -0.05243 -0.02428 -0.0599 -0.02706 -0.06806 -0.02845 C -0.07483 -0.03192 -0.08108 -0.03608 -0.08837 -0.03747 C -0.0915 -0.03886 -0.09393 -0.04117 -0.09705 -0.04256 C -0.10174 -0.04695 -0.1073 -0.04903 -0.11164 -0.05435 C -0.11823 -0.06245 -0.12622 -0.07147 -0.13507 -0.07494 C -0.1382 -0.07934 -0.14514 -0.08604 -0.14948 -0.0879 C -0.15261 -0.08928 -0.15834 -0.09437 -0.15834 -0.09437 C -0.15556 -0.08373 -0.15973 -0.09692 -0.15434 -0.0879 C -0.14914 -0.07887 -0.15903 -0.08882 -0.15052 -0.08142 C -0.1474 -0.07494 -0.14966 -0.07841 -0.14271 -0.0724 C -0.14167 -0.07147 -0.13976 -0.06985 -0.13976 -0.06985 C -0.13212 -0.05412 -0.11632 -0.04626 -0.10296 -0.04394 C -0.09896 -0.04256 -0.09723 -0.04001 -0.09323 -0.03886 C -0.08907 -0.03608 -0.07969 -0.03353 -0.07969 -0.03353 C -0.07084 -0.02798 -0.05834 -0.02428 -0.04861 -0.02197 C -0.03768 -0.01272 -0.05452 -0.02636 -0.04184 -0.01804 C -0.03768 -0.01526 -0.03455 -0.0111 -0.03021 -0.00901 C -0.02778 -0.00601 -0.02136 -0.00393 -0.02136 -0.00393 C -0.01511 0.00139 -0.00608 0.00486 0.00086 0.00903 " pathEditMode="relative" ptsTypes="ffffffffffffffffffffff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0" grpId="2" animBg="1"/>
      <p:bldP spid="14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2645081" y="-174805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aszá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645081" y="-160871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chemeClr val="bg1">
                    <a:lumMod val="50000"/>
                  </a:schemeClr>
                </a:solidFill>
              </a:rPr>
              <a:t>aszá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228185" y="1893197"/>
            <a:ext cx="2448272" cy="2975964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131840" y="2689075"/>
            <a:ext cx="3096344" cy="396901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1407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1259632" y="1402693"/>
            <a:ext cx="2808312" cy="307270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</a:rPr>
              <a:t>j</a:t>
            </a:r>
          </a:p>
        </p:txBody>
      </p:sp>
      <p:sp>
        <p:nvSpPr>
          <p:cNvPr id="4" name="Téglalap 3"/>
          <p:cNvSpPr/>
          <p:nvPr/>
        </p:nvSpPr>
        <p:spPr>
          <a:xfrm>
            <a:off x="4499993" y="1989592"/>
            <a:ext cx="3915770" cy="453575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</a:rPr>
              <a:t>ly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663788" y="-174805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gó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_a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663788" y="-174805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gó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a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20" y="4257467"/>
            <a:ext cx="6121691" cy="459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zi&amp;eogon;cio&amp;lstrok;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05064"/>
            <a:ext cx="3030042" cy="303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5617387" y="2348880"/>
            <a:ext cx="2448273" cy="259123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smtClean="0">
                <a:solidFill>
                  <a:prstClr val="white"/>
                </a:solidFill>
              </a:rPr>
              <a:t>j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475656" y="-99392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harká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40398" y="2864359"/>
            <a:ext cx="3349875" cy="331236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</a:rPr>
              <a:t>ly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455934" y="-99392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harká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endParaRPr lang="hu-H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1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837160" y="2536544"/>
            <a:ext cx="3878856" cy="378839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hé_a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444208" y="1527724"/>
            <a:ext cx="2159013" cy="264972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</a:rPr>
              <a:t>ly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hé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a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074" name="Picture 2" descr="Képtalálat a következőre: „héja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39867"/>
            <a:ext cx="4953788" cy="371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24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837160" y="2536544"/>
            <a:ext cx="3878856" cy="378839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papagá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444208" y="1527724"/>
            <a:ext cx="2159013" cy="264972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</a:rPr>
              <a:t>ly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papagá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268761"/>
            <a:ext cx="309179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9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837160" y="2536544"/>
            <a:ext cx="3878856" cy="378839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ba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444208" y="1527724"/>
            <a:ext cx="2159013" cy="264972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ba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5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7245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5868144" y="1996631"/>
            <a:ext cx="2088233" cy="229646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smtClean="0">
                <a:solidFill>
                  <a:prstClr val="white"/>
                </a:solidFill>
              </a:rPr>
              <a:t>j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441671" y="-19629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sirá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195736" y="2996952"/>
            <a:ext cx="3026760" cy="349309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</a:rPr>
              <a:t>ly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475656" y="-19629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sirá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endParaRPr lang="hu-HU" sz="6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img-fotki.yandex.ru/get/6404/156967012.23/0_7178f_a5f86b8_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9000" y="1006798"/>
            <a:ext cx="47625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14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385363" cy="69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1900808" y="1772816"/>
            <a:ext cx="5832647" cy="3816424"/>
          </a:xfrm>
          <a:prstGeom prst="rect">
            <a:avLst/>
          </a:prstGeom>
          <a:gradFill>
            <a:gsLst>
              <a:gs pos="10000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20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hu-HU" sz="3200" smtClean="0">
                <a:solidFill>
                  <a:srgbClr val="1F497D">
                    <a:lumMod val="75000"/>
                  </a:srgbClr>
                </a:solidFill>
              </a:rPr>
              <a:t>                      </a:t>
            </a:r>
            <a:r>
              <a:rPr lang="hu-HU" sz="3200" u="sng" smtClean="0">
                <a:solidFill>
                  <a:srgbClr val="1F497D">
                    <a:lumMod val="75000"/>
                  </a:srgbClr>
                </a:solidFill>
              </a:rPr>
              <a:t>Madarak</a:t>
            </a:r>
            <a:endParaRPr lang="hu-HU" sz="32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hu-HU" sz="3200" dirty="0">
                <a:solidFill>
                  <a:srgbClr val="1F497D">
                    <a:lumMod val="75000"/>
                  </a:srgbClr>
                </a:solidFill>
              </a:rPr>
              <a:t>                                           </a:t>
            </a:r>
          </a:p>
          <a:p>
            <a:r>
              <a:rPr lang="hu-HU" sz="3200" dirty="0">
                <a:solidFill>
                  <a:srgbClr val="1F497D">
                    <a:lumMod val="75000"/>
                  </a:srgbClr>
                </a:solidFill>
              </a:rPr>
              <a:t>               j                           </a:t>
            </a:r>
            <a:r>
              <a:rPr lang="hu-HU" sz="3200" dirty="0" err="1">
                <a:solidFill>
                  <a:srgbClr val="1F497D">
                    <a:lumMod val="75000"/>
                  </a:srgbClr>
                </a:solidFill>
              </a:rPr>
              <a:t>ly</a:t>
            </a:r>
            <a:endParaRPr lang="hu-HU" sz="32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hu-HU" sz="3200" dirty="0">
                <a:solidFill>
                  <a:srgbClr val="1F497D">
                    <a:lumMod val="75000"/>
                  </a:srgbClr>
                </a:solidFill>
              </a:rPr>
              <a:t>           papagáj                   </a:t>
            </a:r>
            <a:r>
              <a:rPr lang="hu-HU" sz="3200" dirty="0" smtClean="0">
                <a:solidFill>
                  <a:srgbClr val="1F497D">
                    <a:lumMod val="75000"/>
                  </a:srgbClr>
                </a:solidFill>
              </a:rPr>
              <a:t>harkály</a:t>
            </a:r>
            <a:endParaRPr lang="hu-HU" sz="32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hu-HU" sz="3200" dirty="0">
                <a:solidFill>
                  <a:srgbClr val="1F497D">
                    <a:lumMod val="75000"/>
                  </a:srgbClr>
                </a:solidFill>
              </a:rPr>
              <a:t>           varjú                        sirály</a:t>
            </a:r>
          </a:p>
          <a:p>
            <a:r>
              <a:rPr lang="hu-HU" sz="3200" dirty="0">
                <a:solidFill>
                  <a:srgbClr val="1F497D">
                    <a:lumMod val="75000"/>
                  </a:srgbClr>
                </a:solidFill>
              </a:rPr>
              <a:t>           szajkó                      </a:t>
            </a:r>
            <a:r>
              <a:rPr lang="hu-HU" sz="3200" dirty="0" smtClean="0">
                <a:solidFill>
                  <a:srgbClr val="1F497D">
                    <a:lumMod val="75000"/>
                  </a:srgbClr>
                </a:solidFill>
              </a:rPr>
              <a:t>karvaly</a:t>
            </a:r>
            <a:endParaRPr lang="hu-HU" sz="32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hu-HU" sz="3200" dirty="0">
                <a:solidFill>
                  <a:srgbClr val="1F497D">
                    <a:lumMod val="75000"/>
                  </a:srgbClr>
                </a:solidFill>
              </a:rPr>
              <a:t>           héja                         ölyv</a:t>
            </a:r>
          </a:p>
        </p:txBody>
      </p:sp>
      <p:pic>
        <p:nvPicPr>
          <p:cNvPr id="4100" name="Picture 4" descr="http://www.gif.ovh/hungarian-gif/Hal%20Gif/Hal%20Gif%20(79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3106" y="2054266"/>
            <a:ext cx="2520280" cy="28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70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" y="1"/>
            <a:ext cx="9228605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6285290" y="2348880"/>
            <a:ext cx="2448273" cy="25912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smtClean="0">
                <a:solidFill>
                  <a:prstClr val="white"/>
                </a:solidFill>
              </a:rPr>
              <a:t>j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809312" y="3809861"/>
            <a:ext cx="3331057" cy="32403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b="1" dirty="0" err="1" smtClean="0">
                <a:solidFill>
                  <a:prstClr val="white"/>
                </a:solidFill>
              </a:rPr>
              <a:t>ly</a:t>
            </a:r>
            <a:endParaRPr lang="hu-HU" sz="4800" b="1" dirty="0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531196" y="-328471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za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531196" y="-315416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za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4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7" y="-7171"/>
            <a:ext cx="9239357" cy="689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1373052" y="2764520"/>
            <a:ext cx="2448273" cy="25912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smtClean="0">
                <a:solidFill>
                  <a:prstClr val="white"/>
                </a:solidFill>
              </a:rPr>
              <a:t>j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932040" y="3046393"/>
            <a:ext cx="3331057" cy="32403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b="1" dirty="0" err="1" smtClean="0">
                <a:solidFill>
                  <a:prstClr val="white"/>
                </a:solidFill>
              </a:rPr>
              <a:t>ly</a:t>
            </a:r>
            <a:endParaRPr lang="hu-HU" sz="4800" b="1" dirty="0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719080" y="-7171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>
                <a:solidFill>
                  <a:prstClr val="white">
                    <a:lumMod val="50000"/>
                  </a:prstClr>
                </a:solidFill>
              </a:rPr>
              <a:t>z</a:t>
            </a:r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öre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3837490" y="3474807"/>
            <a:ext cx="969304" cy="119176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719080" y="0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zöre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0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1" y="0"/>
            <a:ext cx="9238963" cy="689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5543118" y="2447756"/>
            <a:ext cx="2448273" cy="25912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smtClean="0">
                <a:solidFill>
                  <a:prstClr val="white"/>
                </a:solidFill>
              </a:rPr>
              <a:t>j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098839" y="2930125"/>
            <a:ext cx="3331057" cy="32403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b="1" dirty="0" err="1" smtClean="0">
                <a:solidFill>
                  <a:prstClr val="white"/>
                </a:solidFill>
              </a:rPr>
              <a:t>ly</a:t>
            </a:r>
            <a:endParaRPr lang="hu-HU" sz="4800" b="1" dirty="0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475656" y="-427500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roba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514267" y="-427500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roba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6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84" y="1"/>
            <a:ext cx="9270632" cy="691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1187624" y="2492896"/>
            <a:ext cx="2448273" cy="25912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smtClean="0">
                <a:solidFill>
                  <a:prstClr val="white"/>
                </a:solidFill>
              </a:rPr>
              <a:t>j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932040" y="3068961"/>
            <a:ext cx="3331057" cy="32403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b="1" dirty="0" err="1" smtClean="0">
                <a:solidFill>
                  <a:prstClr val="white"/>
                </a:solidFill>
              </a:rPr>
              <a:t>ly</a:t>
            </a:r>
            <a:endParaRPr lang="hu-HU" sz="4800" b="1" dirty="0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552900" y="-171400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zsiva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3837490" y="3474807"/>
            <a:ext cx="969304" cy="119176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552900" y="-15369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zsiva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5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28605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5543118" y="2447756"/>
            <a:ext cx="2448273" cy="25912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smtClean="0">
                <a:solidFill>
                  <a:prstClr val="white"/>
                </a:solidFill>
              </a:rPr>
              <a:t>j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115616" y="2924944"/>
            <a:ext cx="4032448" cy="3600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b="1" dirty="0" err="1" smtClean="0">
                <a:solidFill>
                  <a:prstClr val="white"/>
                </a:solidFill>
              </a:rPr>
              <a:t>ly</a:t>
            </a:r>
            <a:endParaRPr lang="hu-HU" sz="4800" b="1" dirty="0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475656" y="-427500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sóha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528254" y="-43881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sóha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4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0"/>
            <a:ext cx="9255867" cy="690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2858760" y="620688"/>
            <a:ext cx="3384375" cy="3456384"/>
          </a:xfrm>
          <a:prstGeom prst="rect">
            <a:avLst/>
          </a:prstGeom>
          <a:gradFill>
            <a:gsLst>
              <a:gs pos="100000">
                <a:schemeClr val="bg2">
                  <a:lumMod val="75000"/>
                </a:schemeClr>
              </a:gs>
              <a:gs pos="1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</a:gra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200" u="sng" dirty="0" smtClean="0">
                <a:solidFill>
                  <a:srgbClr val="1F497D">
                    <a:lumMod val="75000"/>
                  </a:srgbClr>
                </a:solidFill>
              </a:rPr>
              <a:t>Hangok</a:t>
            </a:r>
            <a:r>
              <a:rPr lang="hu-HU" sz="3200" u="sng" dirty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hu-HU" sz="3200" u="sng" dirty="0" smtClean="0">
                <a:solidFill>
                  <a:srgbClr val="1F497D">
                    <a:lumMod val="75000"/>
                  </a:srgbClr>
                </a:solidFill>
              </a:rPr>
              <a:t>           hanghatások</a:t>
            </a:r>
            <a:endParaRPr lang="hu-HU" sz="32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hu-HU" sz="3200" dirty="0" smtClean="0">
                <a:solidFill>
                  <a:srgbClr val="1F497D">
                    <a:lumMod val="75000"/>
                  </a:srgbClr>
                </a:solidFill>
              </a:rPr>
              <a:t>   zörej</a:t>
            </a:r>
            <a:endParaRPr lang="hu-HU" sz="32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hu-HU" sz="3200" dirty="0" smtClean="0">
                <a:solidFill>
                  <a:srgbClr val="1F497D">
                    <a:lumMod val="75000"/>
                  </a:srgbClr>
                </a:solidFill>
              </a:rPr>
              <a:t>   dörej</a:t>
            </a:r>
            <a:endParaRPr lang="hu-HU" sz="32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hu-HU" sz="3200" dirty="0" smtClean="0">
                <a:solidFill>
                  <a:srgbClr val="1F497D">
                    <a:lumMod val="75000"/>
                  </a:srgbClr>
                </a:solidFill>
              </a:rPr>
              <a:t>   zsivaj</a:t>
            </a:r>
            <a:endParaRPr lang="hu-HU" sz="32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hu-HU" sz="3200" dirty="0" smtClean="0">
                <a:solidFill>
                  <a:srgbClr val="1F497D">
                    <a:lumMod val="75000"/>
                  </a:srgbClr>
                </a:solidFill>
              </a:rPr>
              <a:t>   sóhaj</a:t>
            </a:r>
            <a:endParaRPr lang="hu-HU" sz="32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hu-HU" sz="3200" dirty="0" smtClean="0">
                <a:solidFill>
                  <a:srgbClr val="1F497D">
                    <a:lumMod val="75000"/>
                  </a:srgbClr>
                </a:solidFill>
              </a:rPr>
              <a:t>   dévaj</a:t>
            </a:r>
            <a:endParaRPr lang="hu-HU" sz="3200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3082" name="Picture 10" descr="http://www.gif.ovh/hungarian-gif/Hal%20Gif/Hal%20Gif%20(6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2816" y="1412776"/>
            <a:ext cx="222008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3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6471640" y="1772816"/>
            <a:ext cx="2448272" cy="260237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smtClean="0">
                <a:solidFill>
                  <a:prstClr val="white"/>
                </a:solidFill>
              </a:rPr>
              <a:t>j</a:t>
            </a:r>
            <a:endParaRPr lang="hu-HU" sz="6000" b="1" dirty="0">
              <a:solidFill>
                <a:prstClr val="white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1" y="980728"/>
            <a:ext cx="4958990" cy="3096344"/>
          </a:xfrm>
          <a:prstGeom prst="rect">
            <a:avLst/>
          </a:prstGeom>
        </p:spPr>
      </p:pic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680694" y="-555275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>
                <a:solidFill>
                  <a:prstClr val="white">
                    <a:lumMod val="50000"/>
                  </a:prstClr>
                </a:solidFill>
              </a:rPr>
              <a:t>a</a:t>
            </a:r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kadá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580112" y="3254701"/>
            <a:ext cx="3048007" cy="386262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</a:rPr>
              <a:t>ly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000646" y="1772816"/>
            <a:ext cx="2448272" cy="260237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smtClean="0">
                <a:solidFill>
                  <a:prstClr val="white"/>
                </a:solidFill>
              </a:rPr>
              <a:t>j</a:t>
            </a:r>
            <a:endParaRPr lang="hu-HU" sz="6000" b="1" dirty="0">
              <a:solidFill>
                <a:prstClr val="white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680694" y="-555275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akadá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2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7" presetClass="exit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05556E-6 7.31205E-6 C -0.00296 -0.00092 -0.0073 0.00093 -0.00886 -0.00254 C -0.01059 -0.00601 -0.0165 -0.01225 -0.01945 -0.01295 C -0.02865 -0.01503 -0.0349 -0.01942 -0.04462 -0.02058 C -0.05243 -0.02428 -0.0599 -0.02706 -0.06806 -0.02845 C -0.07483 -0.03192 -0.08108 -0.03608 -0.08837 -0.03747 C -0.0915 -0.03886 -0.09393 -0.04117 -0.09705 -0.04256 C -0.10174 -0.04695 -0.1073 -0.04903 -0.11164 -0.05435 C -0.11823 -0.06245 -0.12622 -0.07147 -0.13507 -0.07494 C -0.1382 -0.07934 -0.14514 -0.08604 -0.14948 -0.0879 C -0.15261 -0.08928 -0.15834 -0.09437 -0.15834 -0.09437 C -0.15556 -0.08373 -0.15973 -0.09692 -0.15434 -0.0879 C -0.14914 -0.07887 -0.15903 -0.08882 -0.15052 -0.08142 C -0.1474 -0.07494 -0.14966 -0.07841 -0.14271 -0.0724 C -0.14167 -0.07147 -0.13976 -0.06985 -0.13976 -0.06985 C -0.13212 -0.05412 -0.11632 -0.04626 -0.10296 -0.04394 C -0.09896 -0.04256 -0.09723 -0.04001 -0.09323 -0.03886 C -0.08907 -0.03608 -0.07969 -0.03353 -0.07969 -0.03353 C -0.07084 -0.02798 -0.05834 -0.02428 -0.04861 -0.02197 C -0.03768 -0.01272 -0.05452 -0.02636 -0.04184 -0.01804 C -0.03768 -0.01526 -0.03455 -0.0111 -0.03021 -0.00901 C -0.02778 -0.00601 -0.02136 -0.00393 -0.02136 -0.00393 C -0.01511 0.00139 -0.00608 0.00486 0.00086 0.00903 " pathEditMode="relative" ptsTypes="ffffffffffffffffffffff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" grpId="0" animBg="1"/>
      <p:bldP spid="10" grpId="0" animBg="1"/>
      <p:bldP spid="10" grpId="1" animBg="1"/>
      <p:bldP spid="10" grpId="2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6471640" y="1772816"/>
            <a:ext cx="2448272" cy="260237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1" y="980728"/>
            <a:ext cx="4958990" cy="3096344"/>
          </a:xfrm>
          <a:prstGeom prst="rect">
            <a:avLst/>
          </a:prstGeom>
        </p:spPr>
      </p:pic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680694" y="-555275"/>
            <a:ext cx="5581892" cy="286388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Káro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580112" y="3254701"/>
            <a:ext cx="3048007" cy="3862626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3000646" y="1772816"/>
            <a:ext cx="2448272" cy="260237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14" name="Téglalap 13"/>
          <p:cNvSpPr/>
          <p:nvPr/>
        </p:nvSpPr>
        <p:spPr>
          <a:xfrm>
            <a:off x="3680694" y="-563891"/>
            <a:ext cx="5581892" cy="286388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chemeClr val="bg1">
                    <a:lumMod val="50000"/>
                  </a:schemeClr>
                </a:solidFill>
              </a:rPr>
              <a:t>Káro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5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7" presetClass="exit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05556E-6 7.31205E-6 C -0.00296 -0.00092 -0.0073 0.00093 -0.00886 -0.00254 C -0.01059 -0.00601 -0.0165 -0.01225 -0.01945 -0.01295 C -0.02865 -0.01503 -0.0349 -0.01942 -0.04462 -0.02058 C -0.05243 -0.02428 -0.0599 -0.02706 -0.06806 -0.02845 C -0.07483 -0.03192 -0.08108 -0.03608 -0.08837 -0.03747 C -0.0915 -0.03886 -0.09393 -0.04117 -0.09705 -0.04256 C -0.10174 -0.04695 -0.1073 -0.04903 -0.11164 -0.05435 C -0.11823 -0.06245 -0.12622 -0.07147 -0.13507 -0.07494 C -0.1382 -0.07934 -0.14514 -0.08604 -0.14948 -0.0879 C -0.15261 -0.08928 -0.15834 -0.09437 -0.15834 -0.09437 C -0.15556 -0.08373 -0.15973 -0.09692 -0.15434 -0.0879 C -0.14914 -0.07887 -0.15903 -0.08882 -0.15052 -0.08142 C -0.1474 -0.07494 -0.14966 -0.07841 -0.14271 -0.0724 C -0.14167 -0.07147 -0.13976 -0.06985 -0.13976 -0.06985 C -0.13212 -0.05412 -0.11632 -0.04626 -0.10296 -0.04394 C -0.09896 -0.04256 -0.09723 -0.04001 -0.09323 -0.03886 C -0.08907 -0.03608 -0.07969 -0.03353 -0.07969 -0.03353 C -0.07084 -0.02798 -0.05834 -0.02428 -0.04861 -0.02197 C -0.03768 -0.01272 -0.05452 -0.02636 -0.04184 -0.01804 C -0.03768 -0.01526 -0.03455 -0.0111 -0.03021 -0.00901 C -0.02778 -0.00601 -0.02136 -0.00393 -0.02136 -0.00393 C -0.01511 0.00139 -0.00608 0.00486 0.00086 0.00903 " pathEditMode="relative" ptsTypes="ffffffffffffffffffffff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" grpId="0" animBg="1"/>
      <p:bldP spid="10" grpId="0" animBg="1"/>
      <p:bldP spid="10" grpId="1" animBg="1"/>
      <p:bldP spid="10" grpId="2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1259632" y="1402693"/>
            <a:ext cx="2808312" cy="307270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6" name="Téglalap 5"/>
          <p:cNvSpPr/>
          <p:nvPr/>
        </p:nvSpPr>
        <p:spPr>
          <a:xfrm>
            <a:off x="2663788" y="-174805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dere_e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662475" y="-195113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chemeClr val="bg1">
                    <a:lumMod val="50000"/>
                  </a:schemeClr>
                </a:solidFill>
              </a:rPr>
              <a:t>dere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r>
              <a:rPr lang="hu-HU" sz="6600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endParaRPr lang="hu-HU" sz="6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6660232" y="947222"/>
            <a:ext cx="2328193" cy="2093024"/>
            <a:chOff x="328156" y="548680"/>
            <a:chExt cx="2864376" cy="2503465"/>
          </a:xfrm>
        </p:grpSpPr>
        <p:pic>
          <p:nvPicPr>
            <p:cNvPr id="10" name="Picture 2" descr="Képtalálat a következőre: „hajó vitorlás gif”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56" y="548680"/>
              <a:ext cx="2864376" cy="2503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églalap 10">
              <a:hlinkClick r:id="rId8"/>
            </p:cNvPr>
            <p:cNvSpPr/>
            <p:nvPr/>
          </p:nvSpPr>
          <p:spPr>
            <a:xfrm rot="21262306">
              <a:off x="973135" y="1225750"/>
              <a:ext cx="2182567" cy="171779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Down">
                <a:avLst/>
              </a:prstTxWarp>
            </a:bodyPr>
            <a:lstStyle/>
            <a:p>
              <a:pPr algn="ctr"/>
              <a:r>
                <a:rPr lang="hu-HU" dirty="0" smtClean="0">
                  <a:latin typeface="Algerian" panose="04020705040A02060702" pitchFamily="82" charset="0"/>
                </a:rPr>
                <a:t>Szinonima hajó</a:t>
              </a:r>
              <a:endParaRPr lang="hu-HU" dirty="0">
                <a:latin typeface="Algerian" panose="04020705040A02060702" pitchFamily="82" charset="0"/>
              </a:endParaRPr>
            </a:p>
          </p:txBody>
        </p:sp>
      </p:grpSp>
      <p:sp>
        <p:nvSpPr>
          <p:cNvPr id="4" name="Téglalap 3"/>
          <p:cNvSpPr/>
          <p:nvPr/>
        </p:nvSpPr>
        <p:spPr>
          <a:xfrm>
            <a:off x="3851920" y="1992421"/>
            <a:ext cx="3915770" cy="453575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645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há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336350" y="-19314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chemeClr val="bg1">
                    <a:lumMod val="50000"/>
                  </a:schemeClr>
                </a:solidFill>
              </a:rPr>
              <a:t>há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srgbClr val="FF0000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248770" y="883568"/>
            <a:ext cx="2448273" cy="259123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4" name="Téglalap 3"/>
          <p:cNvSpPr/>
          <p:nvPr/>
        </p:nvSpPr>
        <p:spPr>
          <a:xfrm>
            <a:off x="507505" y="1622840"/>
            <a:ext cx="2159013" cy="264972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737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2717158" y="-19882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für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705246" y="-19882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für</a:t>
            </a:r>
            <a:r>
              <a:rPr lang="hu-HU" sz="6600" dirty="0" smtClean="0">
                <a:solidFill>
                  <a:srgbClr val="FF0000"/>
                </a:solidFill>
              </a:rPr>
              <a:t>j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508104" y="1750099"/>
            <a:ext cx="2159013" cy="264972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837160" y="2536544"/>
            <a:ext cx="3878856" cy="378839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pic>
        <p:nvPicPr>
          <p:cNvPr id="2050" name="Picture 2" descr="Képtalálat a következőre: „fürj gif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31640"/>
            <a:ext cx="2448273" cy="208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39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"/>
            <a:ext cx="9256933" cy="69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1341216" y="-193147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aguár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330767" y="-181243"/>
            <a:ext cx="5581892" cy="28638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srgbClr val="FF0000"/>
                </a:solidFill>
              </a:rPr>
              <a:t>j</a:t>
            </a:r>
            <a:r>
              <a:rPr lang="hu-HU" sz="6600" dirty="0" smtClean="0">
                <a:solidFill>
                  <a:schemeClr val="bg1">
                    <a:lumMod val="50000"/>
                  </a:schemeClr>
                </a:solidFill>
              </a:rPr>
              <a:t>aguár</a:t>
            </a:r>
            <a:endParaRPr lang="hu-HU" sz="6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248770" y="1484784"/>
            <a:ext cx="2448273" cy="259123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4" name="Téglalap 3"/>
          <p:cNvSpPr/>
          <p:nvPr/>
        </p:nvSpPr>
        <p:spPr>
          <a:xfrm>
            <a:off x="1115615" y="3573016"/>
            <a:ext cx="2592289" cy="3122464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Kapcsolódó ké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52" y="1853392"/>
            <a:ext cx="5904656" cy="484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2583482" y="5491304"/>
            <a:ext cx="6560518" cy="1346448"/>
          </a:xfrm>
          <a:prstGeom prst="rect">
            <a:avLst/>
          </a:prstGeom>
          <a:solidFill>
            <a:srgbClr val="3B4A57"/>
          </a:solidFill>
          <a:ln>
            <a:noFill/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Szó kezdetén csak a lyuk szóban és toldalékos alakjaiban írunk </a:t>
            </a:r>
            <a:r>
              <a:rPr lang="hu-H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ly-t</a:t>
            </a:r>
            <a:r>
              <a:rPr lang="hu-H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.</a:t>
            </a:r>
            <a:endParaRPr lang="hu-H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0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361040" cy="6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1259632" y="1402693"/>
            <a:ext cx="2808312" cy="307270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</p:txBody>
      </p:sp>
      <p:sp>
        <p:nvSpPr>
          <p:cNvPr id="4" name="Téglalap 3"/>
          <p:cNvSpPr/>
          <p:nvPr/>
        </p:nvSpPr>
        <p:spPr>
          <a:xfrm>
            <a:off x="4499993" y="1989592"/>
            <a:ext cx="3915770" cy="453575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  <a:endParaRPr lang="hu-H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663788" y="-174805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moso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_</a:t>
            </a:r>
            <a:r>
              <a:rPr lang="hu-HU" sz="6600" dirty="0" err="1" smtClean="0">
                <a:solidFill>
                  <a:prstClr val="white">
                    <a:lumMod val="50000"/>
                  </a:prstClr>
                </a:solidFill>
              </a:rPr>
              <a:t>og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AutoShape 8" descr="Képtalálat a következőre: „gólya repü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630172" y="-173847"/>
            <a:ext cx="5581892" cy="28638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moso</a:t>
            </a:r>
            <a:r>
              <a:rPr lang="hu-HU" sz="6600" dirty="0" smtClean="0">
                <a:solidFill>
                  <a:srgbClr val="FF0000"/>
                </a:solidFill>
              </a:rPr>
              <a:t>ly</a:t>
            </a:r>
            <a:r>
              <a:rPr lang="hu-HU" sz="6600" dirty="0" smtClean="0">
                <a:solidFill>
                  <a:prstClr val="white">
                    <a:lumMod val="50000"/>
                  </a:prstClr>
                </a:solidFill>
              </a:rPr>
              <a:t>og</a:t>
            </a:r>
            <a:endParaRPr lang="hu-HU" sz="66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1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4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295</Words>
  <Application>Microsoft Office PowerPoint</Application>
  <PresentationFormat>Diavetítés a képernyőre (4:3 oldalarány)</PresentationFormat>
  <Paragraphs>173</Paragraphs>
  <Slides>38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43" baseType="lpstr">
      <vt:lpstr>Algerian</vt:lpstr>
      <vt:lpstr>Arial</vt:lpstr>
      <vt:lpstr>Calibri</vt:lpstr>
      <vt:lpstr>Chiller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Andi</dc:creator>
  <cp:lastModifiedBy>Erika Viktória Németh</cp:lastModifiedBy>
  <cp:revision>64</cp:revision>
  <dcterms:created xsi:type="dcterms:W3CDTF">2017-08-03T12:30:02Z</dcterms:created>
  <dcterms:modified xsi:type="dcterms:W3CDTF">2020-03-05T20:06:13Z</dcterms:modified>
</cp:coreProperties>
</file>