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CAD"/>
    <a:srgbClr val="FF9933"/>
    <a:srgbClr val="FDFA6A"/>
    <a:srgbClr val="FA7C1E"/>
    <a:srgbClr val="FEFBC6"/>
    <a:srgbClr val="F4AB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E701-DD1F-43B4-99E0-D5070DA5EC14}" type="datetimeFigureOut">
              <a:rPr lang="hu-HU" smtClean="0"/>
              <a:pPr/>
              <a:t>2021.03.23.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4E61-25EB-4801-98F8-DBAADB20498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59907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E701-DD1F-43B4-99E0-D5070DA5EC14}" type="datetimeFigureOut">
              <a:rPr lang="hu-HU" smtClean="0"/>
              <a:pPr/>
              <a:t>2021.03.23.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4E61-25EB-4801-98F8-DBAADB20498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2554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E701-DD1F-43B4-99E0-D5070DA5EC14}" type="datetimeFigureOut">
              <a:rPr lang="hu-HU" smtClean="0"/>
              <a:pPr/>
              <a:t>2021.03.23.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4E61-25EB-4801-98F8-DBAADB20498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6444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E701-DD1F-43B4-99E0-D5070DA5EC14}" type="datetimeFigureOut">
              <a:rPr lang="hu-HU" smtClean="0"/>
              <a:pPr/>
              <a:t>2021.03.23.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4E61-25EB-4801-98F8-DBAADB20498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31432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E701-DD1F-43B4-99E0-D5070DA5EC14}" type="datetimeFigureOut">
              <a:rPr lang="hu-HU" smtClean="0"/>
              <a:pPr/>
              <a:t>2021.03.23.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4E61-25EB-4801-98F8-DBAADB20498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7633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E701-DD1F-43B4-99E0-D5070DA5EC14}" type="datetimeFigureOut">
              <a:rPr lang="hu-HU" smtClean="0"/>
              <a:pPr/>
              <a:t>2021.03.23.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4E61-25EB-4801-98F8-DBAADB20498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5893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E701-DD1F-43B4-99E0-D5070DA5EC14}" type="datetimeFigureOut">
              <a:rPr lang="hu-HU" smtClean="0"/>
              <a:pPr/>
              <a:t>2021.03.23.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4E61-25EB-4801-98F8-DBAADB20498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3660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E701-DD1F-43B4-99E0-D5070DA5EC14}" type="datetimeFigureOut">
              <a:rPr lang="hu-HU" smtClean="0"/>
              <a:pPr/>
              <a:t>2021.03.23.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4E61-25EB-4801-98F8-DBAADB20498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9804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E701-DD1F-43B4-99E0-D5070DA5EC14}" type="datetimeFigureOut">
              <a:rPr lang="hu-HU" smtClean="0"/>
              <a:pPr/>
              <a:t>2021.03.23.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4E61-25EB-4801-98F8-DBAADB20498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45940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E701-DD1F-43B4-99E0-D5070DA5EC14}" type="datetimeFigureOut">
              <a:rPr lang="hu-HU" smtClean="0"/>
              <a:pPr/>
              <a:t>2021.03.23.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4E61-25EB-4801-98F8-DBAADB20498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1764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CE701-DD1F-43B4-99E0-D5070DA5EC14}" type="datetimeFigureOut">
              <a:rPr lang="hu-HU" smtClean="0"/>
              <a:pPr/>
              <a:t>2021.03.23.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4E61-25EB-4801-98F8-DBAADB20498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8210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EFBC6"/>
            </a:gs>
            <a:gs pos="52000">
              <a:srgbClr val="F5ECAD"/>
            </a:gs>
            <a:gs pos="83000">
              <a:srgbClr val="F4AB4A"/>
            </a:gs>
            <a:gs pos="100000">
              <a:srgbClr val="FA7C1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CE701-DD1F-43B4-99E0-D5070DA5EC14}" type="datetimeFigureOut">
              <a:rPr lang="hu-HU" smtClean="0"/>
              <a:pPr/>
              <a:t>2021.03.23.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94E61-25EB-4801-98F8-DBAADB20498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4155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learningapps.org/display?v=p42e0xktc2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c4uvi7g521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310857" y="4766871"/>
            <a:ext cx="5336499" cy="1015663"/>
          </a:xfrm>
          <a:prstGeom prst="rect">
            <a:avLst/>
          </a:prstGeom>
          <a:solidFill>
            <a:srgbClr val="FA7C1E"/>
          </a:solidFill>
        </p:spPr>
        <p:txBody>
          <a:bodyPr wrap="square" rtlCol="0">
            <a:spAutoFit/>
          </a:bodyPr>
          <a:lstStyle/>
          <a:p>
            <a:r>
              <a:rPr lang="hu-HU" sz="60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Ly</a:t>
            </a:r>
            <a:r>
              <a:rPr lang="hu-HU" sz="6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gyakorlása</a:t>
            </a:r>
            <a:endParaRPr lang="hu-HU" sz="6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Fák és erdők nélkül nincsen fenntartható jövő | Sokszínű vidé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428" y="227663"/>
            <a:ext cx="7879152" cy="443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302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29587" y="132957"/>
            <a:ext cx="10927829" cy="584775"/>
          </a:xfrm>
          <a:prstGeom prst="rect">
            <a:avLst/>
          </a:prstGeom>
          <a:solidFill>
            <a:srgbClr val="FA7C1E"/>
          </a:solidFill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Vigyázz! Rengeteg dolgot </a:t>
            </a:r>
            <a:r>
              <a:rPr lang="hu-HU" sz="32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j-vel</a:t>
            </a:r>
            <a:r>
              <a:rPr lang="hu-H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írunk! Mutatok párat:</a:t>
            </a:r>
            <a:endParaRPr lang="hu-HU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615" y="1499850"/>
            <a:ext cx="3327816" cy="511213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450890" y="915655"/>
            <a:ext cx="3282845" cy="523220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Comic Sans MS" panose="030F0702030302020204" pitchFamily="66" charset="0"/>
              </a:rPr>
              <a:t>A hűtőbe tesszük:</a:t>
            </a:r>
            <a:endParaRPr lang="hu-HU" sz="2800" dirty="0">
              <a:latin typeface="Comic Sans MS" panose="030F07020303020202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201583" y="1636798"/>
            <a:ext cx="1064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sajt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925455" y="2233535"/>
            <a:ext cx="1289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vaj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769246" y="2941421"/>
            <a:ext cx="1004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tej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066675" y="3749338"/>
            <a:ext cx="1858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joghurt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787390" y="5306517"/>
            <a:ext cx="1484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tejföl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209080" y="5902100"/>
            <a:ext cx="1716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tejszín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979109" y="4272198"/>
            <a:ext cx="2383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májkrém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Egyenes összekötő nyíllal 12"/>
          <p:cNvCxnSpPr/>
          <p:nvPr/>
        </p:nvCxnSpPr>
        <p:spPr>
          <a:xfrm flipH="1">
            <a:off x="3102965" y="2122386"/>
            <a:ext cx="2106115" cy="6807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>
            <a:stCxn id="6" idx="1"/>
          </p:cNvCxnSpPr>
          <p:nvPr/>
        </p:nvCxnSpPr>
        <p:spPr>
          <a:xfrm flipH="1">
            <a:off x="3282846" y="2587478"/>
            <a:ext cx="3642609" cy="35394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 flipH="1" flipV="1">
            <a:off x="3282846" y="3252866"/>
            <a:ext cx="5358984" cy="17613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>
            <a:stCxn id="8" idx="1"/>
          </p:cNvCxnSpPr>
          <p:nvPr/>
        </p:nvCxnSpPr>
        <p:spPr>
          <a:xfrm flipH="1" flipV="1">
            <a:off x="3102965" y="3912433"/>
            <a:ext cx="1963710" cy="19084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>
            <a:stCxn id="11" idx="1"/>
          </p:cNvCxnSpPr>
          <p:nvPr/>
        </p:nvCxnSpPr>
        <p:spPr>
          <a:xfrm flipH="1" flipV="1">
            <a:off x="3282846" y="4570126"/>
            <a:ext cx="5696263" cy="5601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 flipH="1" flipV="1">
            <a:off x="3357796" y="4980084"/>
            <a:ext cx="4504544" cy="68037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/>
          <p:cNvCxnSpPr>
            <a:stCxn id="10" idx="1"/>
          </p:cNvCxnSpPr>
          <p:nvPr/>
        </p:nvCxnSpPr>
        <p:spPr>
          <a:xfrm flipH="1" flipV="1">
            <a:off x="3282846" y="5660460"/>
            <a:ext cx="1926234" cy="59558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/>
          <p:cNvSpPr txBox="1"/>
          <p:nvPr/>
        </p:nvSpPr>
        <p:spPr>
          <a:xfrm>
            <a:off x="7352675" y="6040282"/>
            <a:ext cx="1416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tojás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Egyenes összekötő nyíllal 28"/>
          <p:cNvCxnSpPr/>
          <p:nvPr/>
        </p:nvCxnSpPr>
        <p:spPr>
          <a:xfrm flipH="1" flipV="1">
            <a:off x="3417757" y="5306517"/>
            <a:ext cx="3807502" cy="949526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281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ői arc Stock vektorok, Női arc Jogdíjmentes illusztrációk |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3078" y="1004555"/>
            <a:ext cx="3322143" cy="486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49705" y="2983043"/>
            <a:ext cx="1019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fej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04342" y="824459"/>
            <a:ext cx="1274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haj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59568" y="5666282"/>
            <a:ext cx="140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száj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Hogyan rajzoljunk kezet alapformák segítségével | Hobby Raj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0932" y="1033453"/>
            <a:ext cx="4471428" cy="311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8124669" y="5471410"/>
            <a:ext cx="1588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ujjak</a:t>
            </a:r>
            <a:endParaRPr lang="hu-H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1274164" y="2578308"/>
            <a:ext cx="1633928" cy="85069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1888761" y="1274164"/>
            <a:ext cx="1611156" cy="25818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V="1">
            <a:off x="1633928" y="4332157"/>
            <a:ext cx="2083633" cy="163392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V="1">
            <a:off x="8769246" y="3537680"/>
            <a:ext cx="59961" cy="193373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830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976733" y="181856"/>
            <a:ext cx="1858781" cy="70788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állatok</a:t>
            </a:r>
            <a:endParaRPr lang="hu-HU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 descr="Csacsogó csőrösök: 5 népszerű beszélő papagá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66" y="999345"/>
            <a:ext cx="3472045" cy="231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lyen hangja lenne egy majomnak, ha tudna beszélni: kissé hátborzongató -  Ezotéria | Fem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0" y="999345"/>
            <a:ext cx="3502025" cy="23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Medvék - Jegesmed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0146" y="999345"/>
            <a:ext cx="3142262" cy="235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Nem lusta a lajhár, csak életművész » Think Outside The Bo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66" y="3998833"/>
            <a:ext cx="3448337" cy="230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Emberségből jeles - varjút mentettek a tűzoltók | Fehérvári Állatotth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2723" y="4035268"/>
            <a:ext cx="3442064" cy="214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Az anyajuhtartás-támogatás iránti kérelem benyújtás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0146" y="4035268"/>
            <a:ext cx="3354318" cy="223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558676" y="3053589"/>
            <a:ext cx="1349115" cy="523220"/>
          </a:xfrm>
          <a:prstGeom prst="rect">
            <a:avLst/>
          </a:prstGeom>
          <a:solidFill>
            <a:srgbClr val="FDFA6A"/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papagáj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547896" y="3182022"/>
            <a:ext cx="1199213" cy="523220"/>
          </a:xfrm>
          <a:prstGeom prst="rect">
            <a:avLst/>
          </a:prstGeom>
          <a:solidFill>
            <a:srgbClr val="FDFA6A"/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majom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9049921" y="3182022"/>
            <a:ext cx="1933731" cy="523220"/>
          </a:xfrm>
          <a:prstGeom prst="rect">
            <a:avLst/>
          </a:prstGeom>
          <a:solidFill>
            <a:srgbClr val="FDFA6A"/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jegesmedve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558676" y="6169094"/>
            <a:ext cx="1079292" cy="523220"/>
          </a:xfrm>
          <a:prstGeom prst="rect">
            <a:avLst/>
          </a:prstGeom>
          <a:solidFill>
            <a:srgbClr val="FDFA6A"/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lajhár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668351" y="6040712"/>
            <a:ext cx="1050847" cy="523220"/>
          </a:xfrm>
          <a:prstGeom prst="rect">
            <a:avLst/>
          </a:prstGeom>
          <a:solidFill>
            <a:srgbClr val="FDFA6A"/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varjú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9749581" y="6072695"/>
            <a:ext cx="719528" cy="523220"/>
          </a:xfrm>
          <a:prstGeom prst="rect">
            <a:avLst/>
          </a:prstGeom>
          <a:solidFill>
            <a:srgbClr val="FDFA6A"/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juh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19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63908" y="284813"/>
            <a:ext cx="8484433" cy="707886"/>
          </a:xfrm>
          <a:prstGeom prst="rect">
            <a:avLst/>
          </a:prstGeom>
          <a:solidFill>
            <a:srgbClr val="FA7C1E"/>
          </a:solidFill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Csináld meg még ezt a feladatot!</a:t>
            </a:r>
            <a:endParaRPr lang="hu-HU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78461" y="1813811"/>
            <a:ext cx="10508104" cy="984885"/>
          </a:xfrm>
          <a:prstGeom prst="rect">
            <a:avLst/>
          </a:prstGeom>
          <a:solidFill>
            <a:srgbClr val="FDFA6A"/>
          </a:solidFill>
        </p:spPr>
        <p:txBody>
          <a:bodyPr wrap="square" rtlCol="0">
            <a:spAutoFit/>
          </a:bodyPr>
          <a:lstStyle/>
          <a:p>
            <a:r>
              <a:rPr lang="hu-HU" sz="4000" dirty="0" smtClean="0">
                <a:hlinkClick r:id="rId2"/>
              </a:rPr>
              <a:t>https://learningapps.org/display?v=p42e0xktc21</a:t>
            </a:r>
            <a:endParaRPr lang="hu-HU" sz="4000" dirty="0" smtClean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99803" y="3619808"/>
            <a:ext cx="5501390" cy="1754326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hu-HU" sz="3600" dirty="0" smtClean="0">
                <a:latin typeface="Comic Sans MS" panose="030F0702030302020204" pitchFamily="66" charset="0"/>
              </a:rPr>
              <a:t>Ma is sokat dolgoztatok! Remélem, sikerült jól megoldani a feladatokat!</a:t>
            </a:r>
            <a:endParaRPr lang="hu-HU" sz="3600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 descr="520 Smile ideas | szmájlik, szmájli, vic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6124" y="4779478"/>
            <a:ext cx="2923082" cy="193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8829208" y="5891134"/>
            <a:ext cx="1888760" cy="584775"/>
          </a:xfrm>
          <a:prstGeom prst="rect">
            <a:avLst/>
          </a:prstGeom>
          <a:solidFill>
            <a:srgbClr val="F5ECAD"/>
          </a:solidFill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Bea néni</a:t>
            </a:r>
            <a:endParaRPr lang="hu-HU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073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379095" y="284813"/>
            <a:ext cx="9054059" cy="1077218"/>
          </a:xfrm>
          <a:prstGeom prst="rect">
            <a:avLst/>
          </a:prstGeom>
          <a:solidFill>
            <a:srgbClr val="FA7C1E"/>
          </a:solidFill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Comic Sans MS" panose="030F0702030302020204" pitchFamily="66" charset="0"/>
              </a:rPr>
              <a:t>Olvasd el a következő történetet, majd oldd meg a hozzá kapcsolódó feladatokat!</a:t>
            </a:r>
            <a:endParaRPr lang="hu-HU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34453" y="2295551"/>
            <a:ext cx="10523094" cy="1477328"/>
          </a:xfrm>
          <a:prstGeom prst="rect">
            <a:avLst/>
          </a:prstGeom>
          <a:solidFill>
            <a:srgbClr val="FDFA6A"/>
          </a:solidFill>
        </p:spPr>
        <p:txBody>
          <a:bodyPr wrap="square" rtlCol="0">
            <a:spAutoFit/>
          </a:bodyPr>
          <a:lstStyle/>
          <a:p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Or-so-lya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és  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Ká-roly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sze-ret-nek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lyon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-ni  a falu 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-in, a  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  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er-dő-ben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és  a  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fo-lyó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part-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ján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endParaRPr lang="hu-HU" dirty="0"/>
          </a:p>
        </p:txBody>
      </p:sp>
      <p:pic>
        <p:nvPicPr>
          <p:cNvPr id="2050" name="Picture 2" descr="Fiú-lány barátságok - My Paradi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519" y="4193499"/>
            <a:ext cx="4536346" cy="239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falu, ahonnan minden út másik országba vezet | Sokszínű vidé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6124" y="3772879"/>
            <a:ext cx="5300844" cy="297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63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4767" y="674557"/>
            <a:ext cx="11482465" cy="2031325"/>
          </a:xfrm>
          <a:prstGeom prst="rect">
            <a:avLst/>
          </a:prstGeom>
          <a:solidFill>
            <a:srgbClr val="FDFA6A"/>
          </a:solidFill>
        </p:spPr>
        <p:txBody>
          <a:bodyPr wrap="square" rtlCol="0">
            <a:spAutoFit/>
          </a:bodyPr>
          <a:lstStyle/>
          <a:p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Teg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-nap  ész-re-vet-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ték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hogy  a  falu  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szé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-lén  lévő  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lany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osz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-lop-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visz-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sza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-jött  a  gólya.  É-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pí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-te-ni  kezd-te  a  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fész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-két  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galy-lyak-ból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dirty="0"/>
          </a:p>
        </p:txBody>
      </p:sp>
      <p:pic>
        <p:nvPicPr>
          <p:cNvPr id="3074" name="Picture 2" descr="Ismét veszélyben Karcsi és Klára, a békéscsabai gólyapár | nl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2402" y="3076888"/>
            <a:ext cx="6069074" cy="341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tt láthatod percről percre az első gólya útját és érkezését! - Librarius.h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67" y="3076888"/>
            <a:ext cx="5314438" cy="353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264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97300" y="58788"/>
            <a:ext cx="11107712" cy="1200329"/>
          </a:xfrm>
          <a:prstGeom prst="rect">
            <a:avLst/>
          </a:prstGeom>
          <a:solidFill>
            <a:srgbClr val="FDFA6A"/>
          </a:solidFill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 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er-dő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mé-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lyén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-ró  lila  i-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lyák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nyíl-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Fehér  hó-vi-rá-got  és  sárga  kan-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lint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is   láttak. </a:t>
            </a:r>
          </a:p>
        </p:txBody>
      </p:sp>
      <p:pic>
        <p:nvPicPr>
          <p:cNvPr id="4098" name="Picture 2" descr="mezei ibolya - Napidok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473" y="1260381"/>
            <a:ext cx="2822108" cy="159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zért lett védett növény a hóvirág - Ecoloun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5061" y="1259117"/>
            <a:ext cx="2575188" cy="171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zártalan kankalin - Oázis Kertész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3444" y="1234687"/>
            <a:ext cx="2038372" cy="176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24590" y="3117310"/>
            <a:ext cx="10942820" cy="1200329"/>
          </a:xfrm>
          <a:prstGeom prst="rect">
            <a:avLst/>
          </a:prstGeom>
          <a:solidFill>
            <a:srgbClr val="FDFA6A"/>
          </a:solidFill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Hal-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lot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-ták, ahogy  egy  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har-kály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pog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-tat  a  fán.  Egy  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ba-goly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is  hu-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gott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tá-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labb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3600" dirty="0"/>
          </a:p>
        </p:txBody>
      </p:sp>
      <p:pic>
        <p:nvPicPr>
          <p:cNvPr id="4104" name="Picture 8" descr="Ezért nem gárgyul meg a harkály a sok kopácsolástó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0527" y="4313076"/>
            <a:ext cx="1656798" cy="248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e mérgezd a rágcsálókat, a fülesbagolynak táplálék! » Think Outside The Bo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3298" y="4006465"/>
            <a:ext cx="2044781" cy="279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795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4892" y="194872"/>
            <a:ext cx="6056027" cy="5078313"/>
          </a:xfrm>
          <a:prstGeom prst="rect">
            <a:avLst/>
          </a:prstGeom>
          <a:solidFill>
            <a:srgbClr val="FDFA6A"/>
          </a:solidFill>
        </p:spPr>
        <p:txBody>
          <a:bodyPr wrap="square" rtlCol="0">
            <a:spAutoFit/>
          </a:bodyPr>
          <a:lstStyle/>
          <a:p>
            <a:r>
              <a:rPr lang="hu-HU" sz="3600" dirty="0"/>
              <a:t>A  </a:t>
            </a:r>
            <a:r>
              <a:rPr lang="hu-HU" sz="3600" dirty="0" err="1"/>
              <a:t>fo-lyó-nál</a:t>
            </a:r>
            <a:r>
              <a:rPr lang="hu-HU" sz="3600" dirty="0"/>
              <a:t>  meg-áll-</a:t>
            </a:r>
            <a:r>
              <a:rPr lang="hu-HU" sz="3600" dirty="0" err="1"/>
              <a:t>tak</a:t>
            </a:r>
            <a:r>
              <a:rPr lang="hu-HU" sz="3600" dirty="0"/>
              <a:t>.  A  mély  víz   na-</a:t>
            </a:r>
            <a:r>
              <a:rPr lang="hu-HU" sz="3600" dirty="0" err="1"/>
              <a:t>gyon</a:t>
            </a:r>
            <a:r>
              <a:rPr lang="hu-HU" sz="3600" dirty="0"/>
              <a:t>  hideg  volt,  ahogy  be-le-dug-ták  az  </a:t>
            </a:r>
            <a:r>
              <a:rPr lang="hu-HU" sz="3600" dirty="0" err="1"/>
              <a:t>uj</a:t>
            </a:r>
            <a:r>
              <a:rPr lang="hu-HU" sz="3600" dirty="0"/>
              <a:t>-ja-i-kat. Haj-</a:t>
            </a:r>
            <a:r>
              <a:rPr lang="hu-HU" sz="3600" dirty="0" err="1"/>
              <a:t>nal</a:t>
            </a:r>
            <a:r>
              <a:rPr lang="hu-HU" sz="3600" dirty="0"/>
              <a:t>-</a:t>
            </a:r>
            <a:r>
              <a:rPr lang="hu-HU" sz="3600" dirty="0" err="1"/>
              <a:t>ban</a:t>
            </a:r>
            <a:r>
              <a:rPr lang="hu-HU" sz="3600" dirty="0"/>
              <a:t>  sok  eső  esett,  alig  győz-</a:t>
            </a:r>
            <a:r>
              <a:rPr lang="hu-HU" sz="3600" dirty="0" err="1"/>
              <a:t>ték</a:t>
            </a:r>
            <a:r>
              <a:rPr lang="hu-HU" sz="3600" dirty="0"/>
              <a:t>  </a:t>
            </a:r>
            <a:r>
              <a:rPr lang="hu-HU" sz="3600" dirty="0" err="1"/>
              <a:t>ke</a:t>
            </a:r>
            <a:r>
              <a:rPr lang="hu-HU" sz="3600" dirty="0"/>
              <a:t>-</a:t>
            </a:r>
            <a:r>
              <a:rPr lang="hu-HU" sz="3600" dirty="0" err="1"/>
              <a:t>rül</a:t>
            </a:r>
            <a:r>
              <a:rPr lang="hu-HU" sz="3600" dirty="0"/>
              <a:t>-</a:t>
            </a:r>
            <a:r>
              <a:rPr lang="hu-HU" sz="3600" dirty="0" err="1"/>
              <a:t>get</a:t>
            </a:r>
            <a:r>
              <a:rPr lang="hu-HU" sz="3600" dirty="0"/>
              <a:t>-ni  a  </a:t>
            </a:r>
            <a:r>
              <a:rPr lang="hu-HU" sz="3600" dirty="0" err="1"/>
              <a:t>po</a:t>
            </a:r>
            <a:r>
              <a:rPr lang="hu-HU" sz="3600" dirty="0"/>
              <a:t>-</a:t>
            </a:r>
            <a:r>
              <a:rPr lang="hu-HU" sz="3600" dirty="0" err="1"/>
              <a:t>cso</a:t>
            </a:r>
            <a:r>
              <a:rPr lang="hu-HU" sz="3600" dirty="0"/>
              <a:t>-</a:t>
            </a:r>
            <a:r>
              <a:rPr lang="hu-HU" sz="3600" dirty="0" err="1"/>
              <a:t>lyá</a:t>
            </a:r>
            <a:r>
              <a:rPr lang="hu-HU" sz="3600" dirty="0"/>
              <a:t>-kat. De  már  </a:t>
            </a:r>
            <a:r>
              <a:rPr lang="hu-HU" sz="3600" dirty="0" smtClean="0"/>
              <a:t>egyre </a:t>
            </a:r>
            <a:r>
              <a:rPr lang="hu-HU" sz="3600" dirty="0" err="1" smtClean="0"/>
              <a:t>job-ban</a:t>
            </a:r>
            <a:r>
              <a:rPr lang="hu-HU" sz="3600" dirty="0" smtClean="0"/>
              <a:t>  </a:t>
            </a:r>
            <a:r>
              <a:rPr lang="hu-HU" sz="3600" dirty="0" err="1"/>
              <a:t>sü-tött</a:t>
            </a:r>
            <a:r>
              <a:rPr lang="hu-HU" sz="3600" dirty="0"/>
              <a:t>   a  nap,  le-vet-</a:t>
            </a:r>
            <a:r>
              <a:rPr lang="hu-HU" sz="3600" dirty="0" err="1"/>
              <a:t>ték</a:t>
            </a:r>
            <a:r>
              <a:rPr lang="hu-HU" sz="3600" dirty="0"/>
              <a:t>  a  csuk-</a:t>
            </a:r>
            <a:r>
              <a:rPr lang="hu-HU" sz="3600" dirty="0" err="1"/>
              <a:t>lyát</a:t>
            </a:r>
            <a:r>
              <a:rPr lang="hu-HU" sz="3600" dirty="0"/>
              <a:t>  a  fe-jük-</a:t>
            </a:r>
            <a:r>
              <a:rPr lang="hu-HU" sz="3600" dirty="0" err="1"/>
              <a:t>ről</a:t>
            </a:r>
            <a:r>
              <a:rPr lang="hu-HU" sz="3600" dirty="0" smtClean="0"/>
              <a:t>.</a:t>
            </a:r>
            <a:endParaRPr lang="hu-HU" sz="3600" dirty="0"/>
          </a:p>
        </p:txBody>
      </p:sp>
      <p:pic>
        <p:nvPicPr>
          <p:cNvPr id="5122" name="Picture 2" descr="folyópart | Golf courses, Outdoor, W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5830" y="2228173"/>
            <a:ext cx="5711252" cy="428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512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4846" y="179881"/>
            <a:ext cx="11722308" cy="2585323"/>
          </a:xfrm>
          <a:prstGeom prst="rect">
            <a:avLst/>
          </a:prstGeom>
          <a:solidFill>
            <a:srgbClr val="FDFA6A"/>
          </a:solidFill>
        </p:spPr>
        <p:txBody>
          <a:bodyPr wrap="square" rtlCol="0">
            <a:spAutoFit/>
          </a:bodyPr>
          <a:lstStyle/>
          <a:p>
            <a:r>
              <a:rPr lang="hu-HU" sz="3600" dirty="0"/>
              <a:t>A-mi-kor  ha-</a:t>
            </a:r>
            <a:r>
              <a:rPr lang="hu-HU" sz="3600" dirty="0" err="1"/>
              <a:t>za</a:t>
            </a:r>
            <a:r>
              <a:rPr lang="hu-HU" sz="3600" dirty="0"/>
              <a:t>-ér-tek,  a   kert-</a:t>
            </a:r>
            <a:r>
              <a:rPr lang="hu-HU" sz="3600" dirty="0" err="1"/>
              <a:t>ben</a:t>
            </a:r>
            <a:r>
              <a:rPr lang="hu-HU" sz="3600" dirty="0"/>
              <a:t>   Mi-</a:t>
            </a:r>
            <a:r>
              <a:rPr lang="hu-HU" sz="3600" dirty="0" err="1"/>
              <a:t>hály</a:t>
            </a:r>
            <a:r>
              <a:rPr lang="hu-HU" sz="3600" dirty="0"/>
              <a:t>, az </a:t>
            </a:r>
            <a:r>
              <a:rPr lang="hu-HU" sz="3600" dirty="0" err="1"/>
              <a:t>öccsük</a:t>
            </a:r>
            <a:r>
              <a:rPr lang="hu-HU" sz="3600" dirty="0"/>
              <a:t>,  </a:t>
            </a:r>
            <a:r>
              <a:rPr lang="hu-HU" sz="3600" dirty="0" err="1"/>
              <a:t>ge-reb-lyé-vel</a:t>
            </a:r>
            <a:r>
              <a:rPr lang="hu-HU" sz="3600" dirty="0"/>
              <a:t>  szed-te  </a:t>
            </a:r>
            <a:r>
              <a:rPr lang="hu-HU" sz="3600" dirty="0" err="1"/>
              <a:t>ösz-sze</a:t>
            </a:r>
            <a:r>
              <a:rPr lang="hu-HU" sz="3600" dirty="0"/>
              <a:t>  a  le-</a:t>
            </a:r>
            <a:r>
              <a:rPr lang="hu-HU" sz="3600" dirty="0" err="1"/>
              <a:t>vá</a:t>
            </a:r>
            <a:r>
              <a:rPr lang="hu-HU" sz="3600" dirty="0"/>
              <a:t>-</a:t>
            </a:r>
            <a:r>
              <a:rPr lang="hu-HU" sz="3600" dirty="0" err="1"/>
              <a:t>gott</a:t>
            </a:r>
            <a:r>
              <a:rPr lang="hu-HU" sz="3600" dirty="0"/>
              <a:t>  á-</a:t>
            </a:r>
            <a:r>
              <a:rPr lang="hu-HU" sz="3600" dirty="0" err="1"/>
              <a:t>ga</a:t>
            </a:r>
            <a:r>
              <a:rPr lang="hu-HU" sz="3600" dirty="0"/>
              <a:t>-kat.  Se-</a:t>
            </a:r>
            <a:r>
              <a:rPr lang="hu-HU" sz="3600" dirty="0" err="1"/>
              <a:t>gí</a:t>
            </a:r>
            <a:r>
              <a:rPr lang="hu-HU" sz="3600" dirty="0"/>
              <a:t>-tet-tek  neki a na-</a:t>
            </a:r>
            <a:r>
              <a:rPr lang="hu-HU" sz="3600" dirty="0" err="1"/>
              <a:t>gyob</a:t>
            </a:r>
            <a:r>
              <a:rPr lang="hu-HU" sz="3600" dirty="0"/>
              <a:t>-</a:t>
            </a:r>
            <a:r>
              <a:rPr lang="hu-HU" sz="3600" dirty="0" err="1"/>
              <a:t>ba-kat</a:t>
            </a:r>
            <a:r>
              <a:rPr lang="hu-HU" sz="3600" dirty="0"/>
              <a:t>  fű-rész-szel  </a:t>
            </a:r>
            <a:r>
              <a:rPr lang="hu-HU" sz="3600" dirty="0" err="1"/>
              <a:t>ket</a:t>
            </a:r>
            <a:r>
              <a:rPr lang="hu-HU" sz="3600" dirty="0"/>
              <a:t>-</a:t>
            </a:r>
            <a:r>
              <a:rPr lang="hu-HU" sz="3600" dirty="0" err="1"/>
              <a:t>té</a:t>
            </a:r>
            <a:r>
              <a:rPr lang="hu-HU" sz="3600" dirty="0"/>
              <a:t>-vág-ni  és  </a:t>
            </a:r>
            <a:r>
              <a:rPr lang="hu-HU" sz="3600" dirty="0" err="1"/>
              <a:t>ta-lics-ká-val</a:t>
            </a:r>
            <a:r>
              <a:rPr lang="hu-HU" sz="3600" dirty="0"/>
              <a:t>  egy  </a:t>
            </a:r>
            <a:r>
              <a:rPr lang="hu-HU" sz="3600" dirty="0" err="1"/>
              <a:t>ku-pac-ra</a:t>
            </a:r>
            <a:r>
              <a:rPr lang="hu-HU" sz="3600" dirty="0"/>
              <a:t>  </a:t>
            </a:r>
            <a:r>
              <a:rPr lang="hu-HU" sz="3600" dirty="0" err="1"/>
              <a:t>hor</a:t>
            </a:r>
            <a:r>
              <a:rPr lang="hu-HU" sz="3600" dirty="0"/>
              <a:t>-da-ni.</a:t>
            </a:r>
          </a:p>
          <a:p>
            <a:endParaRPr lang="hu-HU" dirty="0"/>
          </a:p>
        </p:txBody>
      </p:sp>
      <p:pic>
        <p:nvPicPr>
          <p:cNvPr id="6146" name="Picture 2" descr="Amit a gereblyéről tudni érdemes | Hírek | infoPáp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774" y="2988664"/>
            <a:ext cx="3792512" cy="252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 nagy fűrészkörkép - Praktiker Ötlet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7286" y="4227227"/>
            <a:ext cx="3956050" cy="263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alicska H-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3336" y="3006008"/>
            <a:ext cx="3914164" cy="24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026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84616" y="359764"/>
            <a:ext cx="11122702" cy="2031325"/>
          </a:xfrm>
          <a:prstGeom prst="rect">
            <a:avLst/>
          </a:prstGeom>
          <a:solidFill>
            <a:srgbClr val="FDFA6A"/>
          </a:solidFill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nya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sült  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puly-kát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-re-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zsely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krump-lit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és  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-lá-tát  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-szí-tett  e-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béd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-re.  A  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hosz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-szú séta  után  jó  ét-vágy-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gyal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et-tek</a:t>
            </a:r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dirty="0"/>
          </a:p>
        </p:txBody>
      </p:sp>
      <p:pic>
        <p:nvPicPr>
          <p:cNvPr id="7170" name="Picture 2" descr="Sült pulykacomb vele sült zöldségekkel és gravyvel | Nosal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507" y="2625959"/>
            <a:ext cx="4365700" cy="245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etrezselymes burgonya Recept képpel - Mindmegette.hu - Recept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4846" y="2625959"/>
            <a:ext cx="4197246" cy="280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aláta mix vinaigrette salátaöntettel házilag recept képekkel | Olcsó  receptek Mindenkinek. Zita Mama Konyhája. Gasztroblo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4148" y="4125945"/>
            <a:ext cx="3476730" cy="260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963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14794" y="719528"/>
            <a:ext cx="11212642" cy="707886"/>
          </a:xfrm>
          <a:prstGeom prst="rect">
            <a:avLst/>
          </a:prstGeom>
          <a:solidFill>
            <a:srgbClr val="FA7C1E"/>
          </a:solidFill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Oldd meg a szöveghez kapcsolódó feladatot!</a:t>
            </a:r>
            <a:endParaRPr lang="hu-HU" sz="40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843790" y="2064736"/>
            <a:ext cx="8439462" cy="1077218"/>
          </a:xfrm>
          <a:prstGeom prst="rect">
            <a:avLst/>
          </a:prstGeom>
          <a:solidFill>
            <a:srgbClr val="FDFA6A"/>
          </a:solidFill>
        </p:spPr>
        <p:txBody>
          <a:bodyPr wrap="square" rtlCol="0">
            <a:spAutoFit/>
          </a:bodyPr>
          <a:lstStyle/>
          <a:p>
            <a:r>
              <a:rPr lang="hu-HU" sz="3200" dirty="0" smtClean="0">
                <a:hlinkClick r:id="rId2"/>
              </a:rPr>
              <a:t>https://learningapps.org/display?v=pc4uvi7g521</a:t>
            </a:r>
            <a:endParaRPr lang="hu-HU" sz="3200" dirty="0" smtClean="0"/>
          </a:p>
          <a:p>
            <a:endParaRPr lang="hu-HU" sz="3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539646" y="4437088"/>
            <a:ext cx="11482466" cy="1569660"/>
          </a:xfrm>
          <a:prstGeom prst="rect">
            <a:avLst/>
          </a:prstGeom>
          <a:solidFill>
            <a:srgbClr val="FA7C1E"/>
          </a:solidFill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Lapozz vissza! Keresd meg a szövegben azokat a szavakat, amelyben van </a:t>
            </a:r>
            <a:r>
              <a:rPr lang="hu-HU" sz="32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ly</a:t>
            </a:r>
            <a:r>
              <a:rPr lang="hu-H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! Másold le őket a füzetedbe! Ugyanazt a szót nem kell kétszer leírni.</a:t>
            </a:r>
            <a:endParaRPr lang="hu-HU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36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94675" y="194872"/>
            <a:ext cx="10927830" cy="523220"/>
          </a:xfrm>
          <a:prstGeom prst="rect">
            <a:avLst/>
          </a:prstGeom>
          <a:solidFill>
            <a:srgbClr val="FA7C1E"/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Comic Sans MS" panose="030F0702030302020204" pitchFamily="66" charset="0"/>
              </a:rPr>
              <a:t>Ha ügyesen dolgoztál, ezeket a szavakat írtad le a füzetedbe!</a:t>
            </a:r>
            <a:endParaRPr lang="hu-HU" sz="2800" dirty="0">
              <a:latin typeface="Comic Sans MS" panose="030F0702030302020204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0860" y="718092"/>
            <a:ext cx="6875459" cy="599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218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281</Words>
  <Application>Microsoft Office PowerPoint</Application>
  <PresentationFormat>Egyéni</PresentationFormat>
  <Paragraphs>38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Admin</dc:creator>
  <cp:lastModifiedBy>user</cp:lastModifiedBy>
  <cp:revision>14</cp:revision>
  <dcterms:created xsi:type="dcterms:W3CDTF">2021-03-23T17:23:40Z</dcterms:created>
  <dcterms:modified xsi:type="dcterms:W3CDTF">2021-03-23T20:12:42Z</dcterms:modified>
</cp:coreProperties>
</file>