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7"/>
  </p:notesMasterIdLst>
  <p:handoutMasterIdLst>
    <p:handoutMasterId r:id="rId28"/>
  </p:handoutMasterIdLst>
  <p:sldIdLst>
    <p:sldId id="256" r:id="rId5"/>
    <p:sldId id="288" r:id="rId6"/>
    <p:sldId id="300" r:id="rId7"/>
    <p:sldId id="299" r:id="rId8"/>
    <p:sldId id="298" r:id="rId9"/>
    <p:sldId id="301" r:id="rId10"/>
    <p:sldId id="294" r:id="rId11"/>
    <p:sldId id="289" r:id="rId12"/>
    <p:sldId id="302" r:id="rId13"/>
    <p:sldId id="304" r:id="rId14"/>
    <p:sldId id="303" r:id="rId15"/>
    <p:sldId id="305" r:id="rId16"/>
    <p:sldId id="306" r:id="rId17"/>
    <p:sldId id="308" r:id="rId18"/>
    <p:sldId id="309" r:id="rId19"/>
    <p:sldId id="290" r:id="rId20"/>
    <p:sldId id="307" r:id="rId21"/>
    <p:sldId id="293" r:id="rId22"/>
    <p:sldId id="295" r:id="rId23"/>
    <p:sldId id="311" r:id="rId24"/>
    <p:sldId id="310"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7" autoAdjust="0"/>
    <p:restoredTop sz="94660" autoAdjust="0"/>
  </p:normalViewPr>
  <p:slideViewPr>
    <p:cSldViewPr snapToGrid="0">
      <p:cViewPr varScale="1">
        <p:scale>
          <a:sx n="75" d="100"/>
          <a:sy n="75" d="100"/>
        </p:scale>
        <p:origin x="-510" y="-96"/>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57" d="100"/>
          <a:sy n="57" d="100"/>
        </p:scale>
        <p:origin x="1260"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hu-HU" smtClean="0"/>
              <a:pPr/>
              <a:t>2020.02.26.</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hu-HU" smtClean="0"/>
              <a:pPr/>
              <a:t>‹#›</a:t>
            </a:fld>
            <a:endParaRPr lang="hu-HU"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hu-HU" smtClean="0"/>
              <a:pPr/>
              <a:t>2020.02.26.</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hu-HU" smtClean="0"/>
              <a:pPr/>
              <a:t>‹#›</a:t>
            </a:fld>
            <a:endParaRPr lang="hu-HU"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Csoportba foglalás 3"/>
          <p:cNvGrpSpPr/>
          <p:nvPr/>
        </p:nvGrpSpPr>
        <p:grpSpPr>
          <a:xfrm rot="248467">
            <a:off x="223563" y="2575407"/>
            <a:ext cx="4688853" cy="2424835"/>
            <a:chOff x="-10068" y="2615721"/>
            <a:chExt cx="5488038" cy="2838132"/>
          </a:xfrm>
        </p:grpSpPr>
        <p:sp>
          <p:nvSpPr>
            <p:cNvPr id="5" name="Szabadkézi sokszög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 name="Szabadkézi sokszög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 name="Szabadkézi sokszög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 name="Szabadkézi sokszög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 name="Szabadkézi sokszög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 name="Szabadkézi sokszög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 name="Szabadkézi sokszög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 name="Szabadkézi sokszög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 name="Szabadkézi sokszög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 name="Szabadkézi sokszög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 name="Szabadkézi sokszög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 name="Szabadkézi sokszög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 name="Szabadkézi sokszög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 name="Szabadkézi sokszög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 name="Szabadkézi sokszög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 name="Szabadkézi sokszög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 name="Szabadkézi sokszög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 name="Szabadkézi sokszög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 name="Szabadkézi sokszög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 name="Szabadkézi sokszög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 name="Szabadkézi sokszög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 name="Szabadkézi sokszög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 name="Szabadkézi sokszög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 name="Szabadkézi sokszög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 name="Szabadkézi sokszög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 name="Szabadkézi sokszög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 name="Szabadkézi sokszög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 name="Szabadkézi sokszög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 name="Szabadkézi sokszög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 name="Szabadkézi sokszög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 name="Szabadkézi sokszög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 name="Szabadkézi sokszög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 name="Szabadkézi sokszög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 name="Szabadkézi sokszög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 name="Szabadkézi sokszög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0" name="Csoportba foglalás 39"/>
          <p:cNvGrpSpPr/>
          <p:nvPr/>
        </p:nvGrpSpPr>
        <p:grpSpPr>
          <a:xfrm rot="18988672">
            <a:off x="68557" y="189622"/>
            <a:ext cx="517230" cy="587584"/>
            <a:chOff x="11036616" y="1071278"/>
            <a:chExt cx="1030189" cy="1170315"/>
          </a:xfrm>
        </p:grpSpPr>
        <p:sp>
          <p:nvSpPr>
            <p:cNvPr id="41" name="Szabadkézi sokszög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 name="Szabadkézi sokszög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 name="Szabadkézi sokszög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 name="Szabadkézi sokszög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5" name="Szabadkézi sokszög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6" name="Szabadkézi sokszög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7" name="Szabadkézi sokszög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8" name="Szabadkézi sokszög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49" name="Szabadkézi sokszög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lang="hu-HU" dirty="0"/>
          </a:p>
        </p:txBody>
      </p:sp>
      <p:grpSp>
        <p:nvGrpSpPr>
          <p:cNvPr id="50" name="Csoportba foglalás 49"/>
          <p:cNvGrpSpPr/>
          <p:nvPr/>
        </p:nvGrpSpPr>
        <p:grpSpPr>
          <a:xfrm>
            <a:off x="11434163" y="6542"/>
            <a:ext cx="679129" cy="712528"/>
            <a:chOff x="11231706" y="127529"/>
            <a:chExt cx="679129" cy="712528"/>
          </a:xfrm>
        </p:grpSpPr>
        <p:sp>
          <p:nvSpPr>
            <p:cNvPr id="51" name="Szabadkézi sokszög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2" name="Szabadkézi sokszög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3" name="Szabadkézi sokszög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4" name="Szabadkézi sokszög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5" name="Szabadkézi sokszög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6" name="Szabadkézi sokszög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7" name="Szabadkézi sokszög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8" name="Szabadkézi sokszög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59" name="Szabadkézi sokszög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0" name="Szabadkézi sokszög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hu-HU" dirty="0"/>
          </a:p>
        </p:txBody>
      </p:sp>
      <p:grpSp>
        <p:nvGrpSpPr>
          <p:cNvPr id="61" name="Csoportba foglalás 5"/>
          <p:cNvGrpSpPr>
            <a:grpSpLocks noChangeAspect="1"/>
          </p:cNvGrpSpPr>
          <p:nvPr/>
        </p:nvGrpSpPr>
        <p:grpSpPr bwMode="auto">
          <a:xfrm>
            <a:off x="-1519" y="854145"/>
            <a:ext cx="1881474" cy="2341763"/>
            <a:chOff x="3000" y="1116"/>
            <a:chExt cx="1680" cy="2091"/>
          </a:xfrm>
        </p:grpSpPr>
        <p:sp>
          <p:nvSpPr>
            <p:cNvPr id="62" name="Szabadkézi sokszög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3" name="Szabadkézi sokszög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4" name="Szabadkézi sokszög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5" name="Szabadkézi sokszög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6" name="Szabadkézi sokszög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7" name="Szabadkézi sokszög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8" name="Szabadkézi sokszög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9" name="Szabadkézi sokszög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0" name="Szabadkézi sokszög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1" name="Szabadkézi sokszög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2" name="Szabadkézi sokszög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3" name="Szabadkézi sokszög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4" name="Szabadkézi sokszög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5" name="Szabadkézi sokszög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6" name="Szabadkézi sokszög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7" name="Szabadkézi sokszög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8" name="Szabadkézi sokszög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9" name="Szabadkézi sokszög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0" name="Szabadkézi sokszög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1" name="Csoportba foglalás 33"/>
          <p:cNvGrpSpPr>
            <a:grpSpLocks noChangeAspect="1"/>
          </p:cNvGrpSpPr>
          <p:nvPr/>
        </p:nvGrpSpPr>
        <p:grpSpPr bwMode="auto">
          <a:xfrm>
            <a:off x="1714988" y="4544219"/>
            <a:ext cx="1873268" cy="2324202"/>
            <a:chOff x="3359" y="1523"/>
            <a:chExt cx="943" cy="1170"/>
          </a:xfrm>
        </p:grpSpPr>
        <p:sp>
          <p:nvSpPr>
            <p:cNvPr id="82" name="Szabadkézi sokszög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3" name="Szabadkézi sokszög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4" name="Szabadkézi sokszög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5" name="Szabadkézi sokszög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6" name="Szabadkézi sokszög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7" name="Csoportba foglalás 43"/>
          <p:cNvGrpSpPr>
            <a:grpSpLocks noChangeAspect="1"/>
          </p:cNvGrpSpPr>
          <p:nvPr/>
        </p:nvGrpSpPr>
        <p:grpSpPr bwMode="auto">
          <a:xfrm>
            <a:off x="1168399" y="5011046"/>
            <a:ext cx="1497013" cy="1857375"/>
            <a:chOff x="3367" y="1523"/>
            <a:chExt cx="943" cy="1170"/>
          </a:xfrm>
        </p:grpSpPr>
        <p:sp>
          <p:nvSpPr>
            <p:cNvPr id="88" name="Szabadkézi sokszög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9" name="Szabadkézi sokszög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0" name="Szabadkézi sokszög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1" name="Szabadkézi sokszög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2" name="Szabadkézi sokszög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3" name="Szabadkézi sokszög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4" name="Csoportba foglalás 93"/>
          <p:cNvGrpSpPr/>
          <p:nvPr/>
        </p:nvGrpSpPr>
        <p:grpSpPr>
          <a:xfrm>
            <a:off x="-21971" y="4350236"/>
            <a:ext cx="1696783" cy="2518186"/>
            <a:chOff x="-3496" y="4350236"/>
            <a:chExt cx="1696783" cy="2518186"/>
          </a:xfrm>
        </p:grpSpPr>
        <p:sp>
          <p:nvSpPr>
            <p:cNvPr id="95" name="Szabadkézi sokszög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 name="Szabadkézi sokszög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 name="Szabadkézi sokszög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 name="Szabadkézi sokszög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9" name="Csoportba foglalás 43"/>
          <p:cNvGrpSpPr>
            <a:grpSpLocks noChangeAspect="1"/>
          </p:cNvGrpSpPr>
          <p:nvPr/>
        </p:nvGrpSpPr>
        <p:grpSpPr bwMode="auto">
          <a:xfrm>
            <a:off x="2911336" y="4572470"/>
            <a:ext cx="1850498" cy="2295951"/>
            <a:chOff x="3367" y="1523"/>
            <a:chExt cx="943" cy="1170"/>
          </a:xfrm>
        </p:grpSpPr>
        <p:sp>
          <p:nvSpPr>
            <p:cNvPr id="100" name="Szabadkézi sokszög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1" name="Szabadkézi sokszög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2" name="Szabadkézi sokszög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3" name="Szabadkézi sokszög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4" name="Szabadkézi sokszög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5" name="Szabadkézi sokszög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06" name="Csoportba foglalás 105"/>
          <p:cNvGrpSpPr/>
          <p:nvPr/>
        </p:nvGrpSpPr>
        <p:grpSpPr>
          <a:xfrm rot="1576354">
            <a:off x="11125791" y="2895976"/>
            <a:ext cx="1030189" cy="1170315"/>
            <a:chOff x="11036616" y="1071278"/>
            <a:chExt cx="1030189" cy="1170315"/>
          </a:xfrm>
        </p:grpSpPr>
        <p:sp>
          <p:nvSpPr>
            <p:cNvPr id="107" name="Szabadkézi sokszög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8" name="Szabadkézi sokszög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9" name="Szabadkézi sokszög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0" name="Szabadkézi sokszög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1" name="Szabadkézi sokszög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2" name="Szabadkézi sokszög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3" name="Szabadkézi sokszög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4" name="Szabadkézi sokszög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115" name="Szabadkézi sokszög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6" name="Szabadkézi sokszög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117" name="Csoportba foglalás 116"/>
          <p:cNvGrpSpPr/>
          <p:nvPr/>
        </p:nvGrpSpPr>
        <p:grpSpPr>
          <a:xfrm rot="198573">
            <a:off x="1199275" y="2684218"/>
            <a:ext cx="2154692" cy="1686565"/>
            <a:chOff x="1175948" y="2708421"/>
            <a:chExt cx="2159248" cy="1690131"/>
          </a:xfrm>
        </p:grpSpPr>
        <p:sp>
          <p:nvSpPr>
            <p:cNvPr id="118" name="Szabadkézi sokszög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9" name="Szabadkézi sokszög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0" name="Szabadkézi sokszög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1" name="Szabadkézi sokszög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2" name="Szabadkézi sokszög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3" name="Szabadkézi sokszög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4" name="Szabadkézi sokszög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5" name="Szabadkézi sokszög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6" name="Szabadkézi sokszög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7" name="Szabadkézi sokszög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8" name="Szabadkézi sokszög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9" name="Szabadkézi sokszög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0" name="Szabadkézi sokszög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1" name="Szabadkézi sokszög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2" name="Szabadkézi sokszög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3" name="Szabadkézi sokszög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4" name="Szabadkézi sokszög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5" name="Szabadkézi sokszög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6" name="Szabadkézi sokszög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7" name="Szabadkézi sokszög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8" name="Szabadkézi sokszög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9" name="Szabadkézi sokszög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0" name="Szabadkézi sokszög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1" name="Szabadkézi sokszög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2" name="Szabadkézi sokszög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3" name="Szabadkézi sokszög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4" name="Szabadkézi sokszög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145" name="Szabadkézi sokszög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hu-HU" dirty="0"/>
            </a:p>
          </p:txBody>
        </p:sp>
      </p:grpSp>
      <p:grpSp>
        <p:nvGrpSpPr>
          <p:cNvPr id="146" name="Csoportba foglalás 5"/>
          <p:cNvGrpSpPr>
            <a:grpSpLocks noChangeAspect="1"/>
          </p:cNvGrpSpPr>
          <p:nvPr/>
        </p:nvGrpSpPr>
        <p:grpSpPr bwMode="auto">
          <a:xfrm>
            <a:off x="9167354" y="4138360"/>
            <a:ext cx="3023057" cy="2719639"/>
            <a:chOff x="2887" y="1286"/>
            <a:chExt cx="1903" cy="1712"/>
          </a:xfrm>
        </p:grpSpPr>
        <p:sp>
          <p:nvSpPr>
            <p:cNvPr id="147" name="Szabadkézi sokszög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8" name="Szabadkézi sokszög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9" name="Szabadkézi sokszög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0" name="Szabadkézi sokszög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1" name="Szabadkézi sokszög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2" name="Szabadkézi sokszög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 name="Szabadkézi sokszög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 name="Szabadkézi sokszög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 name="Szabadkézi sokszög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 name="Szabadkézi sokszög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 name="Szabadkézi sokszög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 name="Szabadkézi sokszög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 name="Szabadkézi sokszög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 name="Szabadkézi sokszög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 name="Szabadkézi sokszög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 name="Szabadkézi sokszög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 name="Szabadkézi sokszög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 name="Szabadkézi sokszög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 name="Szabadkézi sokszög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 name="Szabadkézi sokszög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 name="Szabadkézi sokszög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 name="Szabadkézi sokszög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 name="Szabadkézi sokszög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 name="Szabadkézi sokszög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71" name="Csoportba foglalás 64"/>
          <p:cNvGrpSpPr>
            <a:grpSpLocks noChangeAspect="1"/>
          </p:cNvGrpSpPr>
          <p:nvPr/>
        </p:nvGrpSpPr>
        <p:grpSpPr bwMode="auto">
          <a:xfrm rot="12827499" flipH="1">
            <a:off x="11360417" y="2338535"/>
            <a:ext cx="483752" cy="536662"/>
            <a:chOff x="2052" y="995"/>
            <a:chExt cx="768" cy="852"/>
          </a:xfrm>
        </p:grpSpPr>
        <p:sp>
          <p:nvSpPr>
            <p:cNvPr id="172" name="Szabadkézi sokszög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 name="Szabadkézi sokszög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 name="Szabadkézi sokszög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 name="Szabadkézi sokszög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 name="Szabadkézi sokszög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 name="Szabadkézi sokszög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 name="Szabadkézi sokszög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 name="Szabadkézi sokszög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2" name="Cím 1"/>
          <p:cNvSpPr>
            <a:spLocks noGrp="1"/>
          </p:cNvSpPr>
          <p:nvPr>
            <p:ph type="ctrTitle"/>
          </p:nvPr>
        </p:nvSpPr>
        <p:spPr>
          <a:xfrm>
            <a:off x="2681288" y="165020"/>
            <a:ext cx="9360418" cy="2263258"/>
          </a:xfrm>
        </p:spPr>
        <p:txBody>
          <a:bodyPr anchor="b">
            <a:normAutofit/>
          </a:bodyPr>
          <a:lstStyle>
            <a:lvl1pPr algn="ctr">
              <a:defRPr sz="6600"/>
            </a:lvl1pPr>
          </a:lstStyle>
          <a:p>
            <a:r>
              <a:rPr lang="hu-HU" smtClean="0"/>
              <a:t>Mintacím szerkesztése</a:t>
            </a:r>
            <a:endParaRPr lang="hu-HU" dirty="0"/>
          </a:p>
        </p:txBody>
      </p:sp>
      <p:sp>
        <p:nvSpPr>
          <p:cNvPr id="3" name="Alcím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hu-HU"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592666"/>
            <a:ext cx="2628900" cy="5579533"/>
          </a:xfrm>
        </p:spPr>
        <p:txBody>
          <a:bodyPr vert="eaVert"/>
          <a:lstStyle/>
          <a:p>
            <a:r>
              <a:rPr lang="hu-HU" smtClean="0"/>
              <a:t>Mintacím szerkesztése</a:t>
            </a:r>
            <a:endParaRPr lang="hu-HU" dirty="0"/>
          </a:p>
        </p:txBody>
      </p:sp>
      <p:sp>
        <p:nvSpPr>
          <p:cNvPr id="3" name="Függőleges szöveg helye 2"/>
          <p:cNvSpPr>
            <a:spLocks noGrp="1"/>
          </p:cNvSpPr>
          <p:nvPr>
            <p:ph type="body" orient="vert" idx="1"/>
          </p:nvPr>
        </p:nvSpPr>
        <p:spPr>
          <a:xfrm>
            <a:off x="838200" y="592666"/>
            <a:ext cx="7734300" cy="557953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idx="1"/>
          </p:nvPr>
        </p:nvSpPr>
        <p:spPr/>
        <p:txBody>
          <a:bodyPr/>
          <a:lstStyle>
            <a:lvl6pPr>
              <a:defRPr/>
            </a:lvl6pPr>
            <a:lvl7pPr>
              <a:defRPr/>
            </a:lvl7pPr>
            <a:lvl8pPr>
              <a:defRPr/>
            </a:lvl8pPr>
            <a:lvl9pPr>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523999" y="1485900"/>
            <a:ext cx="9144001" cy="2933700"/>
          </a:xfrm>
        </p:spPr>
        <p:txBody>
          <a:bodyPr anchor="b">
            <a:normAutofit/>
          </a:bodyPr>
          <a:lstStyle>
            <a:lvl1pPr algn="l">
              <a:defRPr sz="5200" b="0"/>
            </a:lvl1pPr>
          </a:lstStyle>
          <a:p>
            <a:r>
              <a:rPr lang="hu-HU" smtClean="0"/>
              <a:t>Mintacím szerkesztése</a:t>
            </a:r>
            <a:endParaRPr lang="hu-HU" dirty="0"/>
          </a:p>
        </p:txBody>
      </p:sp>
      <p:sp>
        <p:nvSpPr>
          <p:cNvPr id="3" name="Szöveg helye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Dátum helye 4"/>
          <p:cNvSpPr>
            <a:spLocks noGrp="1"/>
          </p:cNvSpPr>
          <p:nvPr>
            <p:ph type="dt" sz="half" idx="10"/>
          </p:nvPr>
        </p:nvSpPr>
        <p:spPr/>
        <p:txBody>
          <a:bodyPr/>
          <a:lstStyle/>
          <a:p>
            <a:fld id="{F12952B5-7A2F-4CC8-B7CE-9234E21C2837}" type="datetime1">
              <a:rPr lang="hu-HU" smtClean="0"/>
              <a:pPr/>
              <a:t>2020.02.26.</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4FAB73BC-B049-4115-A692-8D63A059BFB8}" type="slidenum">
              <a:rPr lang="hu-HU" smtClean="0"/>
              <a:pPr/>
              <a:t>‹#›</a:t>
            </a:fld>
            <a:endParaRPr lang="hu-HU" dirty="0"/>
          </a:p>
        </p:txBody>
      </p:sp>
    </p:spTree>
    <p:extLst>
      <p:ext uri="{BB962C8B-B14F-4D97-AF65-F5344CB8AC3E}">
        <p14:creationId xmlns:p14="http://schemas.microsoft.com/office/powerpoint/2010/main" xmlns="" val="1392521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Szöveg helye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7169" y="2156326"/>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7" name="Dátum helye 6"/>
          <p:cNvSpPr>
            <a:spLocks noGrp="1"/>
          </p:cNvSpPr>
          <p:nvPr>
            <p:ph type="dt" sz="half" idx="10"/>
          </p:nvPr>
        </p:nvSpPr>
        <p:spPr/>
        <p:txBody>
          <a:bodyPr/>
          <a:lstStyle/>
          <a:p>
            <a:fld id="{CE1DA07A-9201-4B4B-BAF2-015AFA30F520}" type="datetime1">
              <a:rPr lang="hu-HU" smtClean="0"/>
              <a:pPr/>
              <a:t>2020.02.26.</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4FAB73BC-B049-4115-A692-8D63A059BFB8}" type="slidenum">
              <a:rPr lang="hu-HU" smtClean="0"/>
              <a:pPr/>
              <a:t>‹#›</a:t>
            </a:fld>
            <a:endParaRPr lang="hu-HU" dirty="0"/>
          </a:p>
        </p:txBody>
      </p:sp>
      <p:sp>
        <p:nvSpPr>
          <p:cNvPr id="10" name="Cím 9"/>
          <p:cNvSpPr>
            <a:spLocks noGrp="1"/>
          </p:cNvSpPr>
          <p:nvPr>
            <p:ph type="title"/>
          </p:nvPr>
        </p:nvSpPr>
        <p:spPr/>
        <p:txBody>
          <a:bodyPr/>
          <a:lstStyle/>
          <a:p>
            <a:r>
              <a:rPr lang="hu-HU" smtClean="0"/>
              <a:t>Mintacím szerkesztése</a:t>
            </a:r>
            <a:endParaRPr lang="hu-HU" dirty="0"/>
          </a:p>
        </p:txBody>
      </p:sp>
    </p:spTree>
    <p:extLst>
      <p:ext uri="{BB962C8B-B14F-4D97-AF65-F5344CB8AC3E}">
        <p14:creationId xmlns:p14="http://schemas.microsoft.com/office/powerpoint/2010/main" xmlns="" val="400370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6" name="Szabadkézi sokszög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7" name="Szabadkézi sokszög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 name="Szabadkézi sokszög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nvGrpSpPr>
          <p:cNvPr id="9" name="Csoportba foglalás 69"/>
          <p:cNvGrpSpPr>
            <a:grpSpLocks noChangeAspect="1"/>
          </p:cNvGrpSpPr>
          <p:nvPr/>
        </p:nvGrpSpPr>
        <p:grpSpPr bwMode="auto">
          <a:xfrm flipH="1">
            <a:off x="9732236" y="958654"/>
            <a:ext cx="1400819" cy="4001744"/>
            <a:chOff x="3220" y="236"/>
            <a:chExt cx="1347" cy="3848"/>
          </a:xfrm>
        </p:grpSpPr>
        <p:sp>
          <p:nvSpPr>
            <p:cNvPr id="10" name="Szabadkézi sokszög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 name="Szabadkézi sokszög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 name="Szabadkézi sokszög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 name="Szabadkézi sokszög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 name="Szabadkézi sokszög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 name="Szabadkézi sokszög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 name="Szabadkézi sokszög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 name="Szabadkézi sokszög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 name="Szabadkézi sokszög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 name="Szabadkézi sokszög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 name="Szabadkézi sokszög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 name="Szabadkézi sokszög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 name="Szabadkézi sokszög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 name="Szabadkézi sokszög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 name="Szabadkézi sokszög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 name="Szabadkézi sokszög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 name="Szabadkézi sokszög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 name="Szabadkézi sokszög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 name="Szabadkézi sokszög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 name="Szabadkézi sokszög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 name="Szabadkézi sokszög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 name="Szabadkézi sokszög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 name="Szabadkézi sokszög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 name="Szabadkézi sokszög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 name="Szabadkézi sokszög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 name="Szabadkézi sokszög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 name="Szabadkézi sokszög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 name="Szabadkézi sokszög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 name="Szabadkézi sokszög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 name="Szabadkézi sokszög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 name="Szabadkézi sokszög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 name="Szabadkézi sokszög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 name="Szabadkézi sokszög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 name="Szabadkézi sokszög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 name="Szabadkézi sokszög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5" name="Szabadkézi sokszög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6" name="Szabadkézi sokszög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7" name="Szabadkézi sokszög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8" name="Szabadkézi sokszög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9" name="Szabadkézi sokszög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0" name="Szabadkézi sokszög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1" name="Szabadkézi sokszög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2" name="Szabadkézi sokszög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3" name="Szabadkézi sokszög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4" name="Szabadkézi sokszög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5" name="Szabadkézi sokszög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6" name="Szabadkézi sokszög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7" name="Szabadkézi sokszög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8" name="Szabadkézi sokszög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9" name="Szabadkézi sokszög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0" name="Szabadkézi sokszög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1" name="Szabadkézi sokszög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2" name="Szabadkézi sokszög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3" name="Szabadkézi sokszög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4" name="Szabadkézi sokszög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5" name="Szabadkézi sokszög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6" name="Szabadkézi sokszög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7" name="Szabadkézi sokszög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8" name="Szabadkézi sokszög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9" name="Szabadkézi sokszög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0" name="Szabadkézi sokszög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1" name="Szabadkézi sokszög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2" name="Szabadkézi sokszög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3" name="Szabadkézi sokszög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4" name="Szabadkézi sokszög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5" name="Szabadkézi sokszög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6" name="Szabadkézi sokszög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7" name="Szabadkézi sokszög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8" name="Szabadkézi sokszög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9" name="Szabadkézi sokszög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0" name="Szabadkézi sokszög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1" name="Szabadkézi sokszög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2" name="Szabadkézi sokszög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3" name="Szabadkézi sokszög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4" name="Szabadkézi sokszög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5" name="Szabadkézi sokszög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6" name="Szabadkézi sokszög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7" name="Szabadkézi sokszög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8" name="Szabadkézi sokszög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9" name="Szabadkézi sokszög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0" name="Szabadkézi sokszög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1" name="Szabadkézi sokszög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2" name="Szabadkézi sokszög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 name="Csoportba foglalás 69"/>
          <p:cNvGrpSpPr>
            <a:grpSpLocks noChangeAspect="1"/>
          </p:cNvGrpSpPr>
          <p:nvPr/>
        </p:nvGrpSpPr>
        <p:grpSpPr bwMode="auto">
          <a:xfrm>
            <a:off x="10895012" y="1248597"/>
            <a:ext cx="1254796" cy="3346122"/>
            <a:chOff x="3124" y="236"/>
            <a:chExt cx="1443" cy="3848"/>
          </a:xfrm>
        </p:grpSpPr>
        <p:sp>
          <p:nvSpPr>
            <p:cNvPr id="94" name="Szabadkézi sokszög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 name="Szabadkézi sokszög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 name="Szabadkézi sokszög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 name="Szabadkézi sokszög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 name="Szabadkézi sokszög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 name="Szabadkézi sokszög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 name="Szabadkézi sokszög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1" name="Szabadkézi sokszög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2" name="Szabadkézi sokszög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3" name="Szabadkézi sokszög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4" name="Szabadkézi sokszög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5" name="Szabadkézi sokszög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6" name="Szabadkézi sokszög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7" name="Szabadkézi sokszög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8" name="Szabadkézi sokszög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9" name="Szabadkézi sokszög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0" name="Szabadkézi sokszög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1" name="Szabadkézi sokszög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2" name="Szabadkézi sokszög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3" name="Szabadkézi sokszög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4" name="Szabadkézi sokszög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5" name="Szabadkézi sokszög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6" name="Szabadkézi sokszög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7" name="Szabadkézi sokszög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8" name="Szabadkézi sokszög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9" name="Szabadkézi sokszög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0" name="Szabadkézi sokszög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1" name="Szabadkézi sokszög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2" name="Szabadkézi sokszög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3" name="Szabadkézi sokszög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4" name="Szabadkézi sokszög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5" name="Szabadkézi sokszög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6" name="Szabadkézi sokszög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7" name="Szabadkézi sokszög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8" name="Szabadkézi sokszög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9" name="Szabadkézi sokszög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0" name="Szabadkézi sokszög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1" name="Szabadkézi sokszög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2" name="Szabadkézi sokszög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3" name="Szabadkézi sokszög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4" name="Szabadkézi sokszög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5" name="Szabadkézi sokszög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6" name="Szabadkézi sokszög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7" name="Szabadkézi sokszög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8" name="Szabadkézi sokszög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9" name="Szabadkézi sokszög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0" name="Szabadkézi sokszög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1" name="Szabadkézi sokszög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2" name="Szabadkézi sokszög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3" name="Szabadkézi sokszög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4" name="Szabadkézi sokszög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5" name="Szabadkézi sokszög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6" name="Szabadkézi sokszög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7" name="Szabadkézi sokszög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8" name="Szabadkézi sokszög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9" name="Szabadkézi sokszög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0" name="Szabadkézi sokszög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1" name="Szabadkézi sokszög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2" name="Szabadkézi sokszög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 name="Szabadkézi sokszög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 name="Szabadkézi sokszög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 name="Szabadkézi sokszög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 name="Szabadkézi sokszög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 name="Szabadkézi sokszög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 name="Szabadkézi sokszög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 name="Szabadkézi sokszög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 name="Szabadkézi sokszög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 name="Szabadkézi sokszög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 name="Szabadkézi sokszög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 name="Szabadkézi sokszög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 name="Szabadkézi sokszög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 name="Szabadkézi sokszög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 name="Szabadkézi sokszög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 name="Szabadkézi sokszög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 name="Szabadkézi sokszög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 name="Szabadkézi sokszög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 name="Szabadkézi sokszög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 name="Szabadkézi sokszög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 name="Szabadkézi sokszög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 name="Szabadkézi sokszög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 name="Szabadkézi sokszög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 name="Szabadkézi sokszög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 name="Szabadkézi sokszög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77" name="Csoportba foglalás 69"/>
          <p:cNvGrpSpPr>
            <a:grpSpLocks noChangeAspect="1"/>
          </p:cNvGrpSpPr>
          <p:nvPr/>
        </p:nvGrpSpPr>
        <p:grpSpPr bwMode="auto">
          <a:xfrm>
            <a:off x="9087454" y="2736976"/>
            <a:ext cx="906206" cy="2416549"/>
            <a:chOff x="3124" y="236"/>
            <a:chExt cx="1443" cy="3848"/>
          </a:xfrm>
        </p:grpSpPr>
        <p:sp>
          <p:nvSpPr>
            <p:cNvPr id="178" name="Szabadkézi sokszög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 name="Szabadkézi sokszög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 name="Szabadkézi sokszög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 name="Szabadkézi sokszög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 name="Szabadkézi sokszög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 name="Szabadkézi sokszög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 name="Szabadkézi sokszög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 name="Szabadkézi sokszög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 name="Szabadkézi sokszög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 name="Szabadkézi sokszög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 name="Szabadkézi sokszög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 name="Szabadkézi sokszög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 name="Szabadkézi sokszög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 name="Szabadkézi sokszög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 name="Szabadkézi sokszög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 name="Szabadkézi sokszög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 name="Szabadkézi sokszög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 name="Szabadkézi sokszög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 name="Szabadkézi sokszög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 name="Szabadkézi sokszög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8" name="Szabadkézi sokszög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9" name="Szabadkézi sokszög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0" name="Szabadkézi sokszög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1" name="Szabadkézi sokszög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2" name="Szabadkézi sokszög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3" name="Szabadkézi sokszög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4" name="Szabadkézi sokszög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5" name="Szabadkézi sokszög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6" name="Szabadkézi sokszög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7" name="Szabadkézi sokszög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8" name="Szabadkézi sokszög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9" name="Szabadkézi sokszög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0" name="Szabadkézi sokszög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1" name="Szabadkézi sokszög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2" name="Szabadkézi sokszög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3" name="Szabadkézi sokszög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4" name="Szabadkézi sokszög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5" name="Szabadkézi sokszög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6" name="Szabadkézi sokszög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7" name="Szabadkézi sokszög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8" name="Szabadkézi sokszög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9" name="Szabadkézi sokszög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0" name="Szabadkézi sokszög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1" name="Szabadkézi sokszög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2" name="Szabadkézi sokszög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3" name="Szabadkézi sokszög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4" name="Szabadkézi sokszög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5" name="Szabadkézi sokszög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6" name="Szabadkézi sokszög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7" name="Szabadkézi sokszög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8" name="Szabadkézi sokszög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9" name="Szabadkézi sokszög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0" name="Szabadkézi sokszög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1" name="Szabadkézi sokszög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2" name="Szabadkézi sokszög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3" name="Szabadkézi sokszög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4" name="Szabadkézi sokszög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5" name="Szabadkézi sokszög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6" name="Szabadkézi sokszög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7" name="Szabadkézi sokszög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8" name="Szabadkézi sokszög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9" name="Szabadkézi sokszög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0" name="Szabadkézi sokszög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1" name="Szabadkézi sokszög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2" name="Szabadkézi sokszög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3" name="Szabadkézi sokszög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4" name="Szabadkézi sokszög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5" name="Szabadkézi sokszög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6" name="Szabadkézi sokszög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7" name="Szabadkézi sokszög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8" name="Szabadkézi sokszög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9" name="Szabadkézi sokszög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0" name="Szabadkézi sokszög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1" name="Szabadkézi sokszög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2" name="Szabadkézi sokszög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3" name="Szabadkézi sokszög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4" name="Szabadkézi sokszög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5" name="Szabadkézi sokszög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6" name="Szabadkézi sokszög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7" name="Szabadkézi sokszög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8" name="Szabadkézi sokszög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9" name="Szabadkézi sokszög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260" name="Csoportba foglalás 50"/>
          <p:cNvGrpSpPr>
            <a:grpSpLocks noChangeAspect="1"/>
          </p:cNvGrpSpPr>
          <p:nvPr/>
        </p:nvGrpSpPr>
        <p:grpSpPr bwMode="auto">
          <a:xfrm>
            <a:off x="10514012" y="2438400"/>
            <a:ext cx="1485016" cy="2195929"/>
            <a:chOff x="3369" y="1563"/>
            <a:chExt cx="940" cy="1390"/>
          </a:xfrm>
        </p:grpSpPr>
        <p:sp>
          <p:nvSpPr>
            <p:cNvPr id="261" name="Szabadkézi sokszög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2" name="Szabadkézi sokszög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3" name="Szabadkézi sokszög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4" name="Szabadkézi sokszög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5" name="Szabadkézi sokszög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6" name="Szabadkézi sokszög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7" name="Szabadkézi sokszög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8" name="Szabadkézi sokszög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9" name="Szabadkézi sokszög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0" name="Szabadkézi sokszög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1" name="Szabadkézi sokszög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2" name="Szabadkézi sokszög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3" name="Szabadkézi sokszög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solidFill>
              </a:endParaRPr>
            </a:p>
          </p:txBody>
        </p:sp>
        <p:sp>
          <p:nvSpPr>
            <p:cNvPr id="274" name="Szabadkézi sokszög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5" name="Szabadkézi sokszög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6" name="Szabadkézi sokszög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7" name="Szabadkézi sokszög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solidFill>
              </a:endParaRPr>
            </a:p>
          </p:txBody>
        </p:sp>
        <p:sp>
          <p:nvSpPr>
            <p:cNvPr id="278" name="Szabadkézi sokszög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9" name="Szabadkézi sokszög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0" name="Szabadkézi sokszög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1" name="Szabadkézi sokszög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2" name="Szabadkézi sokszög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3" name="Szabadkézi sokszög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4" name="Szabadkézi sokszög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lumMod val="75000"/>
                  </a:schemeClr>
                </a:solidFill>
              </a:endParaRPr>
            </a:p>
          </p:txBody>
        </p:sp>
        <p:sp>
          <p:nvSpPr>
            <p:cNvPr id="285" name="Szabadkézi sokszög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lumMod val="75000"/>
                  </a:schemeClr>
                </a:solidFill>
              </a:endParaRPr>
            </a:p>
          </p:txBody>
        </p:sp>
        <p:sp>
          <p:nvSpPr>
            <p:cNvPr id="286" name="Szabadkézi sokszög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7" name="Szabadkézi sokszög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8" name="Szabadkézi sokszög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289" name="Csoportba foglalás 5"/>
          <p:cNvGrpSpPr>
            <a:grpSpLocks noChangeAspect="1"/>
          </p:cNvGrpSpPr>
          <p:nvPr/>
        </p:nvGrpSpPr>
        <p:grpSpPr bwMode="auto">
          <a:xfrm>
            <a:off x="7988059" y="2988645"/>
            <a:ext cx="2439575" cy="3074765"/>
            <a:chOff x="2968" y="1107"/>
            <a:chExt cx="1736" cy="2188"/>
          </a:xfrm>
        </p:grpSpPr>
        <p:sp>
          <p:nvSpPr>
            <p:cNvPr id="290" name="Szabadkézi sokszög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1" name="Ellipszis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2" name="Szabadkézi sokszög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3" name="Szabadkézi sokszög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4" name="Szabadkézi sokszög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5" name="Szabadkézi sokszög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6" name="Szabadkézi sokszög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7" name="Szabadkézi sokszög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8" name="Szabadkézi sokszög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9" name="Szabadkézi sokszög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0" name="Szabadkézi sokszög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1" name="Szabadkézi sokszög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2" name="Szabadkézi sokszög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3" name="Szabadkézi sokszög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4" name="Szabadkézi sokszög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5" name="Szabadkézi sokszög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6" name="Szabadkézi sokszög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7" name="Szabadkézi sokszög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8" name="Szabadkézi sokszög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9" name="Szabadkézi sokszög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310" name="Szabadkézi sokszög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hu-HU" dirty="0"/>
          </a:p>
        </p:txBody>
      </p:sp>
      <p:grpSp>
        <p:nvGrpSpPr>
          <p:cNvPr id="311" name="Csoportba foglalás 29"/>
          <p:cNvGrpSpPr>
            <a:grpSpLocks noChangeAspect="1"/>
          </p:cNvGrpSpPr>
          <p:nvPr/>
        </p:nvGrpSpPr>
        <p:grpSpPr bwMode="auto">
          <a:xfrm flipH="1">
            <a:off x="9191537" y="4800600"/>
            <a:ext cx="2998875" cy="2083312"/>
            <a:chOff x="2481" y="1188"/>
            <a:chExt cx="2735" cy="1900"/>
          </a:xfrm>
        </p:grpSpPr>
        <p:sp>
          <p:nvSpPr>
            <p:cNvPr id="312" name="Szabadkézi sokszög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3" name="Szabadkézi sokszög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4" name="Szabadkézi sokszög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5" name="Szabadkézi sokszög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6" name="Szabadkézi sokszög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7" name="Szabadkézi sokszög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8" name="Szabadkézi sokszög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9" name="Szabadkézi sokszög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0" name="Szabadkézi sokszög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1" name="Szabadkézi sokszög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2" name="Szabadkézi sokszög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3" name="Szabadkézi sokszög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4" name="Szabadkézi sokszög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5" name="Szabadkézi sokszög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6" name="Szabadkézi sokszög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7" name="Szabadkézi sokszög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8" name="Szabadkézi sokszög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9" name="Szabadkézi sokszög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0" name="Szabadkézi sokszög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1" name="Szabadkézi sokszög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2" name="Szabadkézi sokszög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3" name="Szabadkézi sokszög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4" name="Szabadkézi sokszög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5" name="Szabadkézi sokszög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6" name="Szabadkézi sokszög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7" name="Szabadkézi sokszög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8" name="Szabadkézi sokszög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9" name="Szabadkézi sokszög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0" name="Szabadkézi sokszög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1" name="Szabadkézi sokszög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2" name="Szabadkézi sokszög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3" name="Szabadkézi sokszög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4" name="Szabadkézi sokszög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5" name="Szabadkézi sokszög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6" name="Szabadkézi sokszög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7" name="Szabadkézi sokszög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48" name="Csoportba foglalás 347"/>
          <p:cNvGrpSpPr/>
          <p:nvPr/>
        </p:nvGrpSpPr>
        <p:grpSpPr>
          <a:xfrm>
            <a:off x="-1588" y="3799401"/>
            <a:ext cx="4386410" cy="3084511"/>
            <a:chOff x="-1588" y="4419600"/>
            <a:chExt cx="3504440" cy="2464312"/>
          </a:xfrm>
        </p:grpSpPr>
        <p:grpSp>
          <p:nvGrpSpPr>
            <p:cNvPr id="349" name="Csoportba foglalás 156"/>
            <p:cNvGrpSpPr>
              <a:grpSpLocks noChangeAspect="1"/>
            </p:cNvGrpSpPr>
            <p:nvPr/>
          </p:nvGrpSpPr>
          <p:grpSpPr bwMode="auto">
            <a:xfrm>
              <a:off x="-321" y="4419600"/>
              <a:ext cx="2827754" cy="2458133"/>
              <a:chOff x="437" y="-367"/>
              <a:chExt cx="5799" cy="5041"/>
            </a:xfrm>
          </p:grpSpPr>
          <p:sp>
            <p:nvSpPr>
              <p:cNvPr id="375" name="Szabadkézi sokszög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6" name="Szabadkézi sokszög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7" name="Szabadkézi sokszög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8" name="Szabadkézi sokszög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9" name="Szabadkézi sokszög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0" name="Szabadkézi sokszög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1" name="Szabadkézi sokszög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2" name="Szabadkézi sokszög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3" name="Szabadkézi sokszög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4" name="Szabadkézi sokszög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5" name="Szabadkézi sokszög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6" name="Szabadkézi sokszög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7" name="Szabadkézi sokszög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8" name="Szabadkézi sokszög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9" name="Szabadkézi sokszög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0" name="Szabadkézi sokszög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1" name="Szabadkézi sokszög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2" name="Szabadkézi sokszög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3" name="Szabadkézi sokszög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4" name="Szabadkézi sokszög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5" name="Szabadkézi sokszög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6" name="Szabadkézi sokszög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7" name="Szabadkézi sokszög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8" name="Szabadkézi sokszög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9" name="Szabadkézi sokszög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0" name="Szabadkézi sokszög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1" name="Szabadkézi sokszög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2" name="Szabadkézi sokszög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3" name="Szabadkézi sokszög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4" name="Szabadkézi sokszög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5" name="Szabadkézi sokszög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6" name="Szabadkézi sokszög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7" name="Szabadkézi sokszög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8" name="Szabadkézi sokszög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9" name="Szabadkézi sokszög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0" name="Szabadkézi sokszög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1" name="Szabadkézi sokszög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2" name="Szabadkézi sokszög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3" name="Szabadkézi sokszög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4" name="Szabadkézi sokszög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5" name="Szabadkézi sokszög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6" name="Szabadkézi sokszög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7" name="Szabadkézi sokszög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8" name="Szabadkézi sokszög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9" name="Szabadkézi sokszög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0" name="Szabadkézi sokszög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1" name="Szabadkézi sokszög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50" name="Csoportba foglalás 349"/>
            <p:cNvGrpSpPr/>
            <p:nvPr/>
          </p:nvGrpSpPr>
          <p:grpSpPr>
            <a:xfrm flipH="1">
              <a:off x="2055224" y="5313306"/>
              <a:ext cx="1134584" cy="955223"/>
              <a:chOff x="3900133" y="5425719"/>
              <a:chExt cx="1778554" cy="1449268"/>
            </a:xfrm>
          </p:grpSpPr>
          <p:sp>
            <p:nvSpPr>
              <p:cNvPr id="366" name="Szabadkézi sokszög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7" name="Szabadkézi sokszög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8" name="Szabadkézi sokszög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9" name="Szabadkézi sokszög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0" name="Szabadkézi sokszög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1" name="Szabadkézi sokszög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2" name="Szabadkézi sokszög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3" name="Szabadkézi sokszög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4" name="Szabadkézi sokszög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51" name="Csoportba foglalás 350"/>
            <p:cNvGrpSpPr/>
            <p:nvPr/>
          </p:nvGrpSpPr>
          <p:grpSpPr>
            <a:xfrm>
              <a:off x="-1588" y="5362669"/>
              <a:ext cx="1522208" cy="1521243"/>
              <a:chOff x="-1588" y="5362669"/>
              <a:chExt cx="1522208" cy="1521243"/>
            </a:xfrm>
          </p:grpSpPr>
          <p:sp>
            <p:nvSpPr>
              <p:cNvPr id="359" name="Szabadkézi sokszög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0" name="Szabadkézi sokszög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1" name="Szabadkézi sokszög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2" name="Szabadkézi sokszög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3" name="Szabadkézi sokszög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4" name="Szabadkézi sokszög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5" name="Szabadkézi sokszög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52" name="Csoportba foglalás 351"/>
            <p:cNvGrpSpPr/>
            <p:nvPr/>
          </p:nvGrpSpPr>
          <p:grpSpPr>
            <a:xfrm>
              <a:off x="1808901" y="5856153"/>
              <a:ext cx="1693951" cy="1019100"/>
              <a:chOff x="1623186" y="-214403"/>
              <a:chExt cx="1171187" cy="716005"/>
            </a:xfrm>
          </p:grpSpPr>
          <p:sp>
            <p:nvSpPr>
              <p:cNvPr id="353" name="Szabadkézi sokszög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4" name="Szabadkézi sokszög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5" name="Szabadkézi sokszög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6" name="Szabadkézi sokszög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7" name="Szabadkézi sokszög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8" name="Szabadkézi sokszög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grpSp>
        <p:nvGrpSpPr>
          <p:cNvPr id="422" name="Csoportba foglalás 52"/>
          <p:cNvGrpSpPr>
            <a:grpSpLocks noChangeAspect="1"/>
          </p:cNvGrpSpPr>
          <p:nvPr/>
        </p:nvGrpSpPr>
        <p:grpSpPr bwMode="auto">
          <a:xfrm rot="19948164">
            <a:off x="369246" y="506291"/>
            <a:ext cx="892898" cy="1021771"/>
            <a:chOff x="4634" y="754"/>
            <a:chExt cx="1164" cy="1332"/>
          </a:xfrm>
        </p:grpSpPr>
        <p:sp>
          <p:nvSpPr>
            <p:cNvPr id="423" name="Szabadkézi sokszög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4" name="Szabadkézi sokszög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5" name="Szabadkézi sokszög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6" name="Szabadkézi sokszög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7" name="Szabadkézi sokszög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8" name="Szabadkézi sokszög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9" name="Szabadkézi sokszög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0" name="Szabadkézi sokszög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31" name="Csoportba foglalás 52"/>
          <p:cNvGrpSpPr>
            <a:grpSpLocks noChangeAspect="1"/>
          </p:cNvGrpSpPr>
          <p:nvPr/>
        </p:nvGrpSpPr>
        <p:grpSpPr bwMode="auto">
          <a:xfrm rot="5825446">
            <a:off x="11635759" y="394369"/>
            <a:ext cx="408172" cy="467084"/>
            <a:chOff x="4634" y="754"/>
            <a:chExt cx="1164" cy="1332"/>
          </a:xfrm>
        </p:grpSpPr>
        <p:sp>
          <p:nvSpPr>
            <p:cNvPr id="432" name="Szabadkézi sokszög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3" name="Szabadkézi sokszög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4" name="Szabadkézi sokszög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5" name="Szabadkézi sokszög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6" name="Szabadkézi sokszög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7" name="Szabadkézi sokszög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8" name="Szabadkézi sokszög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9" name="Szabadkézi sokszög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40" name="Csoportba foglalás 66"/>
          <p:cNvGrpSpPr>
            <a:grpSpLocks noChangeAspect="1"/>
          </p:cNvGrpSpPr>
          <p:nvPr/>
        </p:nvGrpSpPr>
        <p:grpSpPr bwMode="auto">
          <a:xfrm>
            <a:off x="23436" y="3048994"/>
            <a:ext cx="388175" cy="364678"/>
            <a:chOff x="3636" y="1964"/>
            <a:chExt cx="413" cy="388"/>
          </a:xfrm>
        </p:grpSpPr>
        <p:sp>
          <p:nvSpPr>
            <p:cNvPr id="441" name="Szabadkézi sokszög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2" name="Szabadkézi sokszög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3" name="Szabadkézi sokszög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4" name="Szabadkézi sokszög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5" name="Szabadkézi sokszög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6" name="Szabadkézi sokszög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7" name="Szabadkézi sokszög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8" name="Szabadkézi sokszög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2" name="Cím 1"/>
          <p:cNvSpPr>
            <a:spLocks noGrp="1"/>
          </p:cNvSpPr>
          <p:nvPr>
            <p:ph type="title"/>
          </p:nvPr>
        </p:nvSpPr>
        <p:spPr>
          <a:xfrm>
            <a:off x="2034904" y="828876"/>
            <a:ext cx="6058552" cy="3507549"/>
          </a:xfrm>
        </p:spPr>
        <p:txBody>
          <a:bodyPr anchor="ctr">
            <a:normAutofit/>
          </a:bodyPr>
          <a:lstStyle>
            <a:lvl1pPr algn="ctr">
              <a:defRPr sz="6000"/>
            </a:lvl1pPr>
          </a:lstStyle>
          <a:p>
            <a:r>
              <a:rPr lang="hu-HU" smtClean="0"/>
              <a:t>Mintacím szerkesztése</a:t>
            </a:r>
            <a:endParaRPr lang="hu-HU" dirty="0"/>
          </a:p>
        </p:txBody>
      </p:sp>
      <p:sp>
        <p:nvSpPr>
          <p:cNvPr id="3" name="Dátum helye 2"/>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97280" y="1188720"/>
            <a:ext cx="3108960" cy="2286000"/>
          </a:xfrm>
        </p:spPr>
        <p:txBody>
          <a:bodyPr anchor="b">
            <a:normAutofit/>
          </a:bodyPr>
          <a:lstStyle>
            <a:lvl1pPr>
              <a:defRPr sz="3400" b="0"/>
            </a:lvl1pPr>
          </a:lstStyle>
          <a:p>
            <a:r>
              <a:rPr lang="hu-HU" smtClean="0"/>
              <a:t>Mintacím szerkesztése</a:t>
            </a:r>
            <a:endParaRPr lang="hu-HU" dirty="0"/>
          </a:p>
        </p:txBody>
      </p:sp>
      <p:sp>
        <p:nvSpPr>
          <p:cNvPr id="3" name="Tartalom helye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Szöveg helye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97280" y="1188720"/>
            <a:ext cx="3108960" cy="2286000"/>
          </a:xfrm>
        </p:spPr>
        <p:txBody>
          <a:bodyPr anchor="b">
            <a:normAutofit/>
          </a:bodyPr>
          <a:lstStyle>
            <a:lvl1pPr>
              <a:defRPr sz="3400" b="0"/>
            </a:lvl1pPr>
          </a:lstStyle>
          <a:p>
            <a:r>
              <a:rPr lang="hu-HU" smtClean="0"/>
              <a:t>Mintacím szerkesztése</a:t>
            </a:r>
            <a:endParaRPr lang="hu-HU" dirty="0"/>
          </a:p>
        </p:txBody>
      </p:sp>
      <p:sp>
        <p:nvSpPr>
          <p:cNvPr id="3" name="Kép helye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dirty="0"/>
          </a:p>
        </p:txBody>
      </p:sp>
      <p:sp>
        <p:nvSpPr>
          <p:cNvPr id="4" name="Szöveg helye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E583DDF-CA54-461A-A486-592D2374C532}" type="datetimeFigureOut">
              <a:rPr lang="hu-HU" smtClean="0"/>
              <a:pPr/>
              <a:t>2020.02.26.</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Szabadkézi sokszög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8" name="Szabadkézi sokszög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9" name="Szabadkézi sokszög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hu-HU" dirty="0"/>
          </a:p>
        </p:txBody>
      </p:sp>
      <p:grpSp>
        <p:nvGrpSpPr>
          <p:cNvPr id="10" name="Csoportba foglalás 66"/>
          <p:cNvGrpSpPr>
            <a:grpSpLocks noChangeAspect="1"/>
          </p:cNvGrpSpPr>
          <p:nvPr/>
        </p:nvGrpSpPr>
        <p:grpSpPr bwMode="auto">
          <a:xfrm>
            <a:off x="11647687" y="947576"/>
            <a:ext cx="426645" cy="400819"/>
            <a:chOff x="3636" y="1964"/>
            <a:chExt cx="413" cy="388"/>
          </a:xfrm>
        </p:grpSpPr>
        <p:sp>
          <p:nvSpPr>
            <p:cNvPr id="11" name="Szabadkézi sokszög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 name="Szabadkézi sokszög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 name="Szabadkézi sokszög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 name="Szabadkézi sokszög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 name="Szabadkézi sokszög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 name="Szabadkézi sokszög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 name="Szabadkézi sokszög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 name="Szabadkézi sokszög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9" name="Csoportba foglalás 18"/>
          <p:cNvGrpSpPr/>
          <p:nvPr/>
        </p:nvGrpSpPr>
        <p:grpSpPr>
          <a:xfrm>
            <a:off x="11308927" y="6212029"/>
            <a:ext cx="875471" cy="645972"/>
            <a:chOff x="7344986" y="5566058"/>
            <a:chExt cx="1750940" cy="1291943"/>
          </a:xfrm>
        </p:grpSpPr>
        <p:sp>
          <p:nvSpPr>
            <p:cNvPr id="20" name="Szabadkézi sokszög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 name="Szabadkézi sokszög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 name="Szabadkézi sokszög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 name="Szabadkézi sokszög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 name="Szabadkézi sokszög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 name="Szabadkézi sokszög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26" name="Csoportba foglalás 5"/>
          <p:cNvGrpSpPr>
            <a:grpSpLocks noChangeAspect="1"/>
          </p:cNvGrpSpPr>
          <p:nvPr/>
        </p:nvGrpSpPr>
        <p:grpSpPr bwMode="auto">
          <a:xfrm>
            <a:off x="2441" y="2873890"/>
            <a:ext cx="597228" cy="789302"/>
            <a:chOff x="2121" y="1060"/>
            <a:chExt cx="597" cy="789"/>
          </a:xfrm>
        </p:grpSpPr>
        <p:sp>
          <p:nvSpPr>
            <p:cNvPr id="27" name="Szabadkézi sokszög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 name="Szabadkézi sokszög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 name="Szabadkézi sokszög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 name="Szabadkézi sokszög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 name="Szabadkézi sokszög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 name="Szabadkézi sokszög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 name="Szabadkézi sokszög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4" name="Csoportba foglalás 16"/>
          <p:cNvGrpSpPr>
            <a:grpSpLocks noChangeAspect="1"/>
          </p:cNvGrpSpPr>
          <p:nvPr/>
        </p:nvGrpSpPr>
        <p:grpSpPr bwMode="auto">
          <a:xfrm>
            <a:off x="139505" y="-13010"/>
            <a:ext cx="1382907" cy="804244"/>
            <a:chOff x="1922" y="1129"/>
            <a:chExt cx="987" cy="574"/>
          </a:xfrm>
        </p:grpSpPr>
        <p:sp>
          <p:nvSpPr>
            <p:cNvPr id="35" name="Szabadkézi sokszög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 name="Szabadkézi sokszög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 name="Szabadkézi sokszög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 name="Szabadkézi sokszög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 name="Szabadkézi sokszög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 name="Szabadkézi sokszög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 name="Szabadkézi sokszög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 name="Szabadkézi sokszög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3" name="Csoportba foglalás 28"/>
          <p:cNvGrpSpPr>
            <a:grpSpLocks noChangeAspect="1"/>
          </p:cNvGrpSpPr>
          <p:nvPr/>
        </p:nvGrpSpPr>
        <p:grpSpPr bwMode="auto">
          <a:xfrm>
            <a:off x="0" y="5007562"/>
            <a:ext cx="687853" cy="1147722"/>
            <a:chOff x="1901" y="2020"/>
            <a:chExt cx="1059" cy="1767"/>
          </a:xfrm>
        </p:grpSpPr>
        <p:sp>
          <p:nvSpPr>
            <p:cNvPr id="44" name="Szabadkézi sokszög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5" name="Szabadkézi sokszög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6" name="Szabadkézi sokszög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7" name="Szabadkézi sokszög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8" name="Szabadkézi sokszög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9" name="Szabadkézi sokszög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0" name="Szabadkézi sokszög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1" name="Szabadkézi sokszög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52" name="Csoportba foglalás 52"/>
          <p:cNvGrpSpPr>
            <a:grpSpLocks noChangeAspect="1"/>
          </p:cNvGrpSpPr>
          <p:nvPr/>
        </p:nvGrpSpPr>
        <p:grpSpPr bwMode="auto">
          <a:xfrm rot="19948164">
            <a:off x="11143247" y="105148"/>
            <a:ext cx="675071" cy="772505"/>
            <a:chOff x="4634" y="754"/>
            <a:chExt cx="1164" cy="1332"/>
          </a:xfrm>
        </p:grpSpPr>
        <p:sp>
          <p:nvSpPr>
            <p:cNvPr id="53" name="Szabadkézi sokszög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4" name="Szabadkézi sokszög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5" name="Szabadkézi sokszög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6" name="Szabadkézi sokszög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7" name="Szabadkézi sokszög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8" name="Szabadkézi sokszög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9" name="Szabadkézi sokszög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0" name="Szabadkézi sokszög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61" name="Csoportba foglalás 64"/>
          <p:cNvGrpSpPr>
            <a:grpSpLocks noChangeAspect="1"/>
          </p:cNvGrpSpPr>
          <p:nvPr/>
        </p:nvGrpSpPr>
        <p:grpSpPr bwMode="auto">
          <a:xfrm flipH="1">
            <a:off x="10782665" y="2958792"/>
            <a:ext cx="1028242" cy="1140705"/>
            <a:chOff x="2052" y="995"/>
            <a:chExt cx="768" cy="852"/>
          </a:xfrm>
        </p:grpSpPr>
        <p:sp>
          <p:nvSpPr>
            <p:cNvPr id="62" name="Szabadkézi sokszög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3" name="Szabadkézi sokszög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4" name="Szabadkézi sokszög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5" name="Szabadkézi sokszög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6" name="Szabadkézi sokszög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7" name="Szabadkézi sokszög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8" name="Szabadkézi sokszög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9" name="Szabadkézi sokszög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2" name="Cím helye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hu-HU" dirty="0" smtClean="0"/>
              <a:t>Mintacím szerkesztése</a:t>
            </a:r>
            <a:endParaRPr lang="hu-HU" dirty="0"/>
          </a:p>
        </p:txBody>
      </p:sp>
      <p:sp>
        <p:nvSpPr>
          <p:cNvPr id="3" name="Szöveg helye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hu-HU" smtClean="0"/>
              <a:pPr/>
              <a:t>2020.02.26.</a:t>
            </a:fld>
            <a:endParaRPr lang="hu-HU" dirty="0"/>
          </a:p>
        </p:txBody>
      </p:sp>
      <p:sp>
        <p:nvSpPr>
          <p:cNvPr id="5" name="Élőláb helye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hu-HU" dirty="0"/>
          </a:p>
        </p:txBody>
      </p:sp>
      <p:sp>
        <p:nvSpPr>
          <p:cNvPr id="6" name="Dia számának helye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groups/932100513518962/"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pPr marL="0" indent="0" algn="ctr" defTabSz="914400">
              <a:lnSpc>
                <a:spcPct val="100000"/>
              </a:lnSpc>
              <a:spcBef>
                <a:spcPts val="0"/>
              </a:spcBef>
              <a:buNone/>
            </a:pPr>
            <a:r>
              <a:rPr lang="hu-HU" sz="4800" b="0" i="0" dirty="0" smtClean="0">
                <a:solidFill>
                  <a:srgbClr val="C00000"/>
                </a:solidFill>
                <a:latin typeface="Cambria"/>
                <a:ea typeface="+mj-ea"/>
                <a:cs typeface="+mj-cs"/>
              </a:rPr>
              <a:t>Weöres Sándor: Galagonya</a:t>
            </a:r>
            <a:br>
              <a:rPr lang="hu-HU" sz="4800" b="0" i="0" dirty="0" smtClean="0">
                <a:solidFill>
                  <a:srgbClr val="C00000"/>
                </a:solidFill>
                <a:latin typeface="Cambria"/>
                <a:ea typeface="+mj-ea"/>
                <a:cs typeface="+mj-cs"/>
              </a:rPr>
            </a:br>
            <a:r>
              <a:rPr lang="hu-HU" sz="4800" dirty="0" smtClean="0">
                <a:solidFill>
                  <a:srgbClr val="C00000"/>
                </a:solidFill>
                <a:latin typeface="Cambria"/>
              </a:rPr>
              <a:t>Csukás István: Sün-mese</a:t>
            </a:r>
            <a:endParaRPr lang="hu-HU" sz="4800" b="0" i="0" dirty="0">
              <a:solidFill>
                <a:srgbClr val="C00000"/>
              </a:solidFill>
              <a:latin typeface="Cambria"/>
              <a:ea typeface="+mj-ea"/>
              <a:cs typeface="+mj-cs"/>
            </a:endParaRPr>
          </a:p>
        </p:txBody>
      </p:sp>
    </p:spTree>
    <p:extLst>
      <p:ext uri="{BB962C8B-B14F-4D97-AF65-F5344CB8AC3E}">
        <p14:creationId xmlns:p14="http://schemas.microsoft.com/office/powerpoint/2010/main" xmlns="" val="325067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Képtalálat a következőre: „sünmese”"/>
          <p:cNvPicPr>
            <a:picLocks noChangeAspect="1" noChangeArrowheads="1"/>
          </p:cNvPicPr>
          <p:nvPr/>
        </p:nvPicPr>
        <p:blipFill>
          <a:blip r:embed="rId2" cstate="print"/>
          <a:srcRect/>
          <a:stretch>
            <a:fillRect/>
          </a:stretch>
        </p:blipFill>
        <p:spPr bwMode="auto">
          <a:xfrm>
            <a:off x="1866810" y="235131"/>
            <a:ext cx="8695940" cy="615237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Képtalálat a következőre: „sünmese”"/>
          <p:cNvPicPr>
            <a:picLocks noChangeAspect="1" noChangeArrowheads="1"/>
          </p:cNvPicPr>
          <p:nvPr/>
        </p:nvPicPr>
        <p:blipFill>
          <a:blip r:embed="rId2" cstate="print"/>
          <a:srcRect/>
          <a:stretch>
            <a:fillRect/>
          </a:stretch>
        </p:blipFill>
        <p:spPr bwMode="auto">
          <a:xfrm>
            <a:off x="1972491" y="273779"/>
            <a:ext cx="8856617" cy="59100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apcsolódó kép"/>
          <p:cNvPicPr>
            <a:picLocks noChangeAspect="1" noChangeArrowheads="1"/>
          </p:cNvPicPr>
          <p:nvPr/>
        </p:nvPicPr>
        <p:blipFill>
          <a:blip r:embed="rId2" cstate="print"/>
          <a:srcRect/>
          <a:stretch>
            <a:fillRect/>
          </a:stretch>
        </p:blipFill>
        <p:spPr bwMode="auto">
          <a:xfrm>
            <a:off x="1593669" y="0"/>
            <a:ext cx="8707392" cy="653054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Kapcsolódó kép"/>
          <p:cNvPicPr>
            <a:picLocks noChangeAspect="1" noChangeArrowheads="1"/>
          </p:cNvPicPr>
          <p:nvPr/>
        </p:nvPicPr>
        <p:blipFill>
          <a:blip r:embed="rId2" cstate="print"/>
          <a:srcRect/>
          <a:stretch>
            <a:fillRect/>
          </a:stretch>
        </p:blipFill>
        <p:spPr bwMode="auto">
          <a:xfrm>
            <a:off x="1579425" y="222069"/>
            <a:ext cx="9520675" cy="63431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l" defTabSz="914400">
              <a:lnSpc>
                <a:spcPct val="90000"/>
              </a:lnSpc>
              <a:spcBef>
                <a:spcPts val="0"/>
              </a:spcBef>
              <a:buNone/>
            </a:pPr>
            <a:r>
              <a:rPr lang="hu-HU" sz="4800" b="0" i="0" dirty="0" smtClean="0">
                <a:solidFill>
                  <a:srgbClr val="C00000"/>
                </a:solidFill>
                <a:latin typeface="Cambria"/>
                <a:ea typeface="+mj-ea"/>
                <a:cs typeface="+mj-cs"/>
              </a:rPr>
              <a:t>Csukás István: Sün-mese</a:t>
            </a:r>
            <a:endParaRPr lang="hu-HU" sz="4800" b="0" i="0" dirty="0">
              <a:solidFill>
                <a:srgbClr val="C00000"/>
              </a:solidFill>
              <a:latin typeface="Cambria"/>
              <a:ea typeface="+mj-ea"/>
              <a:cs typeface="+mj-cs"/>
            </a:endParaRPr>
          </a:p>
        </p:txBody>
      </p:sp>
      <p:sp>
        <p:nvSpPr>
          <p:cNvPr id="4" name="Tartalom helye 3"/>
          <p:cNvSpPr>
            <a:spLocks noGrp="1"/>
          </p:cNvSpPr>
          <p:nvPr>
            <p:ph idx="1"/>
          </p:nvPr>
        </p:nvSpPr>
        <p:spPr>
          <a:xfrm>
            <a:off x="1528572" y="1485900"/>
            <a:ext cx="9134856" cy="4797334"/>
          </a:xfrm>
        </p:spPr>
        <p:txBody>
          <a:bodyPr>
            <a:noAutofit/>
          </a:bodyPr>
          <a:lstStyle/>
          <a:p>
            <a:pPr>
              <a:spcBef>
                <a:spcPts val="0"/>
              </a:spcBef>
              <a:buNone/>
            </a:pPr>
            <a:r>
              <a:rPr lang="hu-HU" sz="3600" dirty="0" smtClean="0">
                <a:solidFill>
                  <a:srgbClr val="960000"/>
                </a:solidFill>
              </a:rPr>
              <a:t>Tüskéshátú sün </a:t>
            </a:r>
            <a:r>
              <a:rPr lang="hu-HU" sz="3600" b="1" u="sng" dirty="0" smtClean="0">
                <a:solidFill>
                  <a:srgbClr val="960000"/>
                </a:solidFill>
              </a:rPr>
              <a:t>barátom</a:t>
            </a:r>
            <a:r>
              <a:rPr lang="hu-HU" sz="3600" dirty="0" smtClean="0">
                <a:solidFill>
                  <a:srgbClr val="960000"/>
                </a:solidFill>
              </a:rPr>
              <a:t>,</a:t>
            </a:r>
          </a:p>
          <a:p>
            <a:pPr>
              <a:spcBef>
                <a:spcPts val="0"/>
              </a:spcBef>
              <a:buNone/>
            </a:pPr>
            <a:r>
              <a:rPr lang="hu-HU" sz="3600" dirty="0" smtClean="0">
                <a:solidFill>
                  <a:srgbClr val="960000"/>
                </a:solidFill>
              </a:rPr>
              <a:t>merre jártál, mondd, </a:t>
            </a:r>
            <a:r>
              <a:rPr lang="hu-HU" sz="3600" b="1" u="sng" dirty="0" smtClean="0">
                <a:solidFill>
                  <a:srgbClr val="960000"/>
                </a:solidFill>
              </a:rPr>
              <a:t>a nyáron</a:t>
            </a:r>
            <a:r>
              <a:rPr lang="hu-HU" sz="3600" dirty="0" smtClean="0">
                <a:solidFill>
                  <a:srgbClr val="960000"/>
                </a:solidFill>
              </a:rPr>
              <a:t>?</a:t>
            </a:r>
          </a:p>
          <a:p>
            <a:pPr>
              <a:spcBef>
                <a:spcPts val="0"/>
              </a:spcBef>
              <a:buNone/>
            </a:pPr>
            <a:r>
              <a:rPr lang="hu-HU" sz="3600" dirty="0" smtClean="0">
                <a:solidFill>
                  <a:srgbClr val="960000"/>
                </a:solidFill>
              </a:rPr>
              <a:t>Itt az ősz, a lomb </a:t>
            </a:r>
            <a:r>
              <a:rPr lang="hu-HU" sz="3600" b="1" u="sng" dirty="0" smtClean="0">
                <a:solidFill>
                  <a:srgbClr val="960000"/>
                </a:solidFill>
              </a:rPr>
              <a:t>lehullt már</a:t>
            </a:r>
            <a:r>
              <a:rPr lang="hu-HU" sz="3600" dirty="0" smtClean="0">
                <a:solidFill>
                  <a:srgbClr val="960000"/>
                </a:solidFill>
              </a:rPr>
              <a:t>,</a:t>
            </a:r>
          </a:p>
          <a:p>
            <a:pPr>
              <a:spcBef>
                <a:spcPts val="0"/>
              </a:spcBef>
              <a:buNone/>
            </a:pPr>
            <a:r>
              <a:rPr lang="hu-HU" sz="3600" dirty="0" smtClean="0">
                <a:solidFill>
                  <a:srgbClr val="960000"/>
                </a:solidFill>
              </a:rPr>
              <a:t>most látlak, hogy </a:t>
            </a:r>
            <a:r>
              <a:rPr lang="hu-HU" sz="3600" b="1" u="sng" dirty="0" smtClean="0">
                <a:solidFill>
                  <a:srgbClr val="960000"/>
                </a:solidFill>
              </a:rPr>
              <a:t>előbújtál</a:t>
            </a:r>
            <a:r>
              <a:rPr lang="hu-HU" sz="3600" dirty="0" smtClean="0">
                <a:solidFill>
                  <a:srgbClr val="960000"/>
                </a:solidFill>
              </a:rPr>
              <a:t>.</a:t>
            </a:r>
          </a:p>
          <a:p>
            <a:pPr>
              <a:spcBef>
                <a:spcPts val="0"/>
              </a:spcBef>
              <a:buNone/>
            </a:pPr>
            <a:r>
              <a:rPr lang="hu-HU" sz="3600" dirty="0" smtClean="0">
                <a:solidFill>
                  <a:srgbClr val="960000"/>
                </a:solidFill>
              </a:rPr>
              <a:t>Körmöd kopog, </a:t>
            </a:r>
            <a:r>
              <a:rPr lang="hu-HU" sz="3600" b="1" u="sng" dirty="0" smtClean="0">
                <a:solidFill>
                  <a:srgbClr val="960000"/>
                </a:solidFill>
              </a:rPr>
              <a:t>eliramlasz</a:t>
            </a:r>
            <a:r>
              <a:rPr lang="hu-HU" sz="3600" dirty="0" smtClean="0">
                <a:solidFill>
                  <a:srgbClr val="960000"/>
                </a:solidFill>
              </a:rPr>
              <a:t>,</a:t>
            </a:r>
          </a:p>
          <a:p>
            <a:pPr>
              <a:spcBef>
                <a:spcPts val="0"/>
              </a:spcBef>
              <a:buNone/>
            </a:pPr>
            <a:r>
              <a:rPr lang="hu-HU" sz="3600" dirty="0" smtClean="0">
                <a:solidFill>
                  <a:srgbClr val="960000"/>
                </a:solidFill>
              </a:rPr>
              <a:t>vigyázz, itt a tél, </a:t>
            </a:r>
            <a:r>
              <a:rPr lang="hu-HU" sz="3600" b="1" u="sng" dirty="0" smtClean="0">
                <a:solidFill>
                  <a:srgbClr val="960000"/>
                </a:solidFill>
              </a:rPr>
              <a:t>te mamlasz</a:t>
            </a:r>
            <a:r>
              <a:rPr lang="hu-HU" sz="3600" dirty="0" smtClean="0">
                <a:solidFill>
                  <a:srgbClr val="960000"/>
                </a:solidFill>
              </a:rPr>
              <a:t>!</a:t>
            </a:r>
          </a:p>
          <a:p>
            <a:pPr>
              <a:spcBef>
                <a:spcPts val="0"/>
              </a:spcBef>
              <a:buNone/>
            </a:pPr>
            <a:r>
              <a:rPr lang="hu-HU" sz="3600" dirty="0" smtClean="0">
                <a:solidFill>
                  <a:srgbClr val="960000"/>
                </a:solidFill>
              </a:rPr>
              <a:t>De a sün nem jön </a:t>
            </a:r>
            <a:r>
              <a:rPr lang="hu-HU" sz="3600" b="1" u="sng" dirty="0" smtClean="0">
                <a:solidFill>
                  <a:srgbClr val="960000"/>
                </a:solidFill>
              </a:rPr>
              <a:t>zavarba</a:t>
            </a:r>
            <a:r>
              <a:rPr lang="hu-HU" sz="3600" dirty="0" smtClean="0">
                <a:solidFill>
                  <a:srgbClr val="960000"/>
                </a:solidFill>
              </a:rPr>
              <a:t>,</a:t>
            </a:r>
          </a:p>
          <a:p>
            <a:pPr>
              <a:spcBef>
                <a:spcPts val="0"/>
              </a:spcBef>
              <a:buNone/>
            </a:pPr>
            <a:r>
              <a:rPr lang="hu-HU" sz="3600" dirty="0" smtClean="0">
                <a:solidFill>
                  <a:srgbClr val="960000"/>
                </a:solidFill>
              </a:rPr>
              <a:t>belebújik az </a:t>
            </a:r>
            <a:r>
              <a:rPr lang="hu-HU" sz="3600" b="1" u="sng" dirty="0" smtClean="0">
                <a:solidFill>
                  <a:srgbClr val="960000"/>
                </a:solidFill>
              </a:rPr>
              <a:t>avarba</a:t>
            </a:r>
            <a:r>
              <a:rPr lang="hu-HU" sz="3600" dirty="0" smtClean="0">
                <a:solidFill>
                  <a:srgbClr val="960000"/>
                </a:solidFill>
              </a:rPr>
              <a:t>.</a:t>
            </a:r>
            <a:endParaRPr lang="hu-HU" sz="3600" dirty="0">
              <a:solidFill>
                <a:srgbClr val="960000"/>
              </a:solidFill>
            </a:endParaRPr>
          </a:p>
        </p:txBody>
      </p:sp>
      <p:sp>
        <p:nvSpPr>
          <p:cNvPr id="5" name="Szalagnyíl balra 4"/>
          <p:cNvSpPr/>
          <p:nvPr/>
        </p:nvSpPr>
        <p:spPr>
          <a:xfrm>
            <a:off x="7824651" y="1672046"/>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 name="Szalagnyíl balra 5"/>
          <p:cNvSpPr/>
          <p:nvPr/>
        </p:nvSpPr>
        <p:spPr>
          <a:xfrm>
            <a:off x="7654834" y="2913018"/>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7" name="Szalagnyíl balra 6"/>
          <p:cNvSpPr/>
          <p:nvPr/>
        </p:nvSpPr>
        <p:spPr>
          <a:xfrm>
            <a:off x="7432766" y="3958046"/>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Szalagnyíl balra 7"/>
          <p:cNvSpPr/>
          <p:nvPr/>
        </p:nvSpPr>
        <p:spPr>
          <a:xfrm>
            <a:off x="6831874" y="5133703"/>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xmlns="" val="3154606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960000"/>
                </a:solidFill>
              </a:rPr>
              <a:t>Mit nevezünk avarnak?</a:t>
            </a:r>
            <a:endParaRPr lang="hu-HU" dirty="0">
              <a:solidFill>
                <a:srgbClr val="960000"/>
              </a:solidFill>
            </a:endParaRPr>
          </a:p>
        </p:txBody>
      </p:sp>
    </p:spTree>
    <p:extLst>
      <p:ext uri="{BB962C8B-B14F-4D97-AF65-F5344CB8AC3E}">
        <p14:creationId xmlns:p14="http://schemas.microsoft.com/office/powerpoint/2010/main" xmlns="" val="4170149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ctr" defTabSz="914400">
              <a:lnSpc>
                <a:spcPct val="90000"/>
              </a:lnSpc>
              <a:spcBef>
                <a:spcPts val="0"/>
              </a:spcBef>
              <a:buNone/>
            </a:pPr>
            <a:r>
              <a:rPr lang="hu-HU" sz="4800" b="0" i="0" dirty="0" smtClean="0">
                <a:solidFill>
                  <a:srgbClr val="960000"/>
                </a:solidFill>
                <a:latin typeface="Cambria"/>
                <a:ea typeface="+mj-ea"/>
                <a:cs typeface="+mj-cs"/>
              </a:rPr>
              <a:t>Mit nevezünk avarnak?</a:t>
            </a:r>
            <a:endParaRPr lang="hu-HU" sz="4800" b="0" i="0" dirty="0">
              <a:solidFill>
                <a:srgbClr val="960000"/>
              </a:solidFill>
              <a:latin typeface="Cambria"/>
              <a:ea typeface="+mj-ea"/>
              <a:cs typeface="+mj-cs"/>
            </a:endParaRPr>
          </a:p>
        </p:txBody>
      </p:sp>
      <p:sp>
        <p:nvSpPr>
          <p:cNvPr id="6" name="Tartalom helye 5"/>
          <p:cNvSpPr>
            <a:spLocks noGrp="1"/>
          </p:cNvSpPr>
          <p:nvPr>
            <p:ph sz="half" idx="1"/>
          </p:nvPr>
        </p:nvSpPr>
        <p:spPr>
          <a:xfrm>
            <a:off x="692331" y="1485900"/>
            <a:ext cx="10384972" cy="4666706"/>
          </a:xfrm>
        </p:spPr>
        <p:txBody>
          <a:bodyPr>
            <a:normAutofit/>
          </a:bodyPr>
          <a:lstStyle/>
          <a:p>
            <a:pPr>
              <a:spcBef>
                <a:spcPts val="600"/>
              </a:spcBef>
              <a:buNone/>
            </a:pPr>
            <a:r>
              <a:rPr lang="hu-HU" sz="3200" dirty="0" smtClean="0">
                <a:solidFill>
                  <a:srgbClr val="960000"/>
                </a:solidFill>
              </a:rPr>
              <a:t>A lombhullató fák minden ősszel lehullatják leveleiket. A</a:t>
            </a:r>
          </a:p>
          <a:p>
            <a:pPr>
              <a:spcBef>
                <a:spcPts val="600"/>
              </a:spcBef>
              <a:buNone/>
            </a:pPr>
            <a:r>
              <a:rPr lang="hu-HU" sz="3200" dirty="0" smtClean="0">
                <a:solidFill>
                  <a:srgbClr val="960000"/>
                </a:solidFill>
              </a:rPr>
              <a:t> fák alatt lévő száraz  levélszőnyeget avarnak nevezzük. A</a:t>
            </a:r>
          </a:p>
          <a:p>
            <a:pPr>
              <a:spcBef>
                <a:spcPts val="600"/>
              </a:spcBef>
              <a:buNone/>
            </a:pPr>
            <a:r>
              <a:rPr lang="hu-HU" sz="3200" dirty="0" smtClean="0">
                <a:solidFill>
                  <a:srgbClr val="960000"/>
                </a:solidFill>
              </a:rPr>
              <a:t> levelek minden ősszel </a:t>
            </a:r>
            <a:r>
              <a:rPr lang="hu-HU" sz="3200" dirty="0" err="1" smtClean="0">
                <a:solidFill>
                  <a:srgbClr val="960000"/>
                </a:solidFill>
              </a:rPr>
              <a:t>hullanak</a:t>
            </a:r>
            <a:r>
              <a:rPr lang="hu-HU" sz="3200" dirty="0" smtClean="0">
                <a:solidFill>
                  <a:srgbClr val="960000"/>
                </a:solidFill>
              </a:rPr>
              <a:t>, de az avar mégis mindig </a:t>
            </a:r>
          </a:p>
          <a:p>
            <a:pPr>
              <a:spcBef>
                <a:spcPts val="600"/>
              </a:spcBef>
              <a:buNone/>
            </a:pPr>
            <a:r>
              <a:rPr lang="hu-HU" sz="3200" dirty="0" smtClean="0">
                <a:solidFill>
                  <a:srgbClr val="960000"/>
                </a:solidFill>
              </a:rPr>
              <a:t>ugyanolyan vastag marad. Az alsó rétegek ugyanis </a:t>
            </a:r>
          </a:p>
          <a:p>
            <a:pPr>
              <a:spcBef>
                <a:spcPts val="600"/>
              </a:spcBef>
              <a:buNone/>
            </a:pPr>
            <a:r>
              <a:rPr lang="hu-HU" sz="3200" dirty="0" smtClean="0">
                <a:solidFill>
                  <a:srgbClr val="960000"/>
                </a:solidFill>
              </a:rPr>
              <a:t>fokozatosan elkorhadnak, lombföld keletkezik belőlük. </a:t>
            </a:r>
          </a:p>
          <a:p>
            <a:pPr>
              <a:spcBef>
                <a:spcPts val="600"/>
              </a:spcBef>
              <a:buNone/>
            </a:pPr>
            <a:r>
              <a:rPr lang="hu-HU" sz="3200" dirty="0" smtClean="0">
                <a:solidFill>
                  <a:srgbClr val="960000"/>
                </a:solidFill>
              </a:rPr>
              <a:t>Ezt kertészetekben is kitűnően tudják használni, </a:t>
            </a:r>
          </a:p>
          <a:p>
            <a:pPr>
              <a:spcBef>
                <a:spcPts val="600"/>
              </a:spcBef>
              <a:buNone/>
            </a:pPr>
            <a:r>
              <a:rPr lang="hu-HU" sz="3200" dirty="0" smtClean="0">
                <a:solidFill>
                  <a:srgbClr val="960000"/>
                </a:solidFill>
              </a:rPr>
              <a:t>különösen a bükkösökből származó lombföldet, amelyből</a:t>
            </a:r>
          </a:p>
          <a:p>
            <a:pPr>
              <a:spcBef>
                <a:spcPts val="600"/>
              </a:spcBef>
              <a:buNone/>
            </a:pPr>
            <a:r>
              <a:rPr lang="hu-HU" sz="3200" dirty="0" smtClean="0">
                <a:solidFill>
                  <a:srgbClr val="960000"/>
                </a:solidFill>
              </a:rPr>
              <a:t> a növények sok értékes tápanyagot vehetnek fel.</a:t>
            </a:r>
          </a:p>
          <a:p>
            <a:pPr>
              <a:buNone/>
            </a:pPr>
            <a:endParaRPr lang="hu-HU" dirty="0"/>
          </a:p>
        </p:txBody>
      </p:sp>
    </p:spTree>
    <p:extLst>
      <p:ext uri="{BB962C8B-B14F-4D97-AF65-F5344CB8AC3E}">
        <p14:creationId xmlns:p14="http://schemas.microsoft.com/office/powerpoint/2010/main" xmlns="" val="1402705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Képtalálat a következőre: „avar”"/>
          <p:cNvPicPr>
            <a:picLocks noChangeAspect="1" noChangeArrowheads="1"/>
          </p:cNvPicPr>
          <p:nvPr/>
        </p:nvPicPr>
        <p:blipFill>
          <a:blip r:embed="rId2" cstate="print"/>
          <a:srcRect/>
          <a:stretch>
            <a:fillRect/>
          </a:stretch>
        </p:blipFill>
        <p:spPr bwMode="auto">
          <a:xfrm>
            <a:off x="1386386" y="0"/>
            <a:ext cx="9011648" cy="675873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ptalálat a következőre: „lombföld”"/>
          <p:cNvPicPr>
            <a:picLocks noChangeAspect="1" noChangeArrowheads="1"/>
          </p:cNvPicPr>
          <p:nvPr/>
        </p:nvPicPr>
        <p:blipFill>
          <a:blip r:embed="rId2" cstate="print"/>
          <a:srcRect/>
          <a:stretch>
            <a:fillRect/>
          </a:stretch>
        </p:blipFill>
        <p:spPr bwMode="auto">
          <a:xfrm>
            <a:off x="560522" y="3431449"/>
            <a:ext cx="4568735" cy="3426551"/>
          </a:xfrm>
          <a:prstGeom prst="rect">
            <a:avLst/>
          </a:prstGeom>
          <a:noFill/>
        </p:spPr>
      </p:pic>
      <p:pic>
        <p:nvPicPr>
          <p:cNvPr id="7172" name="Picture 4" descr="Képtalálat a következőre: „lombföld”"/>
          <p:cNvPicPr>
            <a:picLocks noChangeAspect="1" noChangeArrowheads="1"/>
          </p:cNvPicPr>
          <p:nvPr/>
        </p:nvPicPr>
        <p:blipFill>
          <a:blip r:embed="rId3" cstate="print"/>
          <a:srcRect/>
          <a:stretch>
            <a:fillRect/>
          </a:stretch>
        </p:blipFill>
        <p:spPr bwMode="auto">
          <a:xfrm>
            <a:off x="3879523" y="0"/>
            <a:ext cx="7325869" cy="3304903"/>
          </a:xfrm>
          <a:prstGeom prst="rect">
            <a:avLst/>
          </a:prstGeom>
          <a:noFill/>
        </p:spPr>
      </p:pic>
    </p:spTree>
    <p:extLst>
      <p:ext uri="{BB962C8B-B14F-4D97-AF65-F5344CB8AC3E}">
        <p14:creationId xmlns:p14="http://schemas.microsoft.com/office/powerpoint/2010/main" xmlns="" val="2111290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éptalálat a következőre: „komposzt”"/>
          <p:cNvPicPr>
            <a:picLocks noChangeAspect="1" noChangeArrowheads="1"/>
          </p:cNvPicPr>
          <p:nvPr/>
        </p:nvPicPr>
        <p:blipFill>
          <a:blip r:embed="rId2" cstate="print"/>
          <a:srcRect/>
          <a:stretch>
            <a:fillRect/>
          </a:stretch>
        </p:blipFill>
        <p:spPr bwMode="auto">
          <a:xfrm>
            <a:off x="1724298" y="391887"/>
            <a:ext cx="9238236" cy="6143430"/>
          </a:xfrm>
          <a:prstGeom prst="rect">
            <a:avLst/>
          </a:prstGeom>
          <a:noFill/>
        </p:spPr>
      </p:pic>
    </p:spTree>
    <p:extLst>
      <p:ext uri="{BB962C8B-B14F-4D97-AF65-F5344CB8AC3E}">
        <p14:creationId xmlns:p14="http://schemas.microsoft.com/office/powerpoint/2010/main" xmlns="" val="3365453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a:normAutofit/>
          </a:bodyPr>
          <a:lstStyle/>
          <a:p>
            <a:pPr marL="0" indent="0" algn="l" defTabSz="914400">
              <a:lnSpc>
                <a:spcPct val="90000"/>
              </a:lnSpc>
              <a:spcBef>
                <a:spcPts val="0"/>
              </a:spcBef>
              <a:buNone/>
            </a:pPr>
            <a:r>
              <a:rPr lang="hu-HU" sz="4400" b="0" i="0" dirty="0" smtClean="0">
                <a:solidFill>
                  <a:srgbClr val="C00000"/>
                </a:solidFill>
                <a:latin typeface="Cambria"/>
                <a:ea typeface="+mj-ea"/>
                <a:cs typeface="+mj-cs"/>
              </a:rPr>
              <a:t>Weöres Sándor: Galagonya</a:t>
            </a:r>
            <a:endParaRPr lang="hu-HU" sz="4400" b="0" i="0" dirty="0">
              <a:solidFill>
                <a:srgbClr val="C00000"/>
              </a:solidFill>
              <a:latin typeface="Cambria"/>
              <a:ea typeface="+mj-ea"/>
              <a:cs typeface="+mj-cs"/>
            </a:endParaRPr>
          </a:p>
        </p:txBody>
      </p:sp>
      <p:sp>
        <p:nvSpPr>
          <p:cNvPr id="14" name="Tartalom helye 13"/>
          <p:cNvSpPr>
            <a:spLocks noGrp="1"/>
          </p:cNvSpPr>
          <p:nvPr>
            <p:ph idx="1"/>
          </p:nvPr>
        </p:nvSpPr>
        <p:spPr/>
        <p:txBody>
          <a:bodyPr numCol="2">
            <a:normAutofit/>
          </a:bodyPr>
          <a:lstStyle/>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izzik a galagonya </a:t>
            </a:r>
          </a:p>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ruhája.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Zúg a tüske,</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szél szalad ide-oda,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reszket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magába.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Hogyha a Hold rá</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fátylat ereszt: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lánnyá válik,</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sírni kezd.</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ruhája.</a:t>
            </a:r>
          </a:p>
        </p:txBody>
      </p:sp>
    </p:spTree>
    <p:extLst>
      <p:ext uri="{BB962C8B-B14F-4D97-AF65-F5344CB8AC3E}">
        <p14:creationId xmlns:p14="http://schemas.microsoft.com/office/powerpoint/2010/main" xmlns="" val="1403866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ctr" defTabSz="914400">
              <a:lnSpc>
                <a:spcPct val="90000"/>
              </a:lnSpc>
              <a:spcBef>
                <a:spcPts val="0"/>
              </a:spcBef>
              <a:buNone/>
            </a:pPr>
            <a:r>
              <a:rPr lang="hu-HU" sz="4800" b="0" i="0" dirty="0" smtClean="0">
                <a:solidFill>
                  <a:srgbClr val="960000"/>
                </a:solidFill>
                <a:latin typeface="Cambria"/>
                <a:ea typeface="+mj-ea"/>
                <a:cs typeface="+mj-cs"/>
              </a:rPr>
              <a:t>Húzd alá a szövegben a választ!</a:t>
            </a:r>
            <a:endParaRPr lang="hu-HU" sz="4800" b="0" i="0" dirty="0">
              <a:solidFill>
                <a:srgbClr val="960000"/>
              </a:solidFill>
              <a:latin typeface="Cambria"/>
              <a:ea typeface="+mj-ea"/>
              <a:cs typeface="+mj-cs"/>
            </a:endParaRPr>
          </a:p>
        </p:txBody>
      </p:sp>
      <p:sp>
        <p:nvSpPr>
          <p:cNvPr id="6" name="Tartalom helye 5"/>
          <p:cNvSpPr>
            <a:spLocks noGrp="1"/>
          </p:cNvSpPr>
          <p:nvPr>
            <p:ph sz="half" idx="1"/>
          </p:nvPr>
        </p:nvSpPr>
        <p:spPr>
          <a:xfrm>
            <a:off x="692331" y="1485900"/>
            <a:ext cx="10384972" cy="4666706"/>
          </a:xfrm>
        </p:spPr>
        <p:txBody>
          <a:bodyPr>
            <a:normAutofit/>
          </a:bodyPr>
          <a:lstStyle/>
          <a:p>
            <a:pPr marL="502920" indent="-457200">
              <a:spcBef>
                <a:spcPts val="2400"/>
              </a:spcBef>
              <a:buAutoNum type="arabicParenR"/>
            </a:pPr>
            <a:r>
              <a:rPr lang="hu-HU" sz="4000" dirty="0" smtClean="0">
                <a:solidFill>
                  <a:srgbClr val="960000"/>
                </a:solidFill>
              </a:rPr>
              <a:t> Mit nevezünk avarnak?</a:t>
            </a:r>
          </a:p>
          <a:p>
            <a:pPr marL="502920" indent="-457200">
              <a:spcBef>
                <a:spcPts val="2400"/>
              </a:spcBef>
              <a:buAutoNum type="arabicParenR" startAt="2"/>
            </a:pPr>
            <a:r>
              <a:rPr lang="hu-HU" sz="4000" dirty="0" smtClean="0">
                <a:solidFill>
                  <a:srgbClr val="960000"/>
                </a:solidFill>
              </a:rPr>
              <a:t> Hogyan keletkezik a lombföld?</a:t>
            </a:r>
          </a:p>
          <a:p>
            <a:pPr marL="502920" indent="-457200">
              <a:spcBef>
                <a:spcPts val="2400"/>
              </a:spcBef>
              <a:buNone/>
            </a:pPr>
            <a:r>
              <a:rPr lang="hu-HU" sz="4000" dirty="0" smtClean="0">
                <a:solidFill>
                  <a:srgbClr val="960000"/>
                </a:solidFill>
              </a:rPr>
              <a:t>3) Mire használják a lombföldet a </a:t>
            </a:r>
          </a:p>
          <a:p>
            <a:pPr marL="502920" indent="-457200">
              <a:spcBef>
                <a:spcPts val="2400"/>
              </a:spcBef>
              <a:buNone/>
            </a:pPr>
            <a:r>
              <a:rPr lang="hu-HU" sz="4000" dirty="0" smtClean="0">
                <a:solidFill>
                  <a:srgbClr val="960000"/>
                </a:solidFill>
              </a:rPr>
              <a:t>     kertészetekben?</a:t>
            </a:r>
            <a:endParaRPr lang="hu-HU" sz="4000" dirty="0">
              <a:solidFill>
                <a:srgbClr val="960000"/>
              </a:solidFill>
            </a:endParaRPr>
          </a:p>
        </p:txBody>
      </p:sp>
    </p:spTree>
    <p:extLst>
      <p:ext uri="{BB962C8B-B14F-4D97-AF65-F5344CB8AC3E}">
        <p14:creationId xmlns:p14="http://schemas.microsoft.com/office/powerpoint/2010/main" xmlns="" val="1402705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ctr" defTabSz="914400">
              <a:lnSpc>
                <a:spcPct val="90000"/>
              </a:lnSpc>
              <a:spcBef>
                <a:spcPts val="0"/>
              </a:spcBef>
              <a:buNone/>
            </a:pPr>
            <a:r>
              <a:rPr lang="hu-HU" sz="4800" b="0" i="0" dirty="0" smtClean="0">
                <a:solidFill>
                  <a:srgbClr val="960000"/>
                </a:solidFill>
                <a:latin typeface="Cambria"/>
                <a:ea typeface="+mj-ea"/>
                <a:cs typeface="+mj-cs"/>
              </a:rPr>
              <a:t>Mit nevezünk avarnak?</a:t>
            </a:r>
            <a:endParaRPr lang="hu-HU" sz="4800" b="0" i="0" dirty="0">
              <a:solidFill>
                <a:srgbClr val="960000"/>
              </a:solidFill>
              <a:latin typeface="Cambria"/>
              <a:ea typeface="+mj-ea"/>
              <a:cs typeface="+mj-cs"/>
            </a:endParaRPr>
          </a:p>
        </p:txBody>
      </p:sp>
      <p:sp>
        <p:nvSpPr>
          <p:cNvPr id="6" name="Tartalom helye 5"/>
          <p:cNvSpPr>
            <a:spLocks noGrp="1"/>
          </p:cNvSpPr>
          <p:nvPr>
            <p:ph sz="half" idx="1"/>
          </p:nvPr>
        </p:nvSpPr>
        <p:spPr>
          <a:xfrm>
            <a:off x="692331" y="1485900"/>
            <a:ext cx="10384972" cy="4666706"/>
          </a:xfrm>
        </p:spPr>
        <p:txBody>
          <a:bodyPr>
            <a:normAutofit/>
          </a:bodyPr>
          <a:lstStyle/>
          <a:p>
            <a:pPr>
              <a:spcBef>
                <a:spcPts val="600"/>
              </a:spcBef>
              <a:buNone/>
            </a:pPr>
            <a:r>
              <a:rPr lang="hu-HU" sz="3200" dirty="0" smtClean="0">
                <a:solidFill>
                  <a:srgbClr val="960000"/>
                </a:solidFill>
              </a:rPr>
              <a:t>A </a:t>
            </a:r>
            <a:r>
              <a:rPr lang="hu-HU" sz="3200" u="sng" dirty="0" smtClean="0">
                <a:solidFill>
                  <a:srgbClr val="960000"/>
                </a:solidFill>
              </a:rPr>
              <a:t>lombhullató </a:t>
            </a:r>
            <a:r>
              <a:rPr lang="hu-HU" sz="3200" dirty="0" smtClean="0">
                <a:solidFill>
                  <a:srgbClr val="960000"/>
                </a:solidFill>
              </a:rPr>
              <a:t>fák minden ősszel lehullatják leveleiket. A</a:t>
            </a:r>
          </a:p>
          <a:p>
            <a:pPr>
              <a:spcBef>
                <a:spcPts val="600"/>
              </a:spcBef>
              <a:buNone/>
            </a:pPr>
            <a:r>
              <a:rPr lang="hu-HU" sz="3200" dirty="0" smtClean="0">
                <a:solidFill>
                  <a:srgbClr val="960000"/>
                </a:solidFill>
              </a:rPr>
              <a:t> </a:t>
            </a:r>
            <a:r>
              <a:rPr lang="hu-HU" sz="3200" u="sng" dirty="0" smtClean="0">
                <a:solidFill>
                  <a:srgbClr val="960000"/>
                </a:solidFill>
              </a:rPr>
              <a:t>fák alatt lévő száraz  levélszőnyeget </a:t>
            </a:r>
            <a:r>
              <a:rPr lang="hu-HU" sz="3200" dirty="0" smtClean="0">
                <a:solidFill>
                  <a:srgbClr val="960000"/>
                </a:solidFill>
              </a:rPr>
              <a:t>avarnak nevezzük. A</a:t>
            </a:r>
          </a:p>
          <a:p>
            <a:pPr>
              <a:spcBef>
                <a:spcPts val="600"/>
              </a:spcBef>
              <a:buNone/>
            </a:pPr>
            <a:r>
              <a:rPr lang="hu-HU" sz="3200" dirty="0" smtClean="0">
                <a:solidFill>
                  <a:srgbClr val="960000"/>
                </a:solidFill>
              </a:rPr>
              <a:t> levelek minden ősszel </a:t>
            </a:r>
            <a:r>
              <a:rPr lang="hu-HU" sz="3200" dirty="0" err="1" smtClean="0">
                <a:solidFill>
                  <a:srgbClr val="960000"/>
                </a:solidFill>
              </a:rPr>
              <a:t>hullanak</a:t>
            </a:r>
            <a:r>
              <a:rPr lang="hu-HU" sz="3200" dirty="0" smtClean="0">
                <a:solidFill>
                  <a:srgbClr val="960000"/>
                </a:solidFill>
              </a:rPr>
              <a:t>, de az avar mégis mindig </a:t>
            </a:r>
          </a:p>
          <a:p>
            <a:pPr>
              <a:spcBef>
                <a:spcPts val="600"/>
              </a:spcBef>
              <a:buNone/>
            </a:pPr>
            <a:r>
              <a:rPr lang="hu-HU" sz="3200" dirty="0" smtClean="0">
                <a:solidFill>
                  <a:srgbClr val="960000"/>
                </a:solidFill>
              </a:rPr>
              <a:t>ugyanolyan vastag marad. </a:t>
            </a:r>
            <a:r>
              <a:rPr lang="hu-HU" sz="3200" u="sng" dirty="0" smtClean="0">
                <a:solidFill>
                  <a:srgbClr val="960000"/>
                </a:solidFill>
              </a:rPr>
              <a:t>Az alsó rétegek ugyanis </a:t>
            </a:r>
          </a:p>
          <a:p>
            <a:pPr>
              <a:spcBef>
                <a:spcPts val="600"/>
              </a:spcBef>
              <a:buNone/>
            </a:pPr>
            <a:r>
              <a:rPr lang="hu-HU" sz="3200" u="sng" dirty="0" smtClean="0">
                <a:solidFill>
                  <a:srgbClr val="960000"/>
                </a:solidFill>
              </a:rPr>
              <a:t>fokozatosan elkorhadnak,</a:t>
            </a:r>
            <a:r>
              <a:rPr lang="hu-HU" sz="3200" dirty="0" smtClean="0">
                <a:solidFill>
                  <a:srgbClr val="960000"/>
                </a:solidFill>
              </a:rPr>
              <a:t> lombföld keletkezik belőlük. </a:t>
            </a:r>
          </a:p>
          <a:p>
            <a:pPr>
              <a:spcBef>
                <a:spcPts val="600"/>
              </a:spcBef>
              <a:buNone/>
            </a:pPr>
            <a:r>
              <a:rPr lang="hu-HU" sz="3200" dirty="0" smtClean="0">
                <a:solidFill>
                  <a:srgbClr val="960000"/>
                </a:solidFill>
              </a:rPr>
              <a:t>Ezt kertészetekben is kitűnően tudják használni, </a:t>
            </a:r>
          </a:p>
          <a:p>
            <a:pPr>
              <a:spcBef>
                <a:spcPts val="600"/>
              </a:spcBef>
              <a:buNone/>
            </a:pPr>
            <a:r>
              <a:rPr lang="hu-HU" sz="3200" dirty="0" smtClean="0">
                <a:solidFill>
                  <a:srgbClr val="960000"/>
                </a:solidFill>
              </a:rPr>
              <a:t>különösen a bükkösökből származó lombföldet, amelyből</a:t>
            </a:r>
          </a:p>
          <a:p>
            <a:pPr>
              <a:spcBef>
                <a:spcPts val="600"/>
              </a:spcBef>
              <a:buNone/>
            </a:pPr>
            <a:r>
              <a:rPr lang="hu-HU" sz="3200" dirty="0" smtClean="0">
                <a:solidFill>
                  <a:srgbClr val="960000"/>
                </a:solidFill>
              </a:rPr>
              <a:t> </a:t>
            </a:r>
            <a:r>
              <a:rPr lang="hu-HU" sz="3200" u="sng" dirty="0" smtClean="0">
                <a:solidFill>
                  <a:srgbClr val="960000"/>
                </a:solidFill>
              </a:rPr>
              <a:t>a növények sok értékes tápanyagot vehetnek fel.</a:t>
            </a:r>
          </a:p>
          <a:p>
            <a:pPr>
              <a:buNone/>
            </a:pPr>
            <a:endParaRPr lang="hu-HU" dirty="0"/>
          </a:p>
        </p:txBody>
      </p:sp>
    </p:spTree>
    <p:extLst>
      <p:ext uri="{BB962C8B-B14F-4D97-AF65-F5344CB8AC3E}">
        <p14:creationId xmlns:p14="http://schemas.microsoft.com/office/powerpoint/2010/main" xmlns="" val="1402705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76103" y="457200"/>
            <a:ext cx="9679577" cy="5943600"/>
          </a:xfrm>
        </p:spPr>
        <p:txBody>
          <a:bodyPr/>
          <a:lstStyle/>
          <a:p>
            <a:r>
              <a:rPr lang="hu-HU" dirty="0" smtClean="0">
                <a:hlinkClick r:id="rId2"/>
              </a:rPr>
              <a:t>https://www.facebook.com/groups/932100513518962/</a:t>
            </a:r>
            <a:endParaRPr lang="hu-HU" dirty="0" smtClean="0"/>
          </a:p>
          <a:p>
            <a:endParaRPr lang="hu-HU" dirty="0" smtClean="0"/>
          </a:p>
          <a:p>
            <a:r>
              <a:rPr lang="hu-HU" sz="4000" dirty="0" smtClean="0">
                <a:solidFill>
                  <a:srgbClr val="960000"/>
                </a:solidFill>
              </a:rPr>
              <a:t>Házi feladat: Lemásolni a füzetbe a Sün-mese című verset.</a:t>
            </a:r>
          </a:p>
          <a:p>
            <a:endParaRPr lang="hu-HU" dirty="0" smtClean="0"/>
          </a:p>
          <a:p>
            <a:endParaRPr lang="hu-HU" dirty="0"/>
          </a:p>
        </p:txBody>
      </p:sp>
    </p:spTree>
    <p:extLst>
      <p:ext uri="{BB962C8B-B14F-4D97-AF65-F5344CB8AC3E}">
        <p14:creationId xmlns:p14="http://schemas.microsoft.com/office/powerpoint/2010/main" xmlns="" val="3601199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éptalálat a következőre: „galagonyabokor”"/>
          <p:cNvPicPr>
            <a:picLocks noChangeAspect="1" noChangeArrowheads="1"/>
          </p:cNvPicPr>
          <p:nvPr/>
        </p:nvPicPr>
        <p:blipFill>
          <a:blip r:embed="rId2" cstate="print"/>
          <a:srcRect/>
          <a:stretch>
            <a:fillRect/>
          </a:stretch>
        </p:blipFill>
        <p:spPr bwMode="auto">
          <a:xfrm>
            <a:off x="1606731" y="0"/>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apcsolódó kép"/>
          <p:cNvPicPr>
            <a:picLocks noChangeAspect="1" noChangeArrowheads="1"/>
          </p:cNvPicPr>
          <p:nvPr/>
        </p:nvPicPr>
        <p:blipFill>
          <a:blip r:embed="rId2" cstate="print"/>
          <a:srcRect/>
          <a:stretch>
            <a:fillRect/>
          </a:stretch>
        </p:blipFill>
        <p:spPr bwMode="auto">
          <a:xfrm>
            <a:off x="1236167" y="1"/>
            <a:ext cx="9791612"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pcsolódó kép"/>
          <p:cNvPicPr>
            <a:picLocks noChangeAspect="1" noChangeArrowheads="1"/>
          </p:cNvPicPr>
          <p:nvPr/>
        </p:nvPicPr>
        <p:blipFill>
          <a:blip r:embed="rId2" cstate="print"/>
          <a:srcRect/>
          <a:stretch>
            <a:fillRect/>
          </a:stretch>
        </p:blipFill>
        <p:spPr bwMode="auto">
          <a:xfrm>
            <a:off x="1280159" y="0"/>
            <a:ext cx="9907749" cy="67341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a:normAutofit/>
          </a:bodyPr>
          <a:lstStyle/>
          <a:p>
            <a:pPr marL="0" indent="0" algn="l" defTabSz="914400">
              <a:lnSpc>
                <a:spcPct val="90000"/>
              </a:lnSpc>
              <a:spcBef>
                <a:spcPts val="0"/>
              </a:spcBef>
              <a:buNone/>
            </a:pPr>
            <a:r>
              <a:rPr lang="hu-HU" sz="4400" b="0" i="0" dirty="0" smtClean="0">
                <a:solidFill>
                  <a:srgbClr val="C00000"/>
                </a:solidFill>
                <a:latin typeface="Cambria"/>
                <a:ea typeface="+mj-ea"/>
                <a:cs typeface="+mj-cs"/>
              </a:rPr>
              <a:t>Weöres Sándor: Galagonya</a:t>
            </a:r>
            <a:endParaRPr lang="hu-HU" sz="4400" b="0" i="0" dirty="0">
              <a:solidFill>
                <a:srgbClr val="C00000"/>
              </a:solidFill>
              <a:latin typeface="Cambria"/>
              <a:ea typeface="+mj-ea"/>
              <a:cs typeface="+mj-cs"/>
            </a:endParaRPr>
          </a:p>
        </p:txBody>
      </p:sp>
      <p:sp>
        <p:nvSpPr>
          <p:cNvPr id="14" name="Tartalom helye 13"/>
          <p:cNvSpPr>
            <a:spLocks noGrp="1"/>
          </p:cNvSpPr>
          <p:nvPr>
            <p:ph idx="1"/>
          </p:nvPr>
        </p:nvSpPr>
        <p:spPr/>
        <p:txBody>
          <a:bodyPr numCol="2">
            <a:normAutofit/>
          </a:bodyPr>
          <a:lstStyle/>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izzik a galagonya </a:t>
            </a:r>
          </a:p>
          <a:p>
            <a:pPr marL="274320" indent="-228600" algn="l" defTabSz="914400">
              <a:lnSpc>
                <a:spcPct val="100000"/>
              </a:lnSpc>
              <a:spcBef>
                <a:spcPts val="0"/>
              </a:spcBef>
              <a:buClr>
                <a:schemeClr val="tx1">
                  <a:lumMod val="75000"/>
                </a:schemeClr>
              </a:buClr>
              <a:buSzPct val="100000"/>
              <a:buNone/>
            </a:pPr>
            <a:r>
              <a:rPr lang="hu-HU" sz="3200" b="1" i="0" u="sng" dirty="0" smtClean="0">
                <a:solidFill>
                  <a:srgbClr val="960000"/>
                </a:solidFill>
                <a:latin typeface="Cambria"/>
                <a:ea typeface="+mn-ea"/>
                <a:cs typeface="+mn-cs"/>
              </a:rPr>
              <a:t>ruhája</a:t>
            </a:r>
            <a:r>
              <a:rPr lang="hu-HU" sz="3200" b="0" i="0" dirty="0" smtClean="0">
                <a:solidFill>
                  <a:srgbClr val="960000"/>
                </a:solidFill>
                <a:latin typeface="Cambria"/>
                <a:ea typeface="+mn-ea"/>
                <a:cs typeface="+mn-cs"/>
              </a:rPr>
              <a: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Zúg a tüske,</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szél szalad ide-oda,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reszket a galagonya</a:t>
            </a:r>
          </a:p>
          <a:p>
            <a:pPr marL="274320" indent="-228600" algn="l" defTabSz="914400">
              <a:lnSpc>
                <a:spcPct val="100000"/>
              </a:lnSpc>
              <a:spcBef>
                <a:spcPts val="0"/>
              </a:spcBef>
              <a:buClr>
                <a:schemeClr val="tx1">
                  <a:lumMod val="75000"/>
                </a:schemeClr>
              </a:buClr>
              <a:buSzPct val="100000"/>
              <a:buNone/>
            </a:pPr>
            <a:r>
              <a:rPr lang="hu-HU" sz="3200" b="1" u="sng" dirty="0" smtClean="0">
                <a:solidFill>
                  <a:srgbClr val="960000"/>
                </a:solidFill>
                <a:latin typeface="Cambria"/>
              </a:rPr>
              <a:t>magába.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Hogyha a Hold rá</a:t>
            </a:r>
          </a:p>
          <a:p>
            <a:pPr marL="274320" indent="-228600" algn="l" defTabSz="914400">
              <a:lnSpc>
                <a:spcPct val="100000"/>
              </a:lnSpc>
              <a:spcBef>
                <a:spcPts val="0"/>
              </a:spcBef>
              <a:buClr>
                <a:schemeClr val="tx1">
                  <a:lumMod val="75000"/>
                </a:schemeClr>
              </a:buClr>
              <a:buSzPct val="100000"/>
              <a:buNone/>
            </a:pPr>
            <a:r>
              <a:rPr lang="hu-HU" sz="3200" b="1" u="sng" dirty="0" smtClean="0">
                <a:solidFill>
                  <a:srgbClr val="960000"/>
                </a:solidFill>
                <a:latin typeface="Cambria"/>
              </a:rPr>
              <a:t>fátylat ereszt</a:t>
            </a:r>
            <a:r>
              <a:rPr lang="hu-HU" sz="3200" dirty="0" smtClean="0">
                <a:solidFill>
                  <a:srgbClr val="960000"/>
                </a:solidFill>
                <a:latin typeface="Cambria"/>
              </a:rPr>
              <a: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lánnyá válik,</a:t>
            </a:r>
          </a:p>
          <a:p>
            <a:pPr marL="274320" indent="-228600" algn="l" defTabSz="914400">
              <a:lnSpc>
                <a:spcPct val="100000"/>
              </a:lnSpc>
              <a:spcBef>
                <a:spcPts val="0"/>
              </a:spcBef>
              <a:buClr>
                <a:schemeClr val="tx1">
                  <a:lumMod val="75000"/>
                </a:schemeClr>
              </a:buClr>
              <a:buSzPct val="100000"/>
              <a:buNone/>
            </a:pPr>
            <a:r>
              <a:rPr lang="hu-HU" sz="3200" b="1" u="sng" dirty="0" smtClean="0">
                <a:solidFill>
                  <a:srgbClr val="960000"/>
                </a:solidFill>
                <a:latin typeface="Cambria"/>
              </a:rPr>
              <a:t>sírni kezd</a:t>
            </a:r>
            <a:r>
              <a:rPr lang="hu-HU" sz="3200" dirty="0" smtClean="0">
                <a:solidFill>
                  <a:srgbClr val="960000"/>
                </a:solidFill>
                <a:latin typeface="Cambria"/>
              </a:rPr>
              <a: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ruhája.</a:t>
            </a:r>
          </a:p>
        </p:txBody>
      </p:sp>
    </p:spTree>
    <p:extLst>
      <p:ext uri="{BB962C8B-B14F-4D97-AF65-F5344CB8AC3E}">
        <p14:creationId xmlns:p14="http://schemas.microsoft.com/office/powerpoint/2010/main" xmlns="" val="1403866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960000"/>
                </a:solidFill>
              </a:rPr>
              <a:t>Csukás István:</a:t>
            </a:r>
            <a:br>
              <a:rPr lang="hu-HU" dirty="0" smtClean="0">
                <a:solidFill>
                  <a:srgbClr val="960000"/>
                </a:solidFill>
              </a:rPr>
            </a:br>
            <a:r>
              <a:rPr lang="hu-HU" dirty="0" smtClean="0">
                <a:solidFill>
                  <a:srgbClr val="960000"/>
                </a:solidFill>
              </a:rPr>
              <a:t> Sün-mese</a:t>
            </a:r>
            <a:endParaRPr lang="hu-HU" dirty="0">
              <a:solidFill>
                <a:srgbClr val="960000"/>
              </a:solidFill>
            </a:endParaRPr>
          </a:p>
        </p:txBody>
      </p:sp>
    </p:spTree>
    <p:extLst>
      <p:ext uri="{BB962C8B-B14F-4D97-AF65-F5344CB8AC3E}">
        <p14:creationId xmlns:p14="http://schemas.microsoft.com/office/powerpoint/2010/main" xmlns="" val="4170149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l" defTabSz="914400">
              <a:lnSpc>
                <a:spcPct val="90000"/>
              </a:lnSpc>
              <a:spcBef>
                <a:spcPts val="0"/>
              </a:spcBef>
              <a:buNone/>
            </a:pPr>
            <a:r>
              <a:rPr lang="hu-HU" sz="4800" b="0" i="0" dirty="0" smtClean="0">
                <a:solidFill>
                  <a:srgbClr val="C00000"/>
                </a:solidFill>
                <a:latin typeface="Cambria"/>
                <a:ea typeface="+mj-ea"/>
                <a:cs typeface="+mj-cs"/>
              </a:rPr>
              <a:t>Csukás István: Sün-mese</a:t>
            </a:r>
            <a:endParaRPr lang="hu-HU" sz="4800" b="0" i="0" dirty="0">
              <a:solidFill>
                <a:srgbClr val="C00000"/>
              </a:solidFill>
              <a:latin typeface="Cambria"/>
              <a:ea typeface="+mj-ea"/>
              <a:cs typeface="+mj-cs"/>
            </a:endParaRPr>
          </a:p>
        </p:txBody>
      </p:sp>
      <p:sp>
        <p:nvSpPr>
          <p:cNvPr id="4" name="Tartalom helye 3"/>
          <p:cNvSpPr>
            <a:spLocks noGrp="1"/>
          </p:cNvSpPr>
          <p:nvPr>
            <p:ph idx="1"/>
          </p:nvPr>
        </p:nvSpPr>
        <p:spPr/>
        <p:txBody>
          <a:bodyPr>
            <a:noAutofit/>
          </a:bodyPr>
          <a:lstStyle/>
          <a:p>
            <a:pPr>
              <a:spcBef>
                <a:spcPts val="0"/>
              </a:spcBef>
              <a:buNone/>
            </a:pPr>
            <a:r>
              <a:rPr lang="hu-HU" sz="3600" dirty="0" smtClean="0">
                <a:solidFill>
                  <a:srgbClr val="960000"/>
                </a:solidFill>
              </a:rPr>
              <a:t>Tüskéshátú sün barátom,</a:t>
            </a:r>
          </a:p>
          <a:p>
            <a:pPr>
              <a:spcBef>
                <a:spcPts val="0"/>
              </a:spcBef>
              <a:buNone/>
            </a:pPr>
            <a:r>
              <a:rPr lang="hu-HU" sz="3600" dirty="0" smtClean="0">
                <a:solidFill>
                  <a:srgbClr val="960000"/>
                </a:solidFill>
              </a:rPr>
              <a:t>merre jártál, mondd, a nyáron?</a:t>
            </a:r>
          </a:p>
          <a:p>
            <a:pPr>
              <a:spcBef>
                <a:spcPts val="0"/>
              </a:spcBef>
              <a:buNone/>
            </a:pPr>
            <a:r>
              <a:rPr lang="hu-HU" sz="3600" dirty="0" smtClean="0">
                <a:solidFill>
                  <a:srgbClr val="960000"/>
                </a:solidFill>
              </a:rPr>
              <a:t>Itt az ősz, a lomb lehullt már,</a:t>
            </a:r>
          </a:p>
          <a:p>
            <a:pPr>
              <a:spcBef>
                <a:spcPts val="0"/>
              </a:spcBef>
              <a:buNone/>
            </a:pPr>
            <a:r>
              <a:rPr lang="hu-HU" sz="3600" dirty="0" smtClean="0">
                <a:solidFill>
                  <a:srgbClr val="960000"/>
                </a:solidFill>
              </a:rPr>
              <a:t>most látlak, hogy előbújtál.</a:t>
            </a:r>
          </a:p>
          <a:p>
            <a:pPr>
              <a:spcBef>
                <a:spcPts val="0"/>
              </a:spcBef>
              <a:buNone/>
            </a:pPr>
            <a:r>
              <a:rPr lang="hu-HU" sz="3600" dirty="0" smtClean="0">
                <a:solidFill>
                  <a:srgbClr val="960000"/>
                </a:solidFill>
              </a:rPr>
              <a:t>Körmöd kopog, eliramlasz,</a:t>
            </a:r>
          </a:p>
          <a:p>
            <a:pPr>
              <a:spcBef>
                <a:spcPts val="0"/>
              </a:spcBef>
              <a:buNone/>
            </a:pPr>
            <a:r>
              <a:rPr lang="hu-HU" sz="3600" dirty="0" smtClean="0">
                <a:solidFill>
                  <a:srgbClr val="960000"/>
                </a:solidFill>
              </a:rPr>
              <a:t>vigyázz, itt a tél, te mamlasz!</a:t>
            </a:r>
          </a:p>
          <a:p>
            <a:pPr>
              <a:spcBef>
                <a:spcPts val="0"/>
              </a:spcBef>
              <a:buNone/>
            </a:pPr>
            <a:r>
              <a:rPr lang="hu-HU" sz="3600" dirty="0" smtClean="0">
                <a:solidFill>
                  <a:srgbClr val="960000"/>
                </a:solidFill>
              </a:rPr>
              <a:t>De a sün nem jön zavarba,</a:t>
            </a:r>
          </a:p>
          <a:p>
            <a:pPr>
              <a:spcBef>
                <a:spcPts val="0"/>
              </a:spcBef>
              <a:buNone/>
            </a:pPr>
            <a:r>
              <a:rPr lang="hu-HU" sz="3600" dirty="0" smtClean="0">
                <a:solidFill>
                  <a:srgbClr val="960000"/>
                </a:solidFill>
              </a:rPr>
              <a:t>belebújik az avarba.</a:t>
            </a:r>
            <a:endParaRPr lang="hu-HU" sz="3600" dirty="0">
              <a:solidFill>
                <a:srgbClr val="960000"/>
              </a:solidFill>
            </a:endParaRPr>
          </a:p>
        </p:txBody>
      </p:sp>
    </p:spTree>
    <p:extLst>
      <p:ext uri="{BB962C8B-B14F-4D97-AF65-F5344CB8AC3E}">
        <p14:creationId xmlns:p14="http://schemas.microsoft.com/office/powerpoint/2010/main" xmlns="" val="3154606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Képtalálat a következőre: „sünm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9700" name="AutoShape 4" descr="Képtalálat a következőre: „sünm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6" name="Kép 5" descr="süni.jpg"/>
          <p:cNvPicPr>
            <a:picLocks noChangeAspect="1"/>
          </p:cNvPicPr>
          <p:nvPr/>
        </p:nvPicPr>
        <p:blipFill>
          <a:blip r:embed="rId2" cstate="print"/>
          <a:stretch>
            <a:fillRect/>
          </a:stretch>
        </p:blipFill>
        <p:spPr>
          <a:xfrm>
            <a:off x="757645" y="1489165"/>
            <a:ext cx="4775812" cy="4330609"/>
          </a:xfrm>
          <a:prstGeom prst="rect">
            <a:avLst/>
          </a:prstGeom>
        </p:spPr>
      </p:pic>
      <p:pic>
        <p:nvPicPr>
          <p:cNvPr id="29702" name="Picture 6" descr="Kapcsolódó kép"/>
          <p:cNvPicPr>
            <a:picLocks noChangeAspect="1" noChangeArrowheads="1"/>
          </p:cNvPicPr>
          <p:nvPr/>
        </p:nvPicPr>
        <p:blipFill>
          <a:blip r:embed="rId3" cstate="print"/>
          <a:srcRect/>
          <a:stretch>
            <a:fillRect/>
          </a:stretch>
        </p:blipFill>
        <p:spPr bwMode="auto">
          <a:xfrm>
            <a:off x="5880759" y="1489167"/>
            <a:ext cx="6314606" cy="42792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6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5fce2081-f58c-44ad-b03c-4d426a1b6afa">Kids and adults will love the fun Illustrations of this fall-themed template that includes trees, leaves, pumpkins, and scarecrows in bright fall colors. This presentation template is in widescreen format (16x9) and contains multiple slide layouts that you can easily modify.
</APDescription>
    <AssetExpire xmlns="5fce2081-f58c-44ad-b03c-4d426a1b6afa">2029-01-01T08:00:00+00:00</AssetExpire>
    <CampaignTagsTaxHTField0 xmlns="5fce2081-f58c-44ad-b03c-4d426a1b6afa">
      <Terms xmlns="http://schemas.microsoft.com/office/infopath/2007/PartnerControls"/>
    </CampaignTagsTaxHTField0>
    <IntlLangReviewDate xmlns="5fce2081-f58c-44ad-b03c-4d426a1b6afa" xsi:nil="true"/>
    <TPFriendlyName xmlns="5fce2081-f58c-44ad-b03c-4d426a1b6afa" xsi:nil="true"/>
    <IntlLangReview xmlns="5fce2081-f58c-44ad-b03c-4d426a1b6afa">false</IntlLangReview>
    <LocLastLocAttemptVersionLookup xmlns="5fce2081-f58c-44ad-b03c-4d426a1b6afa">835473</LocLastLocAttemptVersionLookup>
    <PolicheckWords xmlns="5fce2081-f58c-44ad-b03c-4d426a1b6afa" xsi:nil="true"/>
    <SubmitterId xmlns="5fce2081-f58c-44ad-b03c-4d426a1b6afa" xsi:nil="true"/>
    <AcquiredFrom xmlns="5fce2081-f58c-44ad-b03c-4d426a1b6afa">Internal MS</AcquiredFrom>
    <EditorialStatus xmlns="5fce2081-f58c-44ad-b03c-4d426a1b6afa">Complete</EditorialStatus>
    <Markets xmlns="5fce2081-f58c-44ad-b03c-4d426a1b6afa"/>
    <OriginAsset xmlns="5fce2081-f58c-44ad-b03c-4d426a1b6afa" xsi:nil="true"/>
    <AssetStart xmlns="5fce2081-f58c-44ad-b03c-4d426a1b6afa">2012-05-11T02:03:00+00:00</AssetStart>
    <FriendlyTitle xmlns="5fce2081-f58c-44ad-b03c-4d426a1b6afa" xsi:nil="true"/>
    <MarketSpecific xmlns="5fce2081-f58c-44ad-b03c-4d426a1b6afa">false</MarketSpecific>
    <TPNamespace xmlns="5fce2081-f58c-44ad-b03c-4d426a1b6afa" xsi:nil="true"/>
    <PublishStatusLookup xmlns="5fce2081-f58c-44ad-b03c-4d426a1b6afa">
      <Value>341109</Value>
    </PublishStatusLookup>
    <APAuthor xmlns="5fce2081-f58c-44ad-b03c-4d426a1b6afa">
      <UserInfo>
        <DisplayName>REDMOND\v-vaddu</DisplayName>
        <AccountId>2567</AccountId>
        <AccountType/>
      </UserInfo>
    </APAuthor>
    <TPCommandLine xmlns="5fce2081-f58c-44ad-b03c-4d426a1b6afa" xsi:nil="true"/>
    <IntlLangReviewer xmlns="5fce2081-f58c-44ad-b03c-4d426a1b6afa" xsi:nil="true"/>
    <OpenTemplate xmlns="5fce2081-f58c-44ad-b03c-4d426a1b6afa">true</OpenTemplate>
    <CSXSubmissionDate xmlns="5fce2081-f58c-44ad-b03c-4d426a1b6afa" xsi:nil="true"/>
    <TaxCatchAll xmlns="5fce2081-f58c-44ad-b03c-4d426a1b6afa"/>
    <Manager xmlns="5fce2081-f58c-44ad-b03c-4d426a1b6afa" xsi:nil="true"/>
    <NumericId xmlns="5fce2081-f58c-44ad-b03c-4d426a1b6afa" xsi:nil="true"/>
    <ParentAssetId xmlns="5fce2081-f58c-44ad-b03c-4d426a1b6afa" xsi:nil="true"/>
    <OriginalSourceMarket xmlns="5fce2081-f58c-44ad-b03c-4d426a1b6afa">english</OriginalSourceMarket>
    <ApprovalStatus xmlns="5fce2081-f58c-44ad-b03c-4d426a1b6afa">InProgress</ApprovalStatus>
    <TPComponent xmlns="5fce2081-f58c-44ad-b03c-4d426a1b6afa" xsi:nil="true"/>
    <EditorialTags xmlns="5fce2081-f58c-44ad-b03c-4d426a1b6afa" xsi:nil="true"/>
    <TPExecutable xmlns="5fce2081-f58c-44ad-b03c-4d426a1b6afa" xsi:nil="true"/>
    <TPLaunchHelpLink xmlns="5fce2081-f58c-44ad-b03c-4d426a1b6afa" xsi:nil="true"/>
    <LocComments xmlns="5fce2081-f58c-44ad-b03c-4d426a1b6afa" xsi:nil="true"/>
    <LocRecommendedHandoff xmlns="5fce2081-f58c-44ad-b03c-4d426a1b6afa" xsi:nil="true"/>
    <SourceTitle xmlns="5fce2081-f58c-44ad-b03c-4d426a1b6afa" xsi:nil="true"/>
    <CSXUpdate xmlns="5fce2081-f58c-44ad-b03c-4d426a1b6afa">false</CSXUpdate>
    <IntlLocPriority xmlns="5fce2081-f58c-44ad-b03c-4d426a1b6afa" xsi:nil="true"/>
    <UAProjectedTotalWords xmlns="5fce2081-f58c-44ad-b03c-4d426a1b6afa" xsi:nil="true"/>
    <AssetType xmlns="5fce2081-f58c-44ad-b03c-4d426a1b6afa">TP</AssetType>
    <MachineTranslated xmlns="5fce2081-f58c-44ad-b03c-4d426a1b6afa">false</MachineTranslated>
    <OutputCachingOn xmlns="5fce2081-f58c-44ad-b03c-4d426a1b6afa">false</OutputCachingOn>
    <TemplateStatus xmlns="5fce2081-f58c-44ad-b03c-4d426a1b6afa">Complete</TemplateStatus>
    <IsSearchable xmlns="5fce2081-f58c-44ad-b03c-4d426a1b6afa">true</IsSearchable>
    <ContentItem xmlns="5fce2081-f58c-44ad-b03c-4d426a1b6afa" xsi:nil="true"/>
    <HandoffToMSDN xmlns="5fce2081-f58c-44ad-b03c-4d426a1b6afa" xsi:nil="true"/>
    <ShowIn xmlns="5fce2081-f58c-44ad-b03c-4d426a1b6afa">Show everywhere</ShowIn>
    <ThumbnailAssetId xmlns="5fce2081-f58c-44ad-b03c-4d426a1b6afa" xsi:nil="true"/>
    <UALocComments xmlns="5fce2081-f58c-44ad-b03c-4d426a1b6afa" xsi:nil="true"/>
    <UALocRecommendation xmlns="5fce2081-f58c-44ad-b03c-4d426a1b6afa">Localize</UALocRecommendation>
    <LastModifiedDateTime xmlns="5fce2081-f58c-44ad-b03c-4d426a1b6afa" xsi:nil="true"/>
    <LegacyData xmlns="5fce2081-f58c-44ad-b03c-4d426a1b6afa" xsi:nil="true"/>
    <LocManualTestRequired xmlns="5fce2081-f58c-44ad-b03c-4d426a1b6afa">false</LocManualTestRequired>
    <ClipArtFilename xmlns="5fce2081-f58c-44ad-b03c-4d426a1b6afa" xsi:nil="true"/>
    <TPApplication xmlns="5fce2081-f58c-44ad-b03c-4d426a1b6afa" xsi:nil="true"/>
    <CSXHash xmlns="5fce2081-f58c-44ad-b03c-4d426a1b6afa" xsi:nil="true"/>
    <DirectSourceMarket xmlns="5fce2081-f58c-44ad-b03c-4d426a1b6afa">english</DirectSourceMarket>
    <PrimaryImageGen xmlns="5fce2081-f58c-44ad-b03c-4d426a1b6afa">true</PrimaryImageGen>
    <PlannedPubDate xmlns="5fce2081-f58c-44ad-b03c-4d426a1b6afa" xsi:nil="true"/>
    <CSXSubmissionMarket xmlns="5fce2081-f58c-44ad-b03c-4d426a1b6afa" xsi:nil="true"/>
    <Downloads xmlns="5fce2081-f58c-44ad-b03c-4d426a1b6afa">0</Downloads>
    <ArtSampleDocs xmlns="5fce2081-f58c-44ad-b03c-4d426a1b6afa" xsi:nil="true"/>
    <TrustLevel xmlns="5fce2081-f58c-44ad-b03c-4d426a1b6afa">1 Microsoft Managed Content</TrustLevel>
    <BlockPublish xmlns="5fce2081-f58c-44ad-b03c-4d426a1b6afa">false</BlockPublish>
    <TPLaunchHelpLinkType xmlns="5fce2081-f58c-44ad-b03c-4d426a1b6afa">Template</TPLaunchHelpLinkType>
    <LocalizationTagsTaxHTField0 xmlns="5fce2081-f58c-44ad-b03c-4d426a1b6afa">
      <Terms xmlns="http://schemas.microsoft.com/office/infopath/2007/PartnerControls"/>
    </LocalizationTagsTaxHTField0>
    <BusinessGroup xmlns="5fce2081-f58c-44ad-b03c-4d426a1b6afa" xsi:nil="true"/>
    <Providers xmlns="5fce2081-f58c-44ad-b03c-4d426a1b6afa" xsi:nil="true"/>
    <TemplateTemplateType xmlns="5fce2081-f58c-44ad-b03c-4d426a1b6afa">PowerPoint Presentation Template</TemplateTemplateType>
    <TimesCloned xmlns="5fce2081-f58c-44ad-b03c-4d426a1b6afa" xsi:nil="true"/>
    <TPAppVersion xmlns="5fce2081-f58c-44ad-b03c-4d426a1b6afa" xsi:nil="true"/>
    <VoteCount xmlns="5fce2081-f58c-44ad-b03c-4d426a1b6afa" xsi:nil="true"/>
    <FeatureTagsTaxHTField0 xmlns="5fce2081-f58c-44ad-b03c-4d426a1b6afa">
      <Terms xmlns="http://schemas.microsoft.com/office/infopath/2007/PartnerControls"/>
    </FeatureTagsTaxHTField0>
    <Provider xmlns="5fce2081-f58c-44ad-b03c-4d426a1b6afa" xsi:nil="true"/>
    <UACurrentWords xmlns="5fce2081-f58c-44ad-b03c-4d426a1b6afa" xsi:nil="true"/>
    <AssetId xmlns="5fce2081-f58c-44ad-b03c-4d426a1b6afa">TP102895236</AssetId>
    <TPClientViewer xmlns="5fce2081-f58c-44ad-b03c-4d426a1b6afa" xsi:nil="true"/>
    <DSATActionTaken xmlns="5fce2081-f58c-44ad-b03c-4d426a1b6afa" xsi:nil="true"/>
    <APEditor xmlns="5fce2081-f58c-44ad-b03c-4d426a1b6afa">
      <UserInfo>
        <DisplayName/>
        <AccountId xsi:nil="true"/>
        <AccountType/>
      </UserInfo>
    </APEditor>
    <TPInstallLocation xmlns="5fce2081-f58c-44ad-b03c-4d426a1b6afa" xsi:nil="true"/>
    <OOCacheId xmlns="5fce2081-f58c-44ad-b03c-4d426a1b6afa" xsi:nil="true"/>
    <IsDeleted xmlns="5fce2081-f58c-44ad-b03c-4d426a1b6afa">false</IsDeleted>
    <PublishTargets xmlns="5fce2081-f58c-44ad-b03c-4d426a1b6afa">OfficeOnlineVNext</PublishTargets>
    <ApprovalLog xmlns="5fce2081-f58c-44ad-b03c-4d426a1b6afa" xsi:nil="true"/>
    <BugNumber xmlns="5fce2081-f58c-44ad-b03c-4d426a1b6afa" xsi:nil="true"/>
    <CrawlForDependencies xmlns="5fce2081-f58c-44ad-b03c-4d426a1b6afa">false</CrawlForDependencies>
    <InternalTagsTaxHTField0 xmlns="5fce2081-f58c-44ad-b03c-4d426a1b6afa">
      <Terms xmlns="http://schemas.microsoft.com/office/infopath/2007/PartnerControls"/>
    </InternalTagsTaxHTField0>
    <LastHandOff xmlns="5fce2081-f58c-44ad-b03c-4d426a1b6afa" xsi:nil="true"/>
    <Milestone xmlns="5fce2081-f58c-44ad-b03c-4d426a1b6afa" xsi:nil="true"/>
    <OriginalRelease xmlns="5fce2081-f58c-44ad-b03c-4d426a1b6afa">15</OriginalRelease>
    <RecommendationsModifier xmlns="5fce2081-f58c-44ad-b03c-4d426a1b6afa" xsi:nil="true"/>
    <ScenarioTagsTaxHTField0 xmlns="5fce2081-f58c-44ad-b03c-4d426a1b6afa">
      <Terms xmlns="http://schemas.microsoft.com/office/infopath/2007/PartnerControls"/>
    </ScenarioTagsTaxHTField0>
    <UANotes xmlns="5fce2081-f58c-44ad-b03c-4d426a1b6afa" xsi:nil="true"/>
    <LocMarketGroupTiers2 xmlns="5fce2081-f58c-44ad-b03c-4d426a1b6a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ADEC13B5E4FA0F4BA72DC03E1FAE02FA04009372B5BAB9923946A28806341B445653" ma:contentTypeVersion="56" ma:contentTypeDescription="Create a new document." ma:contentTypeScope="" ma:versionID="788e4010be5eb75c22fb26f9e32efc14">
  <xsd:schema xmlns:xsd="http://www.w3.org/2001/XMLSchema" xmlns:xs="http://www.w3.org/2001/XMLSchema" xmlns:p="http://schemas.microsoft.com/office/2006/metadata/properties" xmlns:ns2="5fce2081-f58c-44ad-b03c-4d426a1b6afa" targetNamespace="http://schemas.microsoft.com/office/2006/metadata/properties" ma:root="true" ma:fieldsID="e1a322f982b748fa5b923752ff9272fa" ns2:_="">
    <xsd:import namespace="5fce2081-f58c-44ad-b03c-4d426a1b6afa"/>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e2081-f58c-44ad-b03c-4d426a1b6afa"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d9556446-c03a-4033-946b-cb9ccbb02fd1}"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1B6AA072-FC9A-44BC-A220-7FE368531D9A}" ma:internalName="CSXSubmissionMarket" ma:readOnly="false" ma:showField="MarketName" ma:web="5fce2081-f58c-44ad-b03c-4d426a1b6afa">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1ee73785-37f7-4b73-a00a-ca4f7c469a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1051C126-8B9F-47C3-8FEB-3CFCE0C8A330}" ma:internalName="InProjectListLookup" ma:readOnly="true" ma:showField="InProjectList"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74e21a81-d98f-4677-a38c-6270deab923b}"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1051C126-8B9F-47C3-8FEB-3CFCE0C8A330}" ma:internalName="LastCompleteVersionLookup" ma:readOnly="true" ma:showField="LastCompleteVersion"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1051C126-8B9F-47C3-8FEB-3CFCE0C8A330}" ma:internalName="LastPreviewErrorLookup" ma:readOnly="true" ma:showField="LastPreviewError"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1051C126-8B9F-47C3-8FEB-3CFCE0C8A330}" ma:internalName="LastPreviewResultLookup" ma:readOnly="true" ma:showField="LastPreviewResult"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1051C126-8B9F-47C3-8FEB-3CFCE0C8A330}" ma:internalName="LastPreviewAttemptDateLookup" ma:readOnly="true" ma:showField="LastPreviewAttemptDat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1051C126-8B9F-47C3-8FEB-3CFCE0C8A330}" ma:internalName="LastPreviewedByLookup" ma:readOnly="true" ma:showField="LastPreviewedBy"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1051C126-8B9F-47C3-8FEB-3CFCE0C8A330}" ma:internalName="LastPreviewTimeLookup" ma:readOnly="true" ma:showField="LastPreviewTim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1051C126-8B9F-47C3-8FEB-3CFCE0C8A330}" ma:internalName="LastPreviewVersionLookup" ma:readOnly="true" ma:showField="LastPreviewVersion"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1051C126-8B9F-47C3-8FEB-3CFCE0C8A330}" ma:internalName="LastPublishErrorLookup" ma:readOnly="true" ma:showField="LastPublishError"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1051C126-8B9F-47C3-8FEB-3CFCE0C8A330}" ma:internalName="LastPublishResultLookup" ma:readOnly="true" ma:showField="LastPublishResult"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1051C126-8B9F-47C3-8FEB-3CFCE0C8A330}" ma:internalName="LastPublishAttemptDateLookup" ma:readOnly="true" ma:showField="LastPublishAttemptDat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1051C126-8B9F-47C3-8FEB-3CFCE0C8A330}" ma:internalName="LastPublishedByLookup" ma:readOnly="true" ma:showField="LastPublishedBy"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1051C126-8B9F-47C3-8FEB-3CFCE0C8A330}" ma:internalName="LastPublishTimeLookup" ma:readOnly="true" ma:showField="LastPublishTim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1051C126-8B9F-47C3-8FEB-3CFCE0C8A330}" ma:internalName="LastPublishVersionLookup" ma:readOnly="true" ma:showField="LastPublishVersion"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6B4D4FBA-5CE4-4224-ABC6-110D704C5F08}" ma:internalName="LocLastLocAttemptVersionLookup" ma:readOnly="false" ma:showField="LastLocAttemptVersion" ma:web="5fce2081-f58c-44ad-b03c-4d426a1b6afa">
      <xsd:simpleType>
        <xsd:restriction base="dms:Lookup"/>
      </xsd:simpleType>
    </xsd:element>
    <xsd:element name="LocLastLocAttemptVersionTypeLookup" ma:index="71" nillable="true" ma:displayName="Loc Last Loc Attempt Version Type" ma:default="" ma:list="{6B4D4FBA-5CE4-4224-ABC6-110D704C5F08}" ma:internalName="LocLastLocAttemptVersionTypeLookup" ma:readOnly="true" ma:showField="LastLocAttemptVersionType" ma:web="5fce2081-f58c-44ad-b03c-4d426a1b6afa">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6B4D4FBA-5CE4-4224-ABC6-110D704C5F08}" ma:internalName="LocNewPublishedVersionLookup" ma:readOnly="true" ma:showField="NewPublishedVersion" ma:web="5fce2081-f58c-44ad-b03c-4d426a1b6afa">
      <xsd:simpleType>
        <xsd:restriction base="dms:Lookup"/>
      </xsd:simpleType>
    </xsd:element>
    <xsd:element name="LocOverallHandbackStatusLookup" ma:index="75" nillable="true" ma:displayName="Loc Overall Handback Status" ma:default="" ma:list="{6B4D4FBA-5CE4-4224-ABC6-110D704C5F08}" ma:internalName="LocOverallHandbackStatusLookup" ma:readOnly="true" ma:showField="OverallHandbackStatus" ma:web="5fce2081-f58c-44ad-b03c-4d426a1b6afa">
      <xsd:simpleType>
        <xsd:restriction base="dms:Lookup"/>
      </xsd:simpleType>
    </xsd:element>
    <xsd:element name="LocOverallLocStatusLookup" ma:index="76" nillable="true" ma:displayName="Loc Overall Localize Status" ma:default="" ma:list="{6B4D4FBA-5CE4-4224-ABC6-110D704C5F08}" ma:internalName="LocOverallLocStatusLookup" ma:readOnly="true" ma:showField="OverallLocStatus" ma:web="5fce2081-f58c-44ad-b03c-4d426a1b6afa">
      <xsd:simpleType>
        <xsd:restriction base="dms:Lookup"/>
      </xsd:simpleType>
    </xsd:element>
    <xsd:element name="LocOverallPreviewStatusLookup" ma:index="77" nillable="true" ma:displayName="Loc Overall Preview Status" ma:default="" ma:list="{6B4D4FBA-5CE4-4224-ABC6-110D704C5F08}" ma:internalName="LocOverallPreviewStatusLookup" ma:readOnly="true" ma:showField="OverallPreviewStatus" ma:web="5fce2081-f58c-44ad-b03c-4d426a1b6afa">
      <xsd:simpleType>
        <xsd:restriction base="dms:Lookup"/>
      </xsd:simpleType>
    </xsd:element>
    <xsd:element name="LocOverallPublishStatusLookup" ma:index="78" nillable="true" ma:displayName="Loc Overall Publish Status" ma:default="" ma:list="{6B4D4FBA-5CE4-4224-ABC6-110D704C5F08}" ma:internalName="LocOverallPublishStatusLookup" ma:readOnly="true" ma:showField="OverallPublishStatus" ma:web="5fce2081-f58c-44ad-b03c-4d426a1b6afa">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6B4D4FBA-5CE4-4224-ABC6-110D704C5F08}" ma:internalName="LocProcessedForHandoffsLookup" ma:readOnly="true" ma:showField="ProcessedForHandoffs" ma:web="5fce2081-f58c-44ad-b03c-4d426a1b6afa">
      <xsd:simpleType>
        <xsd:restriction base="dms:Lookup"/>
      </xsd:simpleType>
    </xsd:element>
    <xsd:element name="LocProcessedForMarketsLookup" ma:index="81" nillable="true" ma:displayName="Loc Processed For Markets" ma:default="" ma:list="{6B4D4FBA-5CE4-4224-ABC6-110D704C5F08}" ma:internalName="LocProcessedForMarketsLookup" ma:readOnly="true" ma:showField="ProcessedForMarkets" ma:web="5fce2081-f58c-44ad-b03c-4d426a1b6afa">
      <xsd:simpleType>
        <xsd:restriction base="dms:Lookup"/>
      </xsd:simpleType>
    </xsd:element>
    <xsd:element name="LocPublishedDependentAssetsLookup" ma:index="82" nillable="true" ma:displayName="Loc Published Dependent Assets" ma:default="" ma:list="{6B4D4FBA-5CE4-4224-ABC6-110D704C5F08}" ma:internalName="LocPublishedDependentAssetsLookup" ma:readOnly="true" ma:showField="PublishedDependentAssets" ma:web="5fce2081-f58c-44ad-b03c-4d426a1b6afa">
      <xsd:simpleType>
        <xsd:restriction base="dms:Lookup"/>
      </xsd:simpleType>
    </xsd:element>
    <xsd:element name="LocPublishedLinkedAssetsLookup" ma:index="83" nillable="true" ma:displayName="Loc Published Linked Assets" ma:default="" ma:list="{6B4D4FBA-5CE4-4224-ABC6-110D704C5F08}" ma:internalName="LocPublishedLinkedAssetsLookup" ma:readOnly="true" ma:showField="PublishedLinkedAssets" ma:web="5fce2081-f58c-44ad-b03c-4d426a1b6afa">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a4cb862b-fdd7-4670-88fe-ab9665737180}"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1B6AA072-FC9A-44BC-A220-7FE368531D9A}" ma:internalName="Markets" ma:readOnly="false" ma:showField="MarketNam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1051C126-8B9F-47C3-8FEB-3CFCE0C8A330}" ma:internalName="NumOfRatingsLookup" ma:readOnly="true" ma:showField="NumOfRatings"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1051C126-8B9F-47C3-8FEB-3CFCE0C8A330}" ma:internalName="PublishStatusLookup" ma:readOnly="false" ma:showField="PublishStatus"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1cf64917-b2b4-4d34-8e71-8a46d6d3d69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9b3d15c4-bc78-47c9-b183-c4b8645b278c}" ma:internalName="TaxCatchAll" ma:showField="CatchAllData"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9b3d15c4-bc78-47c9-b183-c4b8645b278c}" ma:internalName="TaxCatchAllLabel" ma:readOnly="true" ma:showField="CatchAllDataLabel"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485788-A8A7-4A59-A508-5F918119F4BA}">
  <ds:schemaRefs>
    <ds:schemaRef ds:uri="http://schemas.microsoft.com/sharepoint/v3/contenttype/forms"/>
  </ds:schemaRefs>
</ds:datastoreItem>
</file>

<file path=customXml/itemProps2.xml><?xml version="1.0" encoding="utf-8"?>
<ds:datastoreItem xmlns:ds="http://schemas.openxmlformats.org/officeDocument/2006/customXml" ds:itemID="{C74EFCE5-5CC1-4E77-B5FB-0F7093700E96}">
  <ds:schemaRefs>
    <ds:schemaRef ds:uri="http://schemas.microsoft.com/office/2006/metadata/properties"/>
    <ds:schemaRef ds:uri="http://schemas.microsoft.com/office/infopath/2007/PartnerControls"/>
    <ds:schemaRef ds:uri="5fce2081-f58c-44ad-b03c-4d426a1b6afa"/>
  </ds:schemaRefs>
</ds:datastoreItem>
</file>

<file path=customXml/itemProps3.xml><?xml version="1.0" encoding="utf-8"?>
<ds:datastoreItem xmlns:ds="http://schemas.openxmlformats.org/officeDocument/2006/customXml" ds:itemID="{255DA927-AA91-43DE-8ABE-691DE388C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e2081-f58c-44ad-b03c-4d426a1b6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tf02895269</Template>
  <TotalTime>0</TotalTime>
  <Words>410</Words>
  <Application>Microsoft Office PowerPoint</Application>
  <PresentationFormat>Egyéni</PresentationFormat>
  <Paragraphs>81</Paragraphs>
  <Slides>22</Slides>
  <Notes>0</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tf02895269</vt:lpstr>
      <vt:lpstr>Weöres Sándor: Galagonya Csukás István: Sün-mese</vt:lpstr>
      <vt:lpstr>Weöres Sándor: Galagonya</vt:lpstr>
      <vt:lpstr>3. dia</vt:lpstr>
      <vt:lpstr>4. dia</vt:lpstr>
      <vt:lpstr>5. dia</vt:lpstr>
      <vt:lpstr>Weöres Sándor: Galagonya</vt:lpstr>
      <vt:lpstr>Csukás István:  Sün-mese</vt:lpstr>
      <vt:lpstr>Csukás István: Sün-mese</vt:lpstr>
      <vt:lpstr>9. dia</vt:lpstr>
      <vt:lpstr>10. dia</vt:lpstr>
      <vt:lpstr>11. dia</vt:lpstr>
      <vt:lpstr>12. dia</vt:lpstr>
      <vt:lpstr>13. dia</vt:lpstr>
      <vt:lpstr>Csukás István: Sün-mese</vt:lpstr>
      <vt:lpstr>Mit nevezünk avarnak?</vt:lpstr>
      <vt:lpstr>Mit nevezünk avarnak?</vt:lpstr>
      <vt:lpstr>17. dia</vt:lpstr>
      <vt:lpstr>18. dia</vt:lpstr>
      <vt:lpstr>19. dia</vt:lpstr>
      <vt:lpstr>Húzd alá a szövegben a választ!</vt:lpstr>
      <vt:lpstr>Mit nevezünk avarnak?</vt:lpstr>
      <vt:lpstr>22.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2017-10-03T19:14:44Z</dcterms:created>
  <dcterms:modified xsi:type="dcterms:W3CDTF">2020-02-26T22:33:41Z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0x010100ADEC13B5E4FA0F4BA72DC03E1FAE02FA04009372B5BAB9923946A28806341B445653</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