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82" r:id="rId3"/>
    <p:sldId id="383" r:id="rId4"/>
    <p:sldId id="265" r:id="rId5"/>
    <p:sldId id="257" r:id="rId6"/>
    <p:sldId id="364" r:id="rId7"/>
    <p:sldId id="365" r:id="rId8"/>
    <p:sldId id="366" r:id="rId9"/>
    <p:sldId id="367" r:id="rId10"/>
    <p:sldId id="258" r:id="rId11"/>
    <p:sldId id="259" r:id="rId12"/>
    <p:sldId id="370" r:id="rId13"/>
    <p:sldId id="288" r:id="rId14"/>
    <p:sldId id="260" r:id="rId15"/>
    <p:sldId id="261" r:id="rId16"/>
    <p:sldId id="269" r:id="rId17"/>
    <p:sldId id="262" r:id="rId18"/>
    <p:sldId id="377" r:id="rId19"/>
    <p:sldId id="263" r:id="rId20"/>
    <p:sldId id="264" r:id="rId21"/>
    <p:sldId id="270" r:id="rId22"/>
    <p:sldId id="386" r:id="rId23"/>
    <p:sldId id="266" r:id="rId24"/>
    <p:sldId id="267" r:id="rId25"/>
    <p:sldId id="318" r:id="rId26"/>
    <p:sldId id="320" r:id="rId27"/>
    <p:sldId id="321" r:id="rId28"/>
    <p:sldId id="322" r:id="rId29"/>
    <p:sldId id="329" r:id="rId30"/>
    <p:sldId id="268" r:id="rId31"/>
    <p:sldId id="271" r:id="rId32"/>
    <p:sldId id="272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DED9-1A2A-46CD-8391-7328979DB28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0BA-1370-469C-B79B-53E74A9A93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08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/>
              <a:t>vWF – endothel sejtek termelik</a:t>
            </a:r>
          </a:p>
          <a:p>
            <a:endParaRPr lang="hu-HU" altLang="hu-HU"/>
          </a:p>
          <a:p>
            <a:r>
              <a:rPr lang="hu-HU" altLang="hu-HU"/>
              <a:t>RGD – arginin-glicin-asparagin szekvencia – felismerő hely</a:t>
            </a:r>
            <a:endParaRPr lang="en-US" altLang="hu-HU"/>
          </a:p>
        </p:txBody>
      </p:sp>
      <p:sp>
        <p:nvSpPr>
          <p:cNvPr id="157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07BB09-A3D7-447F-B118-52CB5E226C06}" type="slidenum">
              <a:rPr lang="en-US" altLang="hu-HU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203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32D1C5-FCDA-4936-8C4A-4D5ACA2D5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64C48B9-DACE-4A43-8B20-C314D3964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A4A43C-1315-4B68-B7C9-1DB8C9FD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1E9E5B-CAC5-4907-B920-96DC7A25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1A8CFDE-DF28-4324-9DAA-A7D65D9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16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9A6BC2-0144-49C7-85E8-E850444D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25F665A-5DD7-42CA-951D-FCA48A926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B32931-C247-44BF-970B-E13E04D1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5AF1B7-A8F4-4CE1-A63B-0E97554C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5C9377-ECCF-4AD0-AECB-621B1BDB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5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A32591A-B80B-4135-9D21-A287E81CF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693119-622A-49A2-927F-C92C26F71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A14389-1B5A-4724-A65F-75CD89B9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6EF821-9542-4278-A01A-0603492D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AA9FA7-08FC-4AB2-8A5D-1397FB80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68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788CAA-388C-4E47-9578-6FD6E421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89A9EA-ACE8-4C16-8D84-89894C63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61126B-B771-4EDD-A71B-0F78032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C139220-8D54-420E-89AA-8AE76459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A672508-A524-4B10-9151-565FC2A8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74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9E559E-AAF3-462E-B1B0-C406A27F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A2F284-7DF4-4A88-A0DF-82984FDE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0A6E38-F2E3-4546-9AF8-E8BEA427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E5B4AE-3955-474D-AD97-985E81E9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75CC2AF-CA95-42AD-A98C-E0F8370D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57C94F-EB7F-481C-A611-541C6406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219479-AFF2-4AED-8C4C-5B3916ADE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6F418AC-7873-4B5D-9CA5-8B3F16AC0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82347C5-3FED-43DE-8F28-E32EB8DA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790954-F256-406C-888D-B009B678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7DB265-C903-4E95-AC03-969F90DF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1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6157B5-37AE-4113-B1ED-DC8B092D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B528989-541E-49B9-A81C-2342C0F4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937558C-5BD4-43A7-AFC3-828663A14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23F9F3B-BA22-4837-B383-8BFF57E3E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FC4F826-FB83-4DD1-9E07-0C3C04CF7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EF0E154-909C-4E94-B97B-58B0172A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EB19973-15FA-4A06-B747-F3CA9482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951F6B8-6A0C-4C7C-887F-CA81D023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835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013528-6998-43DD-868F-E1326D28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C83E88A-32C5-48E1-8D3D-6BB66B77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8205656-6F4E-4F67-A7EC-C3168385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6D76B86-CDBB-43FC-BED5-CC714144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18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C607183-FBB4-4E43-962E-B16D1C5C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D3802F7-A53F-4594-921E-94A39925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B3A860-52AA-4CAF-80BB-EE35C806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45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76E5D3-6EFB-4DD6-A23D-E60939F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331AA9-01BA-40F2-8E4C-F01BEC51F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609149-6CF4-40B9-943F-9205C04E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10032E7-4CF3-455D-A04E-A394F0D1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073FB91-F904-44B5-8B31-18E4040E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C860BA-72AC-476C-8F28-AC995B09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82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496E9F-82CF-498F-8462-39847E4A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E83123F-3852-4575-B504-5C857F39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CB8766-8136-44C8-9FB6-EFEA33DF0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C45A58F-9E0D-45A0-8388-E8BF7C16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F574AFA-78E8-448A-A142-558963D1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3519F3-23E3-4385-96DE-173EB831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2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187270F-C5A4-48B7-A32B-97617313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0F9853D-9B64-448D-A812-08A68A680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4F2256-E727-43F3-BE88-37046654B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E6A4-7D34-41A2-A376-CD00D0A3CCAB}" type="datetimeFigureOut">
              <a:rPr lang="hu-HU" smtClean="0"/>
              <a:t>2018.08.03.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961A51-919C-4623-A973-E9D00D492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CEA102-5BD7-4959-B974-EBC500547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A1EC-DBBD-4323-925B-7014F56178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3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Xh5EpF0TE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B83B18-F601-4151-ADE7-0ABE209A3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Élettan, kórélettan I.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4DF4C23-D272-4DB7-A34F-D22EC252D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0512"/>
            <a:ext cx="9144000" cy="2531476"/>
          </a:xfrm>
        </p:spPr>
        <p:txBody>
          <a:bodyPr>
            <a:normAutofit fontScale="85000" lnSpcReduction="20000"/>
          </a:bodyPr>
          <a:lstStyle/>
          <a:p>
            <a:r>
              <a:rPr lang="hu-HU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Vér I. </a:t>
            </a:r>
            <a:endParaRPr lang="hu-HU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PÓHR Kitti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Szakoktató, koordinátor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Szülésznő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Epidemiológus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Mentőtiszt hallgató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64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97AE23-D7A2-47C0-AC40-BA1B3861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09CFAC-3582-4912-8707-929FFF35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083212"/>
            <a:ext cx="10720754" cy="50937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Mit jelent az LT és ST őssejt?</a:t>
            </a:r>
          </a:p>
          <a:p>
            <a:pPr lvl="0"/>
            <a:r>
              <a:rPr lang="hu-HU" i="1" dirty="0"/>
              <a:t>LT-őssejt („</a:t>
            </a:r>
            <a:r>
              <a:rPr lang="hu-HU" i="1" dirty="0" err="1"/>
              <a:t>long-term</a:t>
            </a:r>
            <a:r>
              <a:rPr lang="hu-HU" i="1" dirty="0"/>
              <a:t>”)</a:t>
            </a:r>
            <a:endParaRPr lang="hu-HU" dirty="0"/>
          </a:p>
          <a:p>
            <a:r>
              <a:rPr lang="hu-HU" i="1" dirty="0"/>
              <a:t>Korlátlan ideig, az egyed egész életében, hosszú távon képes önmagát reprodukálni.</a:t>
            </a:r>
            <a:endParaRPr lang="hu-HU" dirty="0"/>
          </a:p>
          <a:p>
            <a:pPr lvl="0"/>
            <a:r>
              <a:rPr lang="hu-HU" i="1" dirty="0"/>
              <a:t>ST-őssejt („</a:t>
            </a:r>
            <a:r>
              <a:rPr lang="hu-HU" i="1" dirty="0" err="1"/>
              <a:t>short-term</a:t>
            </a:r>
            <a:r>
              <a:rPr lang="hu-HU" i="1" dirty="0"/>
              <a:t>”)</a:t>
            </a:r>
            <a:endParaRPr lang="hu-HU" dirty="0"/>
          </a:p>
          <a:p>
            <a:r>
              <a:rPr lang="hu-HU" i="1" dirty="0"/>
              <a:t>Az LT bizonyos idő elteltével átalakul olyan sejtté, amely csak korlátozott ideig, legfeljebb 8 hétig őrzi mg önreprodukciós képességét.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A vérképzést tekintve, az ST őssejtek milyen útvonalakon </a:t>
            </a:r>
            <a:r>
              <a:rPr lang="hu-HU" dirty="0" err="1"/>
              <a:t>köteleződhetnek</a:t>
            </a:r>
            <a:r>
              <a:rPr lang="hu-HU" dirty="0"/>
              <a:t> el? </a:t>
            </a:r>
          </a:p>
          <a:p>
            <a:pPr marL="0" indent="0">
              <a:buNone/>
            </a:pPr>
            <a:r>
              <a:rPr lang="hu-HU" i="1" dirty="0"/>
              <a:t>Az ST-őssejt 2 lehetséges úton differenciálódhat:</a:t>
            </a:r>
            <a:endParaRPr lang="hu-HU" dirty="0"/>
          </a:p>
          <a:p>
            <a:pPr lvl="0"/>
            <a:r>
              <a:rPr lang="hu-HU" i="1" dirty="0" err="1"/>
              <a:t>lymphoid</a:t>
            </a:r>
            <a:r>
              <a:rPr lang="hu-HU" i="1" dirty="0"/>
              <a:t> </a:t>
            </a:r>
            <a:r>
              <a:rPr lang="hu-HU" i="1" dirty="0" err="1"/>
              <a:t>progenitorsejt→T-sejt</a:t>
            </a:r>
            <a:r>
              <a:rPr lang="hu-HU" i="1" dirty="0"/>
              <a:t>, B-sejt, NK-sejt, </a:t>
            </a:r>
            <a:r>
              <a:rPr lang="hu-HU" i="1" dirty="0" err="1"/>
              <a:t>dendritikus</a:t>
            </a:r>
            <a:r>
              <a:rPr lang="hu-HU" i="1" dirty="0"/>
              <a:t> sejt</a:t>
            </a:r>
            <a:endParaRPr lang="hu-HU" dirty="0"/>
          </a:p>
          <a:p>
            <a:pPr lvl="0"/>
            <a:r>
              <a:rPr lang="hu-HU" i="1" dirty="0" err="1"/>
              <a:t>myeloid</a:t>
            </a:r>
            <a:r>
              <a:rPr lang="hu-HU" i="1" dirty="0"/>
              <a:t> </a:t>
            </a:r>
            <a:r>
              <a:rPr lang="hu-HU" i="1" dirty="0" err="1"/>
              <a:t>progenitorsejt</a:t>
            </a:r>
            <a:r>
              <a:rPr lang="hu-HU" i="1" dirty="0"/>
              <a:t>        </a:t>
            </a:r>
            <a:r>
              <a:rPr lang="hu-HU" i="1" dirty="0" err="1"/>
              <a:t>oligopotens</a:t>
            </a:r>
            <a:endParaRPr lang="hu-HU" dirty="0"/>
          </a:p>
          <a:p>
            <a:pPr lvl="1"/>
            <a:r>
              <a:rPr lang="hu-HU" i="1" dirty="0" err="1"/>
              <a:t>granulocyta</a:t>
            </a:r>
            <a:r>
              <a:rPr lang="hu-HU" i="1" dirty="0"/>
              <a:t>/</a:t>
            </a:r>
            <a:r>
              <a:rPr lang="hu-HU" i="1" dirty="0" err="1"/>
              <a:t>macrophag</a:t>
            </a:r>
            <a:r>
              <a:rPr lang="hu-HU" i="1" dirty="0"/>
              <a:t>     </a:t>
            </a:r>
            <a:endParaRPr lang="hu-HU" dirty="0"/>
          </a:p>
          <a:p>
            <a:r>
              <a:rPr lang="hu-HU" i="1" dirty="0" err="1"/>
              <a:t>megakaryocyta</a:t>
            </a:r>
            <a:r>
              <a:rPr lang="hu-HU" i="1" dirty="0"/>
              <a:t>/</a:t>
            </a:r>
            <a:r>
              <a:rPr lang="hu-HU" i="1" dirty="0" err="1"/>
              <a:t>erythrocyta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82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1848A3-8BDE-40F8-B1D4-4243137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134C727-D5CD-4362-8716-E72996C428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8" y="365125"/>
            <a:ext cx="10944665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hu-HU" b="1" dirty="0" err="1"/>
              <a:t>Quantitativ</a:t>
            </a:r>
            <a:r>
              <a:rPr lang="hu-HU" altLang="hu-HU" b="1" dirty="0"/>
              <a:t> vérkép</a:t>
            </a:r>
          </a:p>
          <a:p>
            <a:pPr lvl="1" eaLnBrk="1" hangingPunct="1"/>
            <a:r>
              <a:rPr lang="hu-HU" altLang="hu-HU" dirty="0"/>
              <a:t>Alakos elemek száma a mennyiségi vérképben</a:t>
            </a:r>
          </a:p>
          <a:p>
            <a:pPr lvl="1" eaLnBrk="1" hangingPunct="1">
              <a:buFont typeface="Wingdings" pitchFamily="2" charset="2"/>
              <a:buNone/>
            </a:pPr>
            <a:endParaRPr lang="hu-HU" altLang="hu-HU" dirty="0"/>
          </a:p>
          <a:p>
            <a:pPr eaLnBrk="1" hangingPunct="1"/>
            <a:r>
              <a:rPr lang="hu-HU" altLang="hu-HU" b="1" dirty="0" err="1"/>
              <a:t>Qualitativ</a:t>
            </a:r>
            <a:r>
              <a:rPr lang="hu-HU" altLang="hu-HU" b="1" dirty="0"/>
              <a:t> vérkép</a:t>
            </a:r>
          </a:p>
          <a:p>
            <a:pPr lvl="1" eaLnBrk="1" hangingPunct="1"/>
            <a:r>
              <a:rPr lang="hu-HU" altLang="hu-HU" dirty="0"/>
              <a:t>Fehérvérsejt alakok előfordulási aránya a minőségi vérképben</a:t>
            </a:r>
          </a:p>
        </p:txBody>
      </p:sp>
    </p:spTree>
    <p:extLst>
      <p:ext uri="{BB962C8B-B14F-4D97-AF65-F5344CB8AC3E}">
        <p14:creationId xmlns:p14="http://schemas.microsoft.com/office/powerpoint/2010/main" val="30255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10527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3600" dirty="0"/>
              <a:t>A vörösvértestek élete</a:t>
            </a:r>
            <a:br>
              <a:rPr lang="hu-HU" altLang="hu-HU" sz="3600" dirty="0"/>
            </a:br>
            <a:r>
              <a:rPr lang="hu-HU" altLang="hu-HU" sz="3600" dirty="0"/>
              <a:t>Új vörösvértestek képzése - </a:t>
            </a:r>
            <a:r>
              <a:rPr lang="hu-HU" altLang="hu-HU" sz="3600" dirty="0" err="1"/>
              <a:t>erythropoesis</a:t>
            </a:r>
            <a:endParaRPr lang="hu-HU" altLang="hu-HU" sz="36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80729"/>
            <a:ext cx="9144000" cy="5877273"/>
          </a:xfrm>
        </p:spPr>
        <p:txBody>
          <a:bodyPr>
            <a:noAutofit/>
          </a:bodyPr>
          <a:lstStyle/>
          <a:p>
            <a:pPr marL="609600" indent="-609600"/>
            <a:r>
              <a:rPr lang="hu-HU" altLang="hu-HU" sz="2400" b="1" dirty="0"/>
              <a:t>Magzati élet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hu-HU" altLang="hu-HU" b="1" i="1" dirty="0"/>
              <a:t>Szikhólyagban </a:t>
            </a:r>
            <a:r>
              <a:rPr lang="hu-HU" dirty="0"/>
              <a:t>képződnek a vérsejtek – a 16. hétig tart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hu-HU" altLang="hu-HU" b="1" i="1" dirty="0"/>
              <a:t>Magzati májban </a:t>
            </a:r>
            <a:r>
              <a:rPr lang="hu-HU" dirty="0"/>
              <a:t>a 8. héttől a megszületés utáni napokig</a:t>
            </a:r>
            <a:endParaRPr lang="hu-HU" altLang="hu-HU" dirty="0"/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hu-HU" altLang="hu-HU" b="1" i="1" dirty="0"/>
              <a:t>Magzati lépben </a:t>
            </a:r>
            <a:r>
              <a:rPr lang="hu-HU" dirty="0"/>
              <a:t>8-9. héttől a 20. hétig, amikor már csak fehérvérsejteket termel</a:t>
            </a:r>
            <a:endParaRPr lang="hu-HU" altLang="hu-HU" b="1" i="1" dirty="0"/>
          </a:p>
          <a:p>
            <a:pPr marL="990600" lvl="1" indent="-533400">
              <a:buFont typeface="Wingdings" pitchFamily="2" charset="2"/>
              <a:buAutoNum type="arabicPeriod"/>
            </a:pPr>
            <a:endParaRPr lang="hu-HU" altLang="hu-HU" dirty="0"/>
          </a:p>
          <a:p>
            <a:pPr marL="990600" lvl="1" indent="-533400">
              <a:buFont typeface="Wingdings" pitchFamily="2" charset="2"/>
              <a:buAutoNum type="arabicPeriod"/>
            </a:pPr>
            <a:endParaRPr lang="hu-HU" altLang="hu-HU" sz="800" b="1" i="1" dirty="0"/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hu-HU" altLang="hu-HU" b="1" i="1" dirty="0"/>
              <a:t>Csontvelő</a:t>
            </a:r>
            <a:r>
              <a:rPr lang="hu-HU" altLang="hu-HU" dirty="0"/>
              <a:t> – 6. hónaptól kezdve – </a:t>
            </a:r>
            <a:r>
              <a:rPr lang="hu-HU" altLang="hu-HU" b="1" i="1" u="sng" dirty="0" err="1"/>
              <a:t>Medullaris</a:t>
            </a:r>
            <a:r>
              <a:rPr lang="hu-HU" altLang="hu-HU" b="1" i="1" u="sng" dirty="0"/>
              <a:t> vérképzés</a:t>
            </a:r>
            <a:r>
              <a:rPr lang="hu-HU" altLang="hu-HU" dirty="0"/>
              <a:t>	</a:t>
            </a:r>
          </a:p>
          <a:p>
            <a:pPr marL="990600" lvl="1" indent="-533400">
              <a:buNone/>
            </a:pPr>
            <a:endParaRPr lang="hu-HU" altLang="hu-HU" sz="800" dirty="0"/>
          </a:p>
          <a:p>
            <a:pPr marL="609600" indent="-609600"/>
            <a:r>
              <a:rPr lang="hu-HU" altLang="hu-HU" sz="2400" b="1" dirty="0"/>
              <a:t>Születés után</a:t>
            </a:r>
          </a:p>
          <a:p>
            <a:pPr marL="609600" indent="-609600">
              <a:buNone/>
            </a:pPr>
            <a:r>
              <a:rPr lang="hu-HU" altLang="hu-HU" sz="2400" dirty="0"/>
              <a:t>	 - 4-5 éves korig valamennyi csont velőüregében van vérsejtképzés, majd a </a:t>
            </a:r>
            <a:r>
              <a:rPr lang="hu-HU" altLang="hu-HU" sz="2400" i="1" dirty="0"/>
              <a:t>vörös csontvelő</a:t>
            </a:r>
            <a:r>
              <a:rPr lang="hu-HU" altLang="hu-HU" sz="2400" dirty="0"/>
              <a:t> nagy része inaktív lesz – </a:t>
            </a:r>
            <a:r>
              <a:rPr lang="hu-HU" altLang="hu-HU" sz="2400" i="1" dirty="0"/>
              <a:t>sárga csontvelővé alakul</a:t>
            </a:r>
          </a:p>
          <a:p>
            <a:pPr marL="609600" indent="-609600">
              <a:buNone/>
            </a:pPr>
            <a:r>
              <a:rPr lang="hu-HU" altLang="hu-HU" sz="2400" dirty="0"/>
              <a:t>	- </a:t>
            </a:r>
            <a:r>
              <a:rPr lang="hu-HU" altLang="hu-HU" sz="2400" b="1" dirty="0"/>
              <a:t>felnőtt korban</a:t>
            </a:r>
            <a:r>
              <a:rPr lang="hu-HU" altLang="hu-HU" sz="2400" dirty="0"/>
              <a:t> – </a:t>
            </a:r>
            <a:r>
              <a:rPr lang="hu-HU" altLang="hu-HU" sz="2400" i="1" dirty="0"/>
              <a:t>lapos csontokban</a:t>
            </a:r>
            <a:r>
              <a:rPr lang="hu-HU" altLang="hu-HU" sz="2400" dirty="0"/>
              <a:t> (lapocka, koponya csontok, szegycsont, csigolyák, bordák</a:t>
            </a:r>
            <a:r>
              <a:rPr lang="hu-HU" altLang="hu-HU" sz="2400" i="1" dirty="0"/>
              <a:t>), némely szivacsos szerkezetű csontokban</a:t>
            </a:r>
            <a:r>
              <a:rPr lang="hu-HU" altLang="hu-HU" sz="2400" dirty="0"/>
              <a:t> (</a:t>
            </a:r>
            <a:r>
              <a:rPr lang="hu-HU" sz="2400" dirty="0"/>
              <a:t>csigolyák, kéz- és lábtőcsontok)</a:t>
            </a:r>
            <a:r>
              <a:rPr lang="hu-HU" altLang="hu-HU" sz="2400" dirty="0"/>
              <a:t> – </a:t>
            </a:r>
            <a:r>
              <a:rPr lang="hu-HU" altLang="hu-HU" sz="2400" i="1" dirty="0"/>
              <a:t>van csak vérsejtképzés</a:t>
            </a:r>
          </a:p>
        </p:txBody>
      </p:sp>
      <p:sp>
        <p:nvSpPr>
          <p:cNvPr id="65540" name="AutoShape 4"/>
          <p:cNvSpPr>
            <a:spLocks/>
          </p:cNvSpPr>
          <p:nvPr/>
        </p:nvSpPr>
        <p:spPr bwMode="auto">
          <a:xfrm rot="5400000">
            <a:off x="5663309" y="-370984"/>
            <a:ext cx="433387" cy="6769100"/>
          </a:xfrm>
          <a:prstGeom prst="rightBrace">
            <a:avLst>
              <a:gd name="adj1" fmla="val 1301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079776" y="3052704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 i="1" u="sng" dirty="0" err="1"/>
              <a:t>Extramedullaris</a:t>
            </a:r>
            <a:r>
              <a:rPr lang="hu-HU" altLang="en-US" sz="2400" b="1" i="1" u="sng" dirty="0"/>
              <a:t> vérképzés</a:t>
            </a:r>
          </a:p>
        </p:txBody>
      </p:sp>
    </p:spTree>
    <p:extLst>
      <p:ext uri="{BB962C8B-B14F-4D97-AF65-F5344CB8AC3E}">
        <p14:creationId xmlns:p14="http://schemas.microsoft.com/office/powerpoint/2010/main" val="388402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4DCFE0-957D-42EC-A4AA-574CBBA7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Erytrophoesis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899388-2D92-4FBD-B314-FCB7E169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Mi a vörösvértest képzés legfőbb ingere?</a:t>
            </a:r>
          </a:p>
          <a:p>
            <a:r>
              <a:rPr lang="hu-HU" i="1" dirty="0"/>
              <a:t>  A szöveti </a:t>
            </a:r>
            <a:r>
              <a:rPr lang="hu-HU" i="1" dirty="0" err="1"/>
              <a:t>hypoxia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Mit nevezünk </a:t>
            </a:r>
            <a:r>
              <a:rPr lang="hu-HU" dirty="0" err="1"/>
              <a:t>hypoxiának</a:t>
            </a:r>
            <a:r>
              <a:rPr lang="hu-HU" dirty="0"/>
              <a:t>? </a:t>
            </a:r>
          </a:p>
          <a:p>
            <a:r>
              <a:rPr lang="hu-HU" i="1" dirty="0"/>
              <a:t>Oxigénhiányos állapot</a:t>
            </a:r>
            <a:endParaRPr lang="hu-HU" dirty="0"/>
          </a:p>
          <a:p>
            <a:r>
              <a:rPr lang="hu-HU" dirty="0"/>
              <a:t>Melyek a vörösvérsejt képződés, </a:t>
            </a:r>
            <a:r>
              <a:rPr lang="hu-HU" dirty="0" err="1"/>
              <a:t>erythropoesis</a:t>
            </a:r>
            <a:r>
              <a:rPr lang="hu-HU" dirty="0"/>
              <a:t> szabályozásának lépései? (ÁBRA felrajzolása, megbeszélése)</a:t>
            </a:r>
          </a:p>
          <a:p>
            <a:r>
              <a:rPr lang="hu-HU" i="1" dirty="0" err="1"/>
              <a:t>Hypoxia</a:t>
            </a:r>
            <a:r>
              <a:rPr lang="hu-HU" i="1" dirty="0"/>
              <a:t> hatására a vesében megindul az </a:t>
            </a:r>
            <a:r>
              <a:rPr lang="hu-HU" i="1" dirty="0" err="1"/>
              <a:t>erythropoetin</a:t>
            </a:r>
            <a:r>
              <a:rPr lang="hu-HU" i="1" dirty="0"/>
              <a:t> szekréciója, amely közvetlenül hat a csontvelőre. Az őssejtek </a:t>
            </a:r>
            <a:r>
              <a:rPr lang="hu-HU" i="1" dirty="0" err="1"/>
              <a:t>erythrocyta</a:t>
            </a:r>
            <a:r>
              <a:rPr lang="hu-HU" i="1" dirty="0"/>
              <a:t> irányba történő differenciálódása indul meg. -&gt; </a:t>
            </a:r>
            <a:r>
              <a:rPr lang="hu-HU" i="1" dirty="0" err="1"/>
              <a:t>proerythroblast</a:t>
            </a:r>
            <a:r>
              <a:rPr lang="hu-HU" i="1" dirty="0"/>
              <a:t>   -&gt; </a:t>
            </a:r>
            <a:r>
              <a:rPr lang="hu-HU" i="1" dirty="0" err="1"/>
              <a:t>erythroblast</a:t>
            </a:r>
            <a:r>
              <a:rPr lang="hu-HU" i="1" dirty="0"/>
              <a:t> -&gt;Megindul a sejtmag fejlődése  vörösvértest elveszti sejtmagját -&gt;Plazmaérés hemoglobin megjelenése -&gt; </a:t>
            </a:r>
            <a:r>
              <a:rPr lang="hu-HU" i="1" dirty="0" err="1"/>
              <a:t>Macroblast</a:t>
            </a:r>
            <a:r>
              <a:rPr lang="hu-HU" i="1" dirty="0"/>
              <a:t>-&gt; </a:t>
            </a:r>
            <a:r>
              <a:rPr lang="hu-HU" i="1" dirty="0" err="1"/>
              <a:t>Normoblast</a:t>
            </a:r>
            <a:r>
              <a:rPr lang="hu-HU" i="1" dirty="0"/>
              <a:t> -&gt; </a:t>
            </a:r>
            <a:r>
              <a:rPr lang="hu-HU" i="1" dirty="0" err="1"/>
              <a:t>Reticulocyta</a:t>
            </a:r>
            <a:r>
              <a:rPr lang="hu-HU" i="1" dirty="0"/>
              <a:t> – kikerülhet e keringésbe -&gt;</a:t>
            </a:r>
            <a:r>
              <a:rPr lang="hu-HU" i="1" dirty="0" err="1"/>
              <a:t>Erythrocyta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517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8E78A5-0C67-4331-8286-0EBD49F4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vorosvertest kepzes lepesei">
            <a:extLst>
              <a:ext uri="{FF2B5EF4-FFF2-40B4-BE49-F238E27FC236}">
                <a16:creationId xmlns:a16="http://schemas.microsoft.com/office/drawing/2014/main" id="{B699EF7D-A814-46A4-B338-C0B56F21C4B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5342" r="6382" b="7217"/>
          <a:stretch/>
        </p:blipFill>
        <p:spPr bwMode="auto">
          <a:xfrm>
            <a:off x="1125414" y="872197"/>
            <a:ext cx="9298745" cy="5190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24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B14CB3-CFAE-4401-A69B-C1C170B4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FBF6732-8A9B-4D3A-8B4F-32BF995AECD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6050" b="3893"/>
          <a:stretch/>
        </p:blipFill>
        <p:spPr bwMode="auto">
          <a:xfrm>
            <a:off x="2475914" y="1083212"/>
            <a:ext cx="6879101" cy="50221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344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A3D8E3-0CF9-43C2-A761-0226BC90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vvt</a:t>
            </a:r>
            <a:r>
              <a:rPr lang="hu-HU" dirty="0"/>
              <a:t> elöregedése, hemoglobin lebontása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2D719B-0E4C-4024-9890-BEDF1E89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49" y="1690688"/>
            <a:ext cx="10678551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Fiziológiásan mennyi ideig életképes egy vörösvértest?</a:t>
            </a:r>
          </a:p>
          <a:p>
            <a:r>
              <a:rPr lang="hu-HU" dirty="0"/>
              <a:t>   </a:t>
            </a:r>
            <a:r>
              <a:rPr lang="hu-HU" i="1" dirty="0"/>
              <a:t>120 nap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Mi lesz a </a:t>
            </a:r>
            <a:r>
              <a:rPr lang="hu-HU" dirty="0" err="1"/>
              <a:t>vvt</a:t>
            </a:r>
            <a:r>
              <a:rPr lang="hu-HU" dirty="0"/>
              <a:t> sorsa 120 nap elteltével?</a:t>
            </a:r>
          </a:p>
          <a:p>
            <a:pPr lvl="0"/>
            <a:r>
              <a:rPr lang="hu-HU" i="1" dirty="0"/>
              <a:t>térfogatuk és hemoglobin tartalmuk csökken, sejtsűrűségük nő </a:t>
            </a:r>
          </a:p>
          <a:p>
            <a:pPr lvl="0"/>
            <a:r>
              <a:rPr lang="hu-HU" i="1" dirty="0"/>
              <a:t>felszínükön </a:t>
            </a:r>
            <a:r>
              <a:rPr lang="hu-HU" i="1" dirty="0" err="1"/>
              <a:t>autoantitestek</a:t>
            </a:r>
            <a:r>
              <a:rPr lang="hu-HU" i="1" dirty="0"/>
              <a:t> (</a:t>
            </a:r>
            <a:r>
              <a:rPr lang="hu-HU" i="1" dirty="0" err="1"/>
              <a:t>IgG</a:t>
            </a:r>
            <a:r>
              <a:rPr lang="hu-HU" i="1" dirty="0"/>
              <a:t>) jelennek meg. </a:t>
            </a:r>
            <a:endParaRPr lang="hu-HU" dirty="0"/>
          </a:p>
          <a:p>
            <a:pPr lvl="0"/>
            <a:r>
              <a:rPr lang="hu-HU" i="1" dirty="0"/>
              <a:t>Az elöregedett vörösvértesteket a lép, ill. a májban található </a:t>
            </a:r>
            <a:r>
              <a:rPr lang="hu-HU" i="1" dirty="0" err="1"/>
              <a:t>Kuppfer</a:t>
            </a:r>
            <a:r>
              <a:rPr lang="hu-HU" i="1" dirty="0"/>
              <a:t> sejtek kebelezik be.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Melyek a hemoglobin lebomlásának egyes lépései?</a:t>
            </a:r>
          </a:p>
          <a:p>
            <a:r>
              <a:rPr lang="hu-HU" u="sng" dirty="0">
                <a:hlinkClick r:id="rId2"/>
              </a:rPr>
              <a:t>https://www.youtube.com/watch?v=LXh5EpF0TEM</a:t>
            </a:r>
            <a:endParaRPr lang="hu-HU" dirty="0"/>
          </a:p>
          <a:p>
            <a:pPr lvl="0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767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/>
          <a:lstStyle/>
          <a:p>
            <a:pPr eaLnBrk="1" hangingPunct="1"/>
            <a:r>
              <a:rPr lang="hu-HU" altLang="hu-HU" sz="3200"/>
              <a:t>A haemoglobin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341438"/>
            <a:ext cx="8207375" cy="5256212"/>
          </a:xfrm>
        </p:spPr>
        <p:txBody>
          <a:bodyPr/>
          <a:lstStyle/>
          <a:p>
            <a:pPr eaLnBrk="1" hangingPunct="1"/>
            <a:r>
              <a:rPr lang="hu-HU" altLang="hu-HU" sz="2400"/>
              <a:t>Vörösvértestekben található</a:t>
            </a:r>
          </a:p>
          <a:p>
            <a:pPr eaLnBrk="1" hangingPunct="1"/>
            <a:r>
              <a:rPr lang="hu-HU" altLang="hu-HU" sz="2400"/>
              <a:t>64500 molekulatömegű kromoproteid</a:t>
            </a:r>
          </a:p>
          <a:p>
            <a:pPr eaLnBrk="1" hangingPunct="1"/>
            <a:r>
              <a:rPr lang="hu-HU" altLang="hu-HU" sz="2400"/>
              <a:t>Négy alegységből áll</a:t>
            </a:r>
          </a:p>
          <a:p>
            <a:pPr eaLnBrk="1" hangingPunct="1"/>
            <a:r>
              <a:rPr lang="hu-HU" altLang="hu-HU" sz="2400"/>
              <a:t>Az alegység áll:  - protoporfirin – 4 pirrol gyűrű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/>
              <a:t>			      - vas (Fe</a:t>
            </a:r>
            <a:r>
              <a:rPr lang="hu-HU" altLang="hu-HU" sz="2400" baseline="30000"/>
              <a:t>2+</a:t>
            </a:r>
            <a:r>
              <a:rPr lang="hu-HU" altLang="hu-HU" sz="240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/>
              <a:t>			      - polipeptid lánc (globin)</a:t>
            </a:r>
          </a:p>
          <a:p>
            <a:pPr eaLnBrk="1" hangingPunct="1"/>
            <a:r>
              <a:rPr lang="hu-HU" altLang="hu-HU" sz="2400"/>
              <a:t>Egy molekula hemoglobin 4 atom vasat tartalmaz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2400"/>
              <a:t>	4 molekula oxigént képes megkötni</a:t>
            </a:r>
          </a:p>
          <a:p>
            <a:pPr eaLnBrk="1" hangingPunct="1"/>
            <a:r>
              <a:rPr lang="hu-HU" altLang="hu-HU" sz="2400"/>
              <a:t>Foetalis hemoglobin</a:t>
            </a:r>
            <a:r>
              <a:rPr lang="hu-HU" altLang="hu-HU" sz="2400" b="1"/>
              <a:t> HbF</a:t>
            </a:r>
            <a:r>
              <a:rPr lang="hu-HU" altLang="hu-HU" sz="2400"/>
              <a:t>– oxigénaffinitása nagyobb, mint a felnőttkori hemoglobinnak – </a:t>
            </a:r>
            <a:r>
              <a:rPr lang="hu-HU" altLang="hu-HU" sz="2400" b="1"/>
              <a:t>HbA</a:t>
            </a:r>
            <a:r>
              <a:rPr lang="hu-HU" altLang="hu-HU" sz="2400"/>
              <a:t>, így könnyebben veszi fel és nehezebben adja le az oxigént</a:t>
            </a:r>
          </a:p>
          <a:p>
            <a:pPr eaLnBrk="1" hangingPunct="1"/>
            <a:endParaRPr lang="hu-HU" altLang="hu-HU" sz="240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8688388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2469" name="AutoShape 5"/>
          <p:cNvSpPr>
            <a:spLocks/>
          </p:cNvSpPr>
          <p:nvPr/>
        </p:nvSpPr>
        <p:spPr bwMode="auto">
          <a:xfrm>
            <a:off x="8183564" y="2781301"/>
            <a:ext cx="288925" cy="792163"/>
          </a:xfrm>
          <a:prstGeom prst="rightBrace">
            <a:avLst>
              <a:gd name="adj1" fmla="val 228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8543926" y="292417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/>
              <a:t>hem</a:t>
            </a:r>
          </a:p>
        </p:txBody>
      </p:sp>
    </p:spTree>
    <p:extLst>
      <p:ext uri="{BB962C8B-B14F-4D97-AF65-F5344CB8AC3E}">
        <p14:creationId xmlns:p14="http://schemas.microsoft.com/office/powerpoint/2010/main" val="410151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9B4928-A903-4CE0-A771-C74D38AC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/>
          </a:bodyPr>
          <a:lstStyle/>
          <a:p>
            <a:r>
              <a:rPr lang="hu-HU" sz="2400" dirty="0"/>
              <a:t>Hemoglobin lebontás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735C0A9-EC6F-4A74-9D07-5252FD543B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4905"/>
            <a:ext cx="10515599" cy="505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3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/>
              <a:t>A vér funkciója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196752"/>
            <a:ext cx="8229600" cy="5112568"/>
          </a:xfrm>
        </p:spPr>
        <p:txBody>
          <a:bodyPr>
            <a:noAutofit/>
          </a:bodyPr>
          <a:lstStyle/>
          <a:p>
            <a:r>
              <a:rPr lang="hu-HU" sz="2400" b="1" dirty="0"/>
              <a:t>transzport funkciót </a:t>
            </a:r>
            <a:r>
              <a:rPr lang="hu-HU" sz="2400" dirty="0"/>
              <a:t>tölt be</a:t>
            </a:r>
          </a:p>
          <a:p>
            <a:pPr lvl="1"/>
            <a:r>
              <a:rPr lang="hu-HU" dirty="0"/>
              <a:t>légzési gázok (O</a:t>
            </a:r>
            <a:r>
              <a:rPr lang="hu-HU" baseline="-25000" dirty="0"/>
              <a:t>2</a:t>
            </a:r>
            <a:r>
              <a:rPr lang="hu-HU" dirty="0"/>
              <a:t> és CO</a:t>
            </a:r>
            <a:r>
              <a:rPr lang="hu-HU" baseline="-25000" dirty="0"/>
              <a:t>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hormonok</a:t>
            </a:r>
          </a:p>
          <a:p>
            <a:pPr lvl="1"/>
            <a:r>
              <a:rPr lang="hu-HU" dirty="0"/>
              <a:t>enzimek</a:t>
            </a:r>
          </a:p>
          <a:p>
            <a:pPr lvl="1"/>
            <a:r>
              <a:rPr lang="hu-HU" dirty="0"/>
              <a:t>szervetlen anionok, kationok,  szerves monomerek, </a:t>
            </a:r>
            <a:r>
              <a:rPr lang="hu-HU" dirty="0" err="1"/>
              <a:t>oligomerek</a:t>
            </a:r>
            <a:r>
              <a:rPr lang="hu-HU" dirty="0"/>
              <a:t>, fehérjék, </a:t>
            </a:r>
            <a:r>
              <a:rPr lang="hu-HU" dirty="0" err="1"/>
              <a:t>nukleinbázis</a:t>
            </a:r>
            <a:r>
              <a:rPr lang="hu-HU" dirty="0"/>
              <a:t> tartalmú vegyületek, zsírok, </a:t>
            </a:r>
          </a:p>
          <a:p>
            <a:pPr lvl="1"/>
            <a:r>
              <a:rPr lang="hu-HU" dirty="0"/>
              <a:t>anyagcsere végtermékek </a:t>
            </a:r>
          </a:p>
          <a:p>
            <a:pPr marL="457200" lvl="1" indent="-457200"/>
            <a:r>
              <a:rPr lang="hu-HU" b="1" dirty="0"/>
              <a:t>hőszabályozásban</a:t>
            </a:r>
          </a:p>
          <a:p>
            <a:pPr marL="457200" lvl="1" indent="-457200"/>
            <a:r>
              <a:rPr lang="hu-HU" dirty="0"/>
              <a:t>sejtes és molekuláris elemei révén a szervezet </a:t>
            </a:r>
            <a:r>
              <a:rPr lang="hu-HU" b="1" dirty="0"/>
              <a:t>védekezési mechanizmus</a:t>
            </a:r>
            <a:r>
              <a:rPr lang="hu-HU" dirty="0"/>
              <a:t>aiban (immunrendszer)</a:t>
            </a:r>
          </a:p>
          <a:p>
            <a:pPr marL="457200" lvl="1" indent="-457200"/>
            <a:r>
              <a:rPr lang="hu-HU" b="1" dirty="0" err="1"/>
              <a:t>hemosztázis</a:t>
            </a:r>
            <a:r>
              <a:rPr lang="hu-HU" dirty="0"/>
              <a:t> fenntartásában</a:t>
            </a:r>
          </a:p>
        </p:txBody>
      </p:sp>
    </p:spTree>
    <p:extLst>
      <p:ext uri="{BB962C8B-B14F-4D97-AF65-F5344CB8AC3E}">
        <p14:creationId xmlns:p14="http://schemas.microsoft.com/office/powerpoint/2010/main" val="362854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5BBA8C-F8F7-4AA7-BC65-41EF2958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vér védelme, </a:t>
            </a:r>
            <a:r>
              <a:rPr lang="hu-HU" dirty="0" err="1"/>
              <a:t>hemostasis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A65BB4-41F9-43C6-B154-E9C65692A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Mit nevezünk </a:t>
            </a:r>
            <a:r>
              <a:rPr lang="hu-HU" dirty="0" err="1"/>
              <a:t>hemostasisnak</a:t>
            </a:r>
            <a:r>
              <a:rPr lang="hu-HU" dirty="0"/>
              <a:t>?</a:t>
            </a:r>
          </a:p>
          <a:p>
            <a:r>
              <a:rPr lang="hu-HU" i="1" dirty="0"/>
              <a:t>A vérveszteség megakadályozása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Melyek a </a:t>
            </a:r>
            <a:r>
              <a:rPr lang="hu-HU" dirty="0" err="1"/>
              <a:t>hemostasis</a:t>
            </a:r>
            <a:r>
              <a:rPr lang="hu-HU" dirty="0"/>
              <a:t> folyamatának lépései?</a:t>
            </a:r>
          </a:p>
          <a:p>
            <a:r>
              <a:rPr lang="hu-HU" i="1" dirty="0"/>
              <a:t>I.	sérült </a:t>
            </a:r>
            <a:r>
              <a:rPr lang="hu-HU" i="1" dirty="0" err="1"/>
              <a:t>érfal</a:t>
            </a:r>
            <a:r>
              <a:rPr lang="hu-HU" i="1" dirty="0"/>
              <a:t> reakciója</a:t>
            </a:r>
            <a:endParaRPr lang="hu-HU" dirty="0"/>
          </a:p>
          <a:p>
            <a:r>
              <a:rPr lang="hu-HU" i="1" dirty="0"/>
              <a:t>II.	 érfalsérülést </a:t>
            </a:r>
            <a:r>
              <a:rPr lang="hu-HU" i="1" dirty="0" err="1"/>
              <a:t>eltömeszelő</a:t>
            </a:r>
            <a:r>
              <a:rPr lang="hu-HU" i="1" dirty="0"/>
              <a:t> vérlemezdugó: 1. </a:t>
            </a:r>
            <a:r>
              <a:rPr lang="hu-HU" i="1" dirty="0" err="1"/>
              <a:t>thrombocyta</a:t>
            </a:r>
            <a:r>
              <a:rPr lang="hu-HU" i="1" dirty="0"/>
              <a:t> adhézió → 2. </a:t>
            </a:r>
            <a:r>
              <a:rPr lang="hu-HU" i="1" dirty="0" err="1"/>
              <a:t>thr</a:t>
            </a:r>
            <a:r>
              <a:rPr lang="hu-HU" i="1" dirty="0"/>
              <a:t>. aktiválódás → 3. </a:t>
            </a:r>
            <a:r>
              <a:rPr lang="hu-HU" i="1" dirty="0" err="1"/>
              <a:t>thr</a:t>
            </a:r>
            <a:r>
              <a:rPr lang="hu-HU" i="1" dirty="0"/>
              <a:t>. </a:t>
            </a:r>
            <a:r>
              <a:rPr lang="hu-HU" i="1" dirty="0" err="1"/>
              <a:t>aggregáció</a:t>
            </a:r>
            <a:endParaRPr lang="hu-HU" dirty="0"/>
          </a:p>
          <a:p>
            <a:r>
              <a:rPr lang="hu-HU" i="1" dirty="0"/>
              <a:t>III.	fibrinháló képzése = véralvadás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528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16ECB-7FA6-448A-A4AC-8CF3A5E6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2DF3CC-384E-472E-9BFF-B627936A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HEMOSTASIS LÉPÉSEI</a:t>
            </a:r>
            <a:endParaRPr lang="hu-HU" dirty="0"/>
          </a:p>
          <a:p>
            <a:pPr lvl="1"/>
            <a:r>
              <a:rPr lang="hu-HU" b="1" dirty="0"/>
              <a:t>sérült </a:t>
            </a:r>
            <a:r>
              <a:rPr lang="hu-HU" b="1" dirty="0" err="1"/>
              <a:t>érfal</a:t>
            </a:r>
            <a:r>
              <a:rPr lang="hu-HU" b="1" dirty="0"/>
              <a:t> reakciója</a:t>
            </a:r>
            <a:endParaRPr lang="hu-HU" dirty="0">
              <a:effectLst/>
            </a:endParaRPr>
          </a:p>
          <a:p>
            <a:pPr lvl="1"/>
            <a:r>
              <a:rPr lang="hu-HU" b="1" dirty="0"/>
              <a:t> érfalsérülést </a:t>
            </a:r>
            <a:r>
              <a:rPr lang="hu-HU" b="1" dirty="0" err="1"/>
              <a:t>eltömeszelő</a:t>
            </a:r>
            <a:r>
              <a:rPr lang="hu-HU" b="1" dirty="0"/>
              <a:t> vérlemezdugó</a:t>
            </a:r>
            <a:r>
              <a:rPr lang="hu-HU" dirty="0"/>
              <a:t>: </a:t>
            </a:r>
            <a:endParaRPr lang="hu-HU" dirty="0">
              <a:effectLst/>
            </a:endParaRPr>
          </a:p>
          <a:p>
            <a:pPr marL="0" indent="0">
              <a:buNone/>
            </a:pPr>
            <a:r>
              <a:rPr lang="hu-HU" dirty="0"/>
              <a:t>1. </a:t>
            </a:r>
            <a:r>
              <a:rPr lang="hu-HU" dirty="0" err="1"/>
              <a:t>thrombocyta</a:t>
            </a:r>
            <a:r>
              <a:rPr lang="hu-HU" dirty="0"/>
              <a:t> adhézió → 2. </a:t>
            </a:r>
            <a:r>
              <a:rPr lang="hu-HU" dirty="0" err="1"/>
              <a:t>thr</a:t>
            </a:r>
            <a:r>
              <a:rPr lang="hu-HU" dirty="0"/>
              <a:t>. aktiválódás → 3. </a:t>
            </a:r>
            <a:r>
              <a:rPr lang="hu-HU" dirty="0" err="1"/>
              <a:t>thr</a:t>
            </a:r>
            <a:r>
              <a:rPr lang="hu-HU" dirty="0"/>
              <a:t>. </a:t>
            </a:r>
            <a:r>
              <a:rPr lang="hu-HU" dirty="0" err="1"/>
              <a:t>aggregáció</a:t>
            </a:r>
            <a:endParaRPr lang="hu-HU" dirty="0">
              <a:effectLst/>
            </a:endParaRPr>
          </a:p>
          <a:p>
            <a:r>
              <a:rPr lang="hu-HU" b="1" dirty="0"/>
              <a:t>fibrinháló képzése = véralvadás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289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vér alkotórészei</a:t>
            </a:r>
            <a:endParaRPr lang="hu-H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75519" y="1268760"/>
          <a:ext cx="8435280" cy="52565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1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9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Ionok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Plazmakoncentráció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Mértékegység</a:t>
                      </a:r>
                      <a:endParaRPr lang="hu-H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Kationok: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Na</a:t>
                      </a:r>
                      <a:r>
                        <a:rPr lang="hu-HU" sz="1800" b="1" baseline="30000">
                          <a:effectLst/>
                        </a:rPr>
                        <a:t>+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133,0-145,0</a:t>
                      </a:r>
                      <a:endParaRPr lang="hu-H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effectLst/>
                        </a:rPr>
                        <a:t>mmol</a:t>
                      </a:r>
                      <a:r>
                        <a:rPr lang="hu-HU" sz="1800" b="1" dirty="0">
                          <a:effectLst/>
                        </a:rPr>
                        <a:t>/l</a:t>
                      </a:r>
                      <a:endParaRPr lang="hu-H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K</a:t>
                      </a:r>
                      <a:r>
                        <a:rPr lang="hu-HU" sz="1800" b="1" baseline="30000">
                          <a:effectLst/>
                        </a:rPr>
                        <a:t>+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3,6-5,8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Ca</a:t>
                      </a:r>
                      <a:r>
                        <a:rPr lang="hu-HU" sz="1800" b="1" baseline="30000">
                          <a:effectLst/>
                        </a:rPr>
                        <a:t>2+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2,2-2,6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Mg</a:t>
                      </a:r>
                      <a:r>
                        <a:rPr lang="hu-HU" sz="1800" b="1" baseline="30000">
                          <a:effectLst/>
                        </a:rPr>
                        <a:t>2+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0,7-1,0</a:t>
                      </a:r>
                      <a:endParaRPr lang="hu-H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Cu</a:t>
                      </a:r>
                      <a:r>
                        <a:rPr lang="hu-HU" sz="1800" b="1" baseline="30000">
                          <a:effectLst/>
                        </a:rPr>
                        <a:t>2+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11,9-23,7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µmol/l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Fe</a:t>
                      </a:r>
                      <a:r>
                        <a:rPr lang="hu-HU" sz="1800" b="1" baseline="30000">
                          <a:effectLst/>
                        </a:rPr>
                        <a:t>2+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14095" algn="ctr"/>
                        </a:tabLst>
                      </a:pPr>
                      <a:r>
                        <a:rPr lang="hu-HU" sz="1800" b="1">
                          <a:effectLst/>
                        </a:rPr>
                        <a:t>8,1-28,6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14095" algn="ctr"/>
                        </a:tabLst>
                      </a:pPr>
                      <a:r>
                        <a:rPr lang="hu-HU" sz="1800" b="1">
                          <a:effectLst/>
                        </a:rPr>
                        <a:t>µmol/l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Anionok</a:t>
                      </a: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Cl</a:t>
                      </a:r>
                      <a:r>
                        <a:rPr lang="hu-HU" sz="1800" b="1" baseline="30000" dirty="0">
                          <a:effectLst/>
                        </a:rPr>
                        <a:t>-</a:t>
                      </a:r>
                      <a:r>
                        <a:rPr lang="hu-HU" sz="1800" b="1" dirty="0">
                          <a:effectLst/>
                        </a:rPr>
                        <a:t> </a:t>
                      </a:r>
                      <a:endParaRPr lang="hu-H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96,0-106,0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HCO</a:t>
                      </a:r>
                      <a:r>
                        <a:rPr lang="hu-HU" sz="1800" b="1" baseline="-25000">
                          <a:effectLst/>
                        </a:rPr>
                        <a:t>3</a:t>
                      </a:r>
                      <a:r>
                        <a:rPr lang="hu-HU" sz="1800" b="1" baseline="30000">
                          <a:effectLst/>
                        </a:rPr>
                        <a:t>-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          21,0-26,0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mmol/l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025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hu-HU" sz="1800" b="1">
                          <a:effectLst/>
                        </a:rPr>
                        <a:t>PO</a:t>
                      </a:r>
                      <a:r>
                        <a:rPr lang="hu-HU" sz="1800" b="1" baseline="-25000">
                          <a:effectLst/>
                        </a:rPr>
                        <a:t>4</a:t>
                      </a:r>
                      <a:r>
                        <a:rPr lang="hu-HU" sz="1800" b="1" baseline="30000">
                          <a:effectLst/>
                        </a:rPr>
                        <a:t>2-</a:t>
                      </a:r>
                      <a:r>
                        <a:rPr lang="hu-HU" sz="1800" b="1">
                          <a:effectLst/>
                        </a:rPr>
                        <a:t> </a:t>
                      </a:r>
                      <a:endParaRPr lang="hu-H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1,0-1,4</a:t>
                      </a:r>
                      <a:endParaRPr lang="hu-H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effectLst/>
                        </a:rPr>
                        <a:t>mmol</a:t>
                      </a:r>
                      <a:r>
                        <a:rPr lang="hu-HU" sz="1800" b="1" dirty="0">
                          <a:effectLst/>
                        </a:rPr>
                        <a:t>/l</a:t>
                      </a:r>
                      <a:endParaRPr lang="hu-H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18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E3A39103-2031-4352-A0A6-FF33D00BBFA3}"/>
              </a:ext>
            </a:extLst>
          </p:cNvPr>
          <p:cNvPicPr/>
          <p:nvPr/>
        </p:nvPicPr>
        <p:blipFill rotWithShape="1">
          <a:blip r:embed="rId2"/>
          <a:srcRect t="8056" b="9155"/>
          <a:stretch/>
        </p:blipFill>
        <p:spPr bwMode="auto">
          <a:xfrm>
            <a:off x="886265" y="520504"/>
            <a:ext cx="10241280" cy="5528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35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F24CD9-021D-48B8-84DA-AEFDB09D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B2A39D3-6B38-4AD9-8C99-1DDFC86B224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3333" b="2204"/>
          <a:stretch/>
        </p:blipFill>
        <p:spPr bwMode="auto">
          <a:xfrm>
            <a:off x="1519310" y="1097280"/>
            <a:ext cx="8820443" cy="510657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80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640"/>
            <a:ext cx="8219256" cy="93689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hu-HU" altLang="hu-HU" sz="3600" dirty="0"/>
              <a:t>A vér védelme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96976"/>
            <a:ext cx="8435280" cy="5544393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hu-HU" altLang="hu-HU" sz="2600" dirty="0"/>
              <a:t>Az anyagszállítás állandó mennyiségű vér áramoltatásával elégíti ki a sejtek változó anyagcsereigényeit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2600" dirty="0"/>
              <a:t>Az érfal folytonosságának bármely okból történő megszakadása, sérülése vérveszteséget okoz</a:t>
            </a:r>
          </a:p>
          <a:p>
            <a:pPr algn="just" eaLnBrk="1" hangingPunct="1">
              <a:lnSpc>
                <a:spcPct val="150000"/>
              </a:lnSpc>
            </a:pPr>
            <a:r>
              <a:rPr lang="hu-HU" altLang="hu-HU" sz="2600" dirty="0"/>
              <a:t>A vérveszteség megakadályozása – </a:t>
            </a:r>
            <a:r>
              <a:rPr lang="hu-HU" altLang="hu-HU" sz="2600" b="1" dirty="0" err="1"/>
              <a:t>hemostasis</a:t>
            </a:r>
            <a:endParaRPr lang="hu-HU" altLang="hu-HU" sz="2600" b="1" dirty="0"/>
          </a:p>
          <a:p>
            <a:pPr algn="just" eaLnBrk="1" hangingPunct="1">
              <a:lnSpc>
                <a:spcPct val="150000"/>
              </a:lnSpc>
            </a:pPr>
            <a:r>
              <a:rPr lang="hu-HU" altLang="hu-HU" sz="2600" dirty="0"/>
              <a:t>Három egymással szoros kölcsönhatásban álló mechanizmus </a:t>
            </a:r>
          </a:p>
          <a:p>
            <a:pPr marL="914400" lvl="1" indent="-514350" algn="just">
              <a:lnSpc>
                <a:spcPct val="150000"/>
              </a:lnSpc>
              <a:buFont typeface="Arial" charset="0"/>
              <a:buAutoNum type="romanUcPeriod"/>
            </a:pPr>
            <a:r>
              <a:rPr lang="hu-HU" altLang="hu-HU" sz="2600" b="1" dirty="0"/>
              <a:t>sérült érfal reakciója</a:t>
            </a:r>
          </a:p>
          <a:p>
            <a:pPr marL="914400" lvl="1" indent="-514350" algn="just">
              <a:lnSpc>
                <a:spcPct val="150000"/>
              </a:lnSpc>
              <a:buFont typeface="Arial" charset="0"/>
              <a:buAutoNum type="romanUcPeriod"/>
            </a:pPr>
            <a:r>
              <a:rPr lang="hu-HU" altLang="hu-HU" sz="2600" b="1" dirty="0" err="1"/>
              <a:t>érfalsérülést</a:t>
            </a:r>
            <a:r>
              <a:rPr lang="hu-HU" altLang="hu-HU" sz="2600" b="1" dirty="0"/>
              <a:t> </a:t>
            </a:r>
            <a:r>
              <a:rPr lang="hu-HU" altLang="hu-HU" sz="2600" b="1" dirty="0" err="1"/>
              <a:t>eltömeszelő</a:t>
            </a:r>
            <a:r>
              <a:rPr lang="hu-HU" altLang="hu-HU" sz="2600" b="1" dirty="0"/>
              <a:t> </a:t>
            </a:r>
            <a:r>
              <a:rPr lang="hu-HU" altLang="hu-HU" sz="2600" b="1" dirty="0" err="1"/>
              <a:t>vérlemezdugó</a:t>
            </a:r>
            <a:endParaRPr lang="hu-HU" altLang="hu-HU" sz="2600" b="1" dirty="0"/>
          </a:p>
          <a:p>
            <a:pPr marL="914400" lvl="1" indent="-514350" algn="just">
              <a:lnSpc>
                <a:spcPct val="150000"/>
              </a:lnSpc>
              <a:buFont typeface="Arial" charset="0"/>
              <a:buAutoNum type="romanUcPeriod"/>
            </a:pPr>
            <a:r>
              <a:rPr lang="hu-HU" altLang="hu-HU" sz="2600" b="1" dirty="0"/>
              <a:t>fibrinháló képzése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u-HU" altLang="hu-HU" sz="35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94771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297"/>
            <a:ext cx="8229600" cy="62071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hu-HU" altLang="hu-HU" sz="3600" dirty="0"/>
              <a:t>I. A sérült érfal reakciói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49275"/>
            <a:ext cx="8229600" cy="503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altLang="hu-HU" sz="2400"/>
              <a:t>A sérülés nagyságától függően az érfal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240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703388" y="1125538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/>
              <a:t>Tágul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6240463" y="1125538"/>
            <a:ext cx="4248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600" b="1">
                <a:latin typeface="Tahoma" pitchFamily="34" charset="0"/>
              </a:rPr>
              <a:t> </a:t>
            </a:r>
            <a:r>
              <a:rPr lang="hu-HU" altLang="hu-HU" sz="2400" b="1"/>
              <a:t>Szűkül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4511676" y="981075"/>
            <a:ext cx="18002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6311900" y="981075"/>
            <a:ext cx="151288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1576642" y="1531072"/>
            <a:ext cx="3851920" cy="53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altLang="hu-HU" sz="2400" dirty="0"/>
              <a:t>Kis sérülés esetén az </a:t>
            </a:r>
            <a:r>
              <a:rPr lang="hu-HU" altLang="hu-HU" sz="2400" dirty="0" err="1"/>
              <a:t>endothelsejtekből</a:t>
            </a:r>
            <a:r>
              <a:rPr lang="hu-HU" altLang="hu-HU" sz="2400" dirty="0"/>
              <a:t> </a:t>
            </a:r>
            <a:r>
              <a:rPr lang="hu-HU" altLang="hu-HU" sz="2400" b="1" i="1" dirty="0" err="1"/>
              <a:t>prosztaglandin</a:t>
            </a:r>
            <a:r>
              <a:rPr lang="hu-HU" altLang="hu-HU" sz="2400" dirty="0"/>
              <a:t> szabadul fel: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/>
              <a:t>	- </a:t>
            </a:r>
            <a:r>
              <a:rPr lang="hu-HU" altLang="hu-HU" sz="2400" dirty="0" err="1"/>
              <a:t>vasodilatator</a:t>
            </a:r>
            <a:r>
              <a:rPr lang="hu-HU" altLang="hu-HU" sz="2400" dirty="0"/>
              <a:t> hatás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hu-HU" altLang="hu-HU" sz="2400" dirty="0"/>
              <a:t>	- gátolja a </a:t>
            </a:r>
            <a:r>
              <a:rPr lang="hu-HU" altLang="hu-HU" sz="2400" dirty="0" err="1"/>
              <a:t>vérlemezkék</a:t>
            </a:r>
            <a:endParaRPr lang="hu-HU" altLang="hu-HU" sz="2400" dirty="0"/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hu-HU" altLang="hu-HU" sz="2400" dirty="0"/>
              <a:t>	  </a:t>
            </a:r>
            <a:r>
              <a:rPr lang="hu-HU" altLang="hu-HU" sz="2400" dirty="0" err="1"/>
              <a:t>aggragatioját</a:t>
            </a:r>
            <a:endParaRPr lang="hu-HU" altLang="hu-HU" sz="2400" dirty="0"/>
          </a:p>
          <a:p>
            <a:pPr algn="just" eaLnBrk="1" hangingPunct="1">
              <a:spcBef>
                <a:spcPct val="50000"/>
              </a:spcBef>
            </a:pPr>
            <a:r>
              <a:rPr lang="hu-HU" altLang="hu-HU" sz="2400" dirty="0"/>
              <a:t>Nem alakul ki olyan nagy </a:t>
            </a:r>
            <a:r>
              <a:rPr lang="hu-HU" altLang="hu-HU" sz="2400" dirty="0" err="1"/>
              <a:t>vérlemezdugó</a:t>
            </a:r>
            <a:r>
              <a:rPr lang="hu-HU" altLang="hu-HU" sz="2400" dirty="0"/>
              <a:t>, amely elzárhatná az ereket, s így leállítaná a véráramlást azokban.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951538" y="2276476"/>
            <a:ext cx="4716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Tahoma" pitchFamily="34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555309" y="1531072"/>
            <a:ext cx="4933305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Nagyobb </a:t>
            </a:r>
            <a:r>
              <a:rPr lang="hu-HU" altLang="hu-HU" sz="2400" dirty="0" err="1"/>
              <a:t>érfalsérülés</a:t>
            </a:r>
            <a:r>
              <a:rPr lang="hu-HU" altLang="hu-HU" sz="2400" dirty="0"/>
              <a:t> esetén </a:t>
            </a:r>
            <a:r>
              <a:rPr lang="hu-HU" altLang="hu-HU" sz="2400" dirty="0" err="1"/>
              <a:t>vasoconstrictio</a:t>
            </a:r>
            <a:r>
              <a:rPr lang="hu-HU" altLang="hu-HU" sz="2400" dirty="0"/>
              <a:t> figyelhető meg </a:t>
            </a:r>
          </a:p>
          <a:p>
            <a:pPr algn="just"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A) Idegi </a:t>
            </a:r>
          </a:p>
          <a:p>
            <a:pPr marL="0" indent="0" algn="just" eaLnBrk="1" hangingPunct="1">
              <a:spcBef>
                <a:spcPct val="10000"/>
              </a:spcBef>
              <a:buNone/>
            </a:pPr>
            <a:r>
              <a:rPr lang="hu-HU" altLang="hu-HU" sz="2400" dirty="0"/>
              <a:t>     B) </a:t>
            </a:r>
            <a:r>
              <a:rPr lang="hu-HU" altLang="hu-HU" sz="2400" dirty="0" err="1"/>
              <a:t>Humorális</a:t>
            </a:r>
            <a:r>
              <a:rPr lang="hu-HU" altLang="hu-HU" sz="2400" dirty="0"/>
              <a:t> tényezők hozzák létre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/>
              <a:t>	&lt;- A) </a:t>
            </a:r>
            <a:r>
              <a:rPr lang="hu-HU" altLang="hu-HU" sz="2400" dirty="0" err="1"/>
              <a:t>a</a:t>
            </a:r>
            <a:r>
              <a:rPr lang="hu-HU" altLang="hu-HU" sz="2400" dirty="0"/>
              <a:t> </a:t>
            </a:r>
            <a:r>
              <a:rPr lang="hu-HU" altLang="hu-HU" sz="2400" i="1" dirty="0"/>
              <a:t>fájdalom</a:t>
            </a:r>
            <a:r>
              <a:rPr lang="hu-HU" altLang="hu-HU" sz="2400" dirty="0"/>
              <a:t> reflexesen vált ki érszűkületet, és a simaizom is összehúzódhat ionáramlásokkal létrehozott akciós potenciál révén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/>
              <a:t>	&lt;- B) az </a:t>
            </a:r>
            <a:r>
              <a:rPr lang="hu-HU" altLang="hu-HU" sz="2400" i="1" dirty="0"/>
              <a:t>érszűkítő faktor</a:t>
            </a:r>
            <a:r>
              <a:rPr lang="hu-HU" altLang="hu-HU" sz="2400" dirty="0"/>
              <a:t> – EDCF, szerotonin, </a:t>
            </a:r>
            <a:r>
              <a:rPr lang="hu-HU" altLang="hu-HU" sz="2400" dirty="0" err="1"/>
              <a:t>thromboxan</a:t>
            </a:r>
            <a:r>
              <a:rPr lang="hu-HU" altLang="hu-HU" sz="2400" dirty="0"/>
              <a:t> A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 fokozzák az érszűkületet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5555308" y="1531072"/>
            <a:ext cx="0" cy="485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2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ím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hu-HU" altLang="hu-HU" sz="3200" dirty="0"/>
              <a:t>II. </a:t>
            </a:r>
            <a:r>
              <a:rPr lang="hu-HU" altLang="hu-HU" sz="3200" dirty="0" err="1"/>
              <a:t>Thrombocytadugó</a:t>
            </a:r>
            <a:r>
              <a:rPr lang="hu-HU" altLang="hu-HU" sz="3200" dirty="0"/>
              <a:t> kialakulás</a:t>
            </a:r>
            <a:br>
              <a:rPr lang="hu-HU" altLang="hu-HU" sz="3200" dirty="0"/>
            </a:br>
            <a:r>
              <a:rPr lang="hu-HU" altLang="hu-HU" sz="3200" dirty="0"/>
              <a:t>1. </a:t>
            </a:r>
            <a:r>
              <a:rPr lang="hu-HU" altLang="hu-HU" sz="3200" dirty="0" err="1"/>
              <a:t>Thrombocyta</a:t>
            </a:r>
            <a:r>
              <a:rPr lang="hu-HU" altLang="hu-HU" sz="3200" dirty="0"/>
              <a:t> adhézió</a:t>
            </a:r>
          </a:p>
        </p:txBody>
      </p:sp>
      <p:sp>
        <p:nvSpPr>
          <p:cNvPr id="99331" name="Szövegdoboz 1"/>
          <p:cNvSpPr txBox="1">
            <a:spLocks noChangeArrowheads="1"/>
          </p:cNvSpPr>
          <p:nvPr/>
        </p:nvSpPr>
        <p:spPr bwMode="auto">
          <a:xfrm>
            <a:off x="1847851" y="1412876"/>
            <a:ext cx="8569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hu-HU" altLang="hu-HU" sz="2400" dirty="0"/>
              <a:t>A </a:t>
            </a:r>
            <a:r>
              <a:rPr lang="hu-HU" altLang="hu-HU" sz="2400" dirty="0" err="1"/>
              <a:t>thrombocytákat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tct</a:t>
            </a:r>
            <a:r>
              <a:rPr lang="hu-HU" altLang="hu-HU" sz="2400" dirty="0"/>
              <a:t>) plazmamembrán veszi körül, amely felszíni adhéziós </a:t>
            </a:r>
            <a:r>
              <a:rPr lang="hu-HU" altLang="hu-HU" sz="2400" dirty="0" err="1"/>
              <a:t>glikoproteineket</a:t>
            </a:r>
            <a:r>
              <a:rPr lang="hu-HU" altLang="hu-HU" sz="2400" dirty="0"/>
              <a:t> és </a:t>
            </a:r>
            <a:r>
              <a:rPr lang="hu-HU" altLang="hu-HU" sz="2400" dirty="0" err="1"/>
              <a:t>thrombocyták</a:t>
            </a:r>
            <a:r>
              <a:rPr lang="hu-HU" altLang="hu-HU" sz="2400" dirty="0"/>
              <a:t> aktiválásban szereplő receptorokat tartalmaz.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2400" dirty="0"/>
              <a:t>Az </a:t>
            </a:r>
            <a:r>
              <a:rPr lang="hu-HU" altLang="hu-HU" sz="2400" dirty="0" err="1"/>
              <a:t>érendothelium</a:t>
            </a:r>
            <a:r>
              <a:rPr lang="hu-HU" altLang="hu-HU" sz="2400" dirty="0"/>
              <a:t> sérülését követően szabaddá válik a </a:t>
            </a:r>
            <a:r>
              <a:rPr lang="hu-HU" altLang="hu-HU" sz="2400" dirty="0" err="1"/>
              <a:t>subendothelium</a:t>
            </a:r>
            <a:r>
              <a:rPr lang="hu-HU" altLang="hu-HU" sz="2400" dirty="0"/>
              <a:t>. </a:t>
            </a:r>
          </a:p>
          <a:p>
            <a:pPr algn="just" eaLnBrk="1" hangingPunct="1">
              <a:spcBef>
                <a:spcPct val="0"/>
              </a:spcBef>
            </a:pPr>
            <a:r>
              <a:rPr lang="hu-HU" altLang="hu-HU" sz="2400" dirty="0"/>
              <a:t>A még aktiválatlan </a:t>
            </a:r>
            <a:r>
              <a:rPr lang="hu-HU" altLang="hu-HU" sz="2400" dirty="0" err="1"/>
              <a:t>thrombocyták</a:t>
            </a:r>
            <a:r>
              <a:rPr lang="hu-HU" altLang="hu-HU" sz="2400" dirty="0"/>
              <a:t> felszíni </a:t>
            </a:r>
            <a:r>
              <a:rPr lang="hu-HU" altLang="hu-HU" sz="2400" dirty="0" err="1"/>
              <a:t>glikoproteinjeik</a:t>
            </a:r>
            <a:r>
              <a:rPr lang="hu-HU" altLang="hu-HU" sz="2400" dirty="0"/>
              <a:t> (GP) segítségével a szabaddá vált </a:t>
            </a:r>
            <a:r>
              <a:rPr lang="hu-HU" altLang="hu-HU" sz="2400" dirty="0" err="1"/>
              <a:t>subendothelium</a:t>
            </a:r>
            <a:r>
              <a:rPr lang="hu-HU" altLang="hu-HU" sz="2400" dirty="0"/>
              <a:t> fehérje szálaihoz tapadnak: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 dirty="0"/>
          </a:p>
          <a:p>
            <a:pPr eaLnBrk="1" hangingPunct="1">
              <a:spcBef>
                <a:spcPct val="0"/>
              </a:spcBef>
            </a:pPr>
            <a:r>
              <a:rPr lang="hu-HU" altLang="hu-HU" sz="2400" dirty="0"/>
              <a:t>Közvetlen kölcsönhatás             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400" dirty="0"/>
              <a:t>Közvetett  kölcsönhatás 	       							       	     				</a:t>
            </a:r>
          </a:p>
        </p:txBody>
      </p:sp>
      <p:sp>
        <p:nvSpPr>
          <p:cNvPr id="3" name="Jobb oldali kapcsos zárójel 2"/>
          <p:cNvSpPr/>
          <p:nvPr/>
        </p:nvSpPr>
        <p:spPr>
          <a:xfrm>
            <a:off x="5291139" y="4708525"/>
            <a:ext cx="287337" cy="831850"/>
          </a:xfrm>
          <a:prstGeom prst="rightBrace">
            <a:avLst>
              <a:gd name="adj1" fmla="val 2169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99333" name="Szövegdoboz 5"/>
          <p:cNvSpPr txBox="1">
            <a:spLocks noChangeArrowheads="1"/>
          </p:cNvSpPr>
          <p:nvPr/>
        </p:nvSpPr>
        <p:spPr bwMode="auto">
          <a:xfrm>
            <a:off x="5893768" y="4581128"/>
            <a:ext cx="43170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ezzel egyrétegű </a:t>
            </a:r>
            <a:r>
              <a:rPr lang="hu-HU" altLang="hu-HU" sz="2400" dirty="0" err="1"/>
              <a:t>thrombocyta</a:t>
            </a:r>
            <a:r>
              <a:rPr lang="hu-HU" altLang="hu-HU" sz="2400" dirty="0"/>
              <a:t> réteggel borítják a sérült felszínt - </a:t>
            </a:r>
            <a:r>
              <a:rPr lang="hu-HU" altLang="hu-HU" sz="2400" b="1" dirty="0"/>
              <a:t>primer adhézió</a:t>
            </a:r>
            <a:endParaRPr lang="hu-HU" altLang="hu-H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51108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68804" y="52172"/>
            <a:ext cx="555279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ct val="100000"/>
              <a:defRPr/>
            </a:pPr>
            <a:r>
              <a:rPr lang="hu-HU" sz="2400" b="1" dirty="0">
                <a:latin typeface="Calibri" panose="020F0502020204030204" pitchFamily="34" charset="0"/>
              </a:rPr>
              <a:t>Közvetlen kölcsönhatás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Kollagén receptorokon keresztül - GP </a:t>
            </a:r>
            <a:r>
              <a:rPr lang="hu-HU" sz="2400" dirty="0" err="1">
                <a:latin typeface="Calibri" panose="020F0502020204030204" pitchFamily="34" charset="0"/>
              </a:rPr>
              <a:t>Ia-IIa</a:t>
            </a:r>
            <a:r>
              <a:rPr lang="hu-HU" sz="2400" dirty="0">
                <a:latin typeface="Calibri" panose="020F0502020204030204" pitchFamily="34" charset="0"/>
              </a:rPr>
              <a:t> komplex – lehetővé teszi a kollagén kötődését a GP VI –hoz, ami </a:t>
            </a:r>
            <a:r>
              <a:rPr lang="hu-HU" sz="2400" dirty="0" err="1">
                <a:latin typeface="Calibri" panose="020F0502020204030204" pitchFamily="34" charset="0"/>
              </a:rPr>
              <a:t>szignáltranszdukciót</a:t>
            </a:r>
            <a:r>
              <a:rPr lang="hu-HU" sz="2400" dirty="0">
                <a:latin typeface="Calibri" panose="020F0502020204030204" pitchFamily="34" charset="0"/>
              </a:rPr>
              <a:t> eredményez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 A közvetlen kölcsönhatás lassú, így alacsony áramlási sebesség mellett működőképes elsősorban.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Calibri" panose="020F0502020204030204" pitchFamily="34" charset="0"/>
            </a:endParaRPr>
          </a:p>
          <a:p>
            <a:pPr algn="just">
              <a:buSzPct val="100000"/>
              <a:defRPr/>
            </a:pPr>
            <a:r>
              <a:rPr lang="hu-HU" sz="2400" b="1" dirty="0">
                <a:latin typeface="Calibri" panose="020F0502020204030204" pitchFamily="34" charset="0"/>
              </a:rPr>
              <a:t>Közvetett kölcsönhatás</a:t>
            </a: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A </a:t>
            </a:r>
            <a:r>
              <a:rPr lang="hu-HU" sz="2400" dirty="0" err="1">
                <a:latin typeface="Calibri" panose="020F0502020204030204" pitchFamily="34" charset="0"/>
              </a:rPr>
              <a:t>kollagénrostokhoz</a:t>
            </a:r>
            <a:r>
              <a:rPr lang="hu-HU" sz="2400" dirty="0">
                <a:latin typeface="Calibri" panose="020F0502020204030204" pitchFamily="34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</a:rPr>
              <a:t>a</a:t>
            </a:r>
            <a:r>
              <a:rPr lang="hu-HU" sz="2400" dirty="0">
                <a:latin typeface="Calibri" panose="020F0502020204030204" pitchFamily="34" charset="0"/>
              </a:rPr>
              <a:t> </a:t>
            </a:r>
            <a:r>
              <a:rPr lang="hu-HU" sz="2400" dirty="0" err="1">
                <a:latin typeface="Calibri" panose="020F0502020204030204" pitchFamily="34" charset="0"/>
              </a:rPr>
              <a:t>GPIb-IX-V</a:t>
            </a:r>
            <a:r>
              <a:rPr lang="hu-HU" sz="2400" dirty="0">
                <a:latin typeface="Calibri" panose="020F0502020204030204" pitchFamily="34" charset="0"/>
              </a:rPr>
              <a:t> komplex és a von    </a:t>
            </a:r>
            <a:r>
              <a:rPr lang="hu-HU" sz="2400" dirty="0" err="1">
                <a:latin typeface="Calibri" panose="020F0502020204030204" pitchFamily="34" charset="0"/>
              </a:rPr>
              <a:t>Willebrand-faktor</a:t>
            </a:r>
            <a:r>
              <a:rPr lang="hu-HU" sz="2400" dirty="0">
                <a:latin typeface="Calibri" panose="020F0502020204030204" pitchFamily="34" charset="0"/>
              </a:rPr>
              <a:t> (</a:t>
            </a:r>
            <a:r>
              <a:rPr lang="hu-HU" sz="2400" dirty="0" err="1">
                <a:latin typeface="Calibri" panose="020F0502020204030204" pitchFamily="34" charset="0"/>
              </a:rPr>
              <a:t>vWF</a:t>
            </a:r>
            <a:r>
              <a:rPr lang="hu-HU" sz="2400" dirty="0">
                <a:latin typeface="Calibri" panose="020F0502020204030204" pitchFamily="34" charset="0"/>
              </a:rPr>
              <a:t>) kötődik közvetlenül és ehhez kötődik a </a:t>
            </a:r>
            <a:r>
              <a:rPr lang="hu-HU" sz="2400" dirty="0" err="1">
                <a:latin typeface="Calibri" panose="020F0502020204030204" pitchFamily="34" charset="0"/>
              </a:rPr>
              <a:t>vérlemezke</a:t>
            </a:r>
            <a:endParaRPr lang="hu-HU" sz="2400" dirty="0">
              <a:latin typeface="Calibri" panose="020F0502020204030204" pitchFamily="34" charset="0"/>
            </a:endParaRPr>
          </a:p>
          <a:p>
            <a:pPr marL="342900" indent="-342900" algn="just">
              <a:buSzPct val="100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Gyors, nagy áramlási sebesség mellett is hatásos.</a:t>
            </a:r>
          </a:p>
          <a:p>
            <a:pPr marL="361950" indent="-361950">
              <a:buSzPct val="100000"/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Calibri" panose="020F0502020204030204" pitchFamily="34" charset="0"/>
            </a:endParaRPr>
          </a:p>
        </p:txBody>
      </p:sp>
      <p:sp>
        <p:nvSpPr>
          <p:cNvPr id="100356" name="Téglalap 4"/>
          <p:cNvSpPr>
            <a:spLocks noChangeArrowheads="1"/>
          </p:cNvSpPr>
          <p:nvPr/>
        </p:nvSpPr>
        <p:spPr bwMode="auto">
          <a:xfrm>
            <a:off x="1668804" y="6000199"/>
            <a:ext cx="8812291" cy="830997"/>
          </a:xfrm>
          <a:prstGeom prst="rect">
            <a:avLst/>
          </a:prstGeom>
          <a:solidFill>
            <a:srgbClr val="66CCFF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A </a:t>
            </a:r>
            <a:r>
              <a:rPr lang="hu-HU" altLang="hu-HU" sz="2400" dirty="0" err="1"/>
              <a:t>thrombocyták</a:t>
            </a:r>
            <a:r>
              <a:rPr lang="hu-HU" altLang="hu-HU" sz="2400" dirty="0"/>
              <a:t> felszíni </a:t>
            </a:r>
            <a:r>
              <a:rPr lang="hu-HU" altLang="hu-HU" sz="2400" dirty="0" err="1"/>
              <a:t>glikoproteinjeinek</a:t>
            </a:r>
            <a:r>
              <a:rPr lang="hu-HU" altLang="hu-HU" sz="2400" dirty="0"/>
              <a:t> kollagénnel való kölcsönhatása indítja meg a </a:t>
            </a:r>
            <a:r>
              <a:rPr lang="hu-HU" altLang="hu-HU" sz="2400" b="1" dirty="0" err="1"/>
              <a:t>thrombocyta</a:t>
            </a:r>
            <a:r>
              <a:rPr lang="hu-HU" altLang="hu-HU" sz="2400" b="1" dirty="0"/>
              <a:t> aktiválást</a:t>
            </a:r>
            <a:r>
              <a:rPr lang="hu-HU" altLang="hu-HU" sz="2400" dirty="0"/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09" y="682200"/>
            <a:ext cx="3297970" cy="49411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544272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Fonyó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93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1847849" y="1013827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Intracelluláris Ca</a:t>
            </a:r>
            <a:r>
              <a:rPr lang="hu-HU" altLang="hu-HU" sz="2400" b="1" baseline="30000" dirty="0"/>
              <a:t>2+</a:t>
            </a:r>
            <a:r>
              <a:rPr lang="hu-HU" altLang="hu-HU" sz="2400" b="1" dirty="0"/>
              <a:t> szükséges a </a:t>
            </a:r>
            <a:r>
              <a:rPr lang="hu-HU" altLang="hu-HU" sz="2400" b="1" dirty="0" err="1"/>
              <a:t>thrombocyták</a:t>
            </a:r>
            <a:r>
              <a:rPr lang="hu-HU" altLang="hu-HU" sz="2400" b="1" dirty="0"/>
              <a:t> aktiválódásához </a:t>
            </a:r>
            <a:r>
              <a:rPr lang="hu-HU" altLang="hu-HU" sz="2400" dirty="0"/>
              <a:t>és a további reakciókhoz: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986371" y="124853"/>
            <a:ext cx="8219256" cy="88235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hu-HU" altLang="hu-HU" sz="3600" dirty="0"/>
              <a:t>II.2. </a:t>
            </a:r>
            <a:r>
              <a:rPr lang="hu-HU" altLang="hu-HU" sz="3600" dirty="0" err="1"/>
              <a:t>Thrombocyta</a:t>
            </a:r>
            <a:r>
              <a:rPr lang="hu-HU" altLang="hu-HU" sz="3600" dirty="0"/>
              <a:t> aktiválódás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844824"/>
            <a:ext cx="4841524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A teljes testtömeghez viszonyított vér mennyisége és összetétele</a:t>
            </a:r>
          </a:p>
        </p:txBody>
      </p:sp>
      <p:pic>
        <p:nvPicPr>
          <p:cNvPr id="4" name="Kép 7"/>
          <p:cNvPicPr>
            <a:picLocks noGrp="1"/>
          </p:cNvPicPr>
          <p:nvPr>
            <p:ph idx="1"/>
          </p:nvPr>
        </p:nvPicPr>
        <p:blipFill rotWithShape="1">
          <a:blip r:embed="rId2"/>
          <a:srcRect l="8235" r="9411"/>
          <a:stretch/>
        </p:blipFill>
        <p:spPr bwMode="auto">
          <a:xfrm>
            <a:off x="5519936" y="1441326"/>
            <a:ext cx="5040560" cy="49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49284" y="6447992"/>
            <a:ext cx="9124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http://bmbi.med.unideb.hu/teszt2/images/stories/oktatas2015_16_II/Biok%C3%A9mia/gyakorlatok/Sz%C3%A9rumfeh%C3%A9rje_Elm%C3%A9let_2016_Hu.pdf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023" y="1844824"/>
            <a:ext cx="38077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az embernek átlagosan 80 ml/kg vére van – </a:t>
            </a:r>
            <a:r>
              <a:rPr lang="hu-HU" altLang="hu-HU" sz="2400" dirty="0" err="1"/>
              <a:t>normovolaemia</a:t>
            </a:r>
            <a:endParaRPr lang="hu-HU" altLang="hu-HU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csökkent vérmennyiség – </a:t>
            </a:r>
            <a:r>
              <a:rPr lang="hu-HU" altLang="hu-HU" sz="2400" dirty="0" err="1"/>
              <a:t>hypovolaemia</a:t>
            </a:r>
            <a:endParaRPr lang="hu-HU" altLang="hu-HU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hu-HU" sz="2400" dirty="0"/>
              <a:t>vérmennyiség növekedés – </a:t>
            </a:r>
            <a:r>
              <a:rPr lang="hu-HU" altLang="hu-HU" sz="2400" dirty="0" err="1"/>
              <a:t>hypervolaemia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373678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D5E3EC-F028-4997-AE2C-77B737D7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" y="365125"/>
            <a:ext cx="10762957" cy="802493"/>
          </a:xfrm>
        </p:spPr>
        <p:txBody>
          <a:bodyPr>
            <a:normAutofit fontScale="90000"/>
          </a:bodyPr>
          <a:lstStyle/>
          <a:p>
            <a:r>
              <a:rPr lang="hu-HU" sz="2400" b="1" cap="all" dirty="0" err="1"/>
              <a:t>Thrombocytadugó</a:t>
            </a:r>
            <a:r>
              <a:rPr lang="hu-HU" sz="2400" b="1" cap="all" dirty="0"/>
              <a:t> kialakulása, </a:t>
            </a:r>
            <a:r>
              <a:rPr lang="hu-HU" sz="2400" dirty="0"/>
              <a:t>A </a:t>
            </a:r>
            <a:r>
              <a:rPr lang="hu-HU" sz="2400" dirty="0" err="1"/>
              <a:t>thrombocyták</a:t>
            </a:r>
            <a:r>
              <a:rPr lang="hu-HU" sz="2400" dirty="0"/>
              <a:t> kitapadása és </a:t>
            </a:r>
            <a:r>
              <a:rPr lang="hu-HU" sz="2400" dirty="0" err="1"/>
              <a:t>aggregálódása</a:t>
            </a:r>
            <a:r>
              <a:rPr lang="hu-HU" sz="2400" dirty="0"/>
              <a:t> (1)</a:t>
            </a:r>
            <a:br>
              <a:rPr lang="hu-HU" sz="2400" dirty="0"/>
            </a:br>
            <a:br>
              <a:rPr lang="hu-HU" sz="2400" dirty="0"/>
            </a:br>
            <a:endParaRPr lang="hu-HU" sz="2400" dirty="0"/>
          </a:p>
        </p:txBody>
      </p:sp>
      <p:pic>
        <p:nvPicPr>
          <p:cNvPr id="4" name="Tartalom helye 3" descr="http://www.tankonyvtar.hu/hu/tartalom/tamop425/2011_0001_524_Elettan/images/image372.png">
            <a:extLst>
              <a:ext uri="{FF2B5EF4-FFF2-40B4-BE49-F238E27FC236}">
                <a16:creationId xmlns:a16="http://schemas.microsoft.com/office/drawing/2014/main" id="{63F78FA5-E464-42DB-BDB2-7AF438CA6B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8" y="970672"/>
            <a:ext cx="9580098" cy="5522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644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86D882-4041-461C-9248-50F14AD4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6AEDC417-33F8-42A4-8762-A76C132D03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2708"/>
            <a:ext cx="10515600" cy="5930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63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72BCB7-9893-4E86-B6D7-AF1DC174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D296DBB-0E5A-403F-B3C2-31C129B59F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576775"/>
            <a:ext cx="10199077" cy="5542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89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2450BA-EFC8-493B-85CA-368A6AC4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67C78EE-5A9F-46C1-B6D2-17C347236BD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3091" b="25833"/>
          <a:stretch/>
        </p:blipFill>
        <p:spPr bwMode="auto">
          <a:xfrm>
            <a:off x="1434905" y="1069145"/>
            <a:ext cx="8679766" cy="5289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18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C708B6-BCCC-45FC-9E27-090B93A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9EBFE1-7C71-41AD-8529-3F8F858C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534572"/>
            <a:ext cx="10706686" cy="56423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Hol zajlik a vér alakos elemeinek képződése?</a:t>
            </a:r>
          </a:p>
          <a:p>
            <a:r>
              <a:rPr lang="hu-HU" i="1" dirty="0"/>
              <a:t>csontvelőben</a:t>
            </a:r>
            <a:endParaRPr lang="hu-HU" dirty="0"/>
          </a:p>
          <a:p>
            <a:pPr marL="0" indent="0">
              <a:buNone/>
            </a:pPr>
            <a:r>
              <a:rPr lang="hu-HU" i="1" dirty="0"/>
              <a:t> 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Mi található a csontvelőben? </a:t>
            </a:r>
          </a:p>
          <a:p>
            <a:pPr lvl="1"/>
            <a:r>
              <a:rPr lang="hu-HU" i="1" dirty="0"/>
              <a:t>Vérsejtképző (</a:t>
            </a:r>
            <a:r>
              <a:rPr lang="hu-HU" i="1" dirty="0" err="1"/>
              <a:t>haemopoetikus</a:t>
            </a:r>
            <a:r>
              <a:rPr lang="hu-HU" i="1" dirty="0"/>
              <a:t> )sejtek </a:t>
            </a:r>
            <a:endParaRPr lang="hu-HU" dirty="0"/>
          </a:p>
          <a:p>
            <a:pPr lvl="1"/>
            <a:r>
              <a:rPr lang="hu-HU" i="1" dirty="0"/>
              <a:t>Érésben lévő sejtek (legnagyobb mennyiségben)</a:t>
            </a:r>
            <a:endParaRPr lang="hu-HU" dirty="0"/>
          </a:p>
          <a:p>
            <a:pPr lvl="1"/>
            <a:r>
              <a:rPr lang="hu-HU" i="1" dirty="0"/>
              <a:t>Érett vérsejtek</a:t>
            </a:r>
            <a:endParaRPr lang="hu-HU" dirty="0"/>
          </a:p>
          <a:p>
            <a:pPr lvl="1"/>
            <a:r>
              <a:rPr lang="hu-HU" i="1" dirty="0" err="1"/>
              <a:t>Stroma</a:t>
            </a:r>
            <a:r>
              <a:rPr lang="hu-HU" i="1" dirty="0"/>
              <a:t> sejtek (</a:t>
            </a:r>
            <a:r>
              <a:rPr lang="hu-HU" i="1" dirty="0" err="1"/>
              <a:t>fibrobalstok</a:t>
            </a:r>
            <a:r>
              <a:rPr lang="hu-HU" i="1" dirty="0"/>
              <a:t>, </a:t>
            </a:r>
            <a:r>
              <a:rPr lang="hu-HU" i="1" dirty="0" err="1"/>
              <a:t>macrophagsejtek</a:t>
            </a:r>
            <a:r>
              <a:rPr lang="hu-HU" i="1" dirty="0"/>
              <a:t>, </a:t>
            </a:r>
            <a:r>
              <a:rPr lang="hu-HU" i="1" dirty="0" err="1"/>
              <a:t>endothelsejtek</a:t>
            </a:r>
            <a:r>
              <a:rPr lang="hu-HU" i="1" dirty="0"/>
              <a:t>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Mi az őssejt és mi lehet az őssejtek sorsa?</a:t>
            </a:r>
          </a:p>
          <a:p>
            <a:pPr lvl="0"/>
            <a:r>
              <a:rPr lang="hu-HU" i="1" dirty="0"/>
              <a:t>Az őssejtek </a:t>
            </a:r>
            <a:r>
              <a:rPr lang="hu-HU" i="1" dirty="0" err="1"/>
              <a:t>differenciálatlan</a:t>
            </a:r>
            <a:r>
              <a:rPr lang="hu-HU" i="1" dirty="0"/>
              <a:t> sejtek, melyek </a:t>
            </a:r>
            <a:r>
              <a:rPr lang="hu-HU" i="1" dirty="0" err="1"/>
              <a:t>proliferációs</a:t>
            </a:r>
            <a:r>
              <a:rPr lang="hu-HU" i="1" dirty="0"/>
              <a:t> képességüket sejtkultúrában megtartják, és különféle speciális sejtalakokká képesek differenciálódni.</a:t>
            </a:r>
            <a:endParaRPr lang="hu-HU" dirty="0"/>
          </a:p>
          <a:p>
            <a:pPr lvl="0"/>
            <a:r>
              <a:rPr lang="hu-HU" i="1" dirty="0"/>
              <a:t>Az őssejt </a:t>
            </a:r>
            <a:r>
              <a:rPr lang="hu-HU" b="1" i="1" dirty="0"/>
              <a:t>4 lehetséges átalakulása</a:t>
            </a:r>
            <a:r>
              <a:rPr lang="hu-HU" i="1" dirty="0"/>
              <a:t>:</a:t>
            </a:r>
            <a:endParaRPr lang="hu-HU" dirty="0"/>
          </a:p>
          <a:p>
            <a:pPr lvl="1"/>
            <a:r>
              <a:rPr lang="hu-HU" b="1" i="1" dirty="0"/>
              <a:t>önreprodukciós</a:t>
            </a:r>
            <a:r>
              <a:rPr lang="hu-HU" i="1" dirty="0"/>
              <a:t> ciklusba lép - további őssejteket képezhet</a:t>
            </a:r>
            <a:endParaRPr lang="hu-HU" dirty="0"/>
          </a:p>
          <a:p>
            <a:pPr lvl="1"/>
            <a:r>
              <a:rPr lang="hu-HU" b="1" i="1" dirty="0"/>
              <a:t>elköteleződés</a:t>
            </a:r>
            <a:r>
              <a:rPr lang="hu-HU" i="1" dirty="0"/>
              <a:t> valamelyik fejlődési vonal (</a:t>
            </a:r>
            <a:r>
              <a:rPr lang="hu-HU" i="1" dirty="0" err="1"/>
              <a:t>lymphoid</a:t>
            </a:r>
            <a:r>
              <a:rPr lang="hu-HU" i="1" dirty="0"/>
              <a:t> vagy </a:t>
            </a:r>
            <a:r>
              <a:rPr lang="hu-HU" i="1" dirty="0" err="1"/>
              <a:t>myeloerythroid</a:t>
            </a:r>
            <a:r>
              <a:rPr lang="hu-HU" i="1" dirty="0"/>
              <a:t>) irányába és </a:t>
            </a:r>
            <a:r>
              <a:rPr lang="hu-HU" i="1" dirty="0" err="1"/>
              <a:t>progenitorsejtet</a:t>
            </a:r>
            <a:r>
              <a:rPr lang="hu-HU" i="1" dirty="0"/>
              <a:t> képez</a:t>
            </a:r>
            <a:endParaRPr lang="hu-HU" dirty="0"/>
          </a:p>
          <a:p>
            <a:pPr lvl="1"/>
            <a:r>
              <a:rPr lang="hu-HU" i="1" dirty="0"/>
              <a:t>programozott sejthalálnak (</a:t>
            </a:r>
            <a:r>
              <a:rPr lang="hu-HU" b="1" i="1" dirty="0" err="1"/>
              <a:t>apoptózisnak</a:t>
            </a:r>
            <a:r>
              <a:rPr lang="hu-HU" i="1" dirty="0"/>
              <a:t>) esik </a:t>
            </a:r>
            <a:r>
              <a:rPr lang="hu-HU" i="1" dirty="0" err="1"/>
              <a:t>áldozatául</a:t>
            </a:r>
            <a:endParaRPr lang="hu-HU" dirty="0"/>
          </a:p>
          <a:p>
            <a:pPr lvl="1"/>
            <a:r>
              <a:rPr lang="hu-HU" i="1" dirty="0"/>
              <a:t>elhagyhatja addigi környezetét és belép a vérkeringésbe (őssejtmozgósítás- vagy </a:t>
            </a:r>
            <a:r>
              <a:rPr lang="hu-HU" b="1" i="1" dirty="0"/>
              <a:t>mobilizálás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04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/>
              <a:t>Őssejt</a:t>
            </a:r>
          </a:p>
        </p:txBody>
      </p:sp>
      <p:sp>
        <p:nvSpPr>
          <p:cNvPr id="43011" name="Szövegdoboz 2"/>
          <p:cNvSpPr txBox="1">
            <a:spLocks noChangeArrowheads="1"/>
          </p:cNvSpPr>
          <p:nvPr/>
        </p:nvSpPr>
        <p:spPr bwMode="auto">
          <a:xfrm>
            <a:off x="1898651" y="1268413"/>
            <a:ext cx="83534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140000"/>
            </a:pPr>
            <a:r>
              <a:rPr lang="hu-HU" altLang="hu-HU" sz="2400"/>
              <a:t>A </a:t>
            </a:r>
            <a:r>
              <a:rPr lang="hu-HU" altLang="hu-HU" sz="2400" b="1"/>
              <a:t>csontvelőben</a:t>
            </a:r>
            <a:r>
              <a:rPr lang="hu-HU" altLang="hu-HU" sz="2400"/>
              <a:t> találhatók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/>
              <a:t>Vérsejtképző (haemopoetikus )sejtek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/>
              <a:t>Érésben lévő sejtek (legnagyobb mennyiségben)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/>
              <a:t>Érett vérsejtek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altLang="hu-HU" sz="2400"/>
              <a:t>Stroma sejtek (fibrobalstok, macrophagsejtek, endothelsejtek)</a:t>
            </a:r>
          </a:p>
          <a:p>
            <a:pPr eaLnBrk="1" hangingPunct="1">
              <a:spcBef>
                <a:spcPct val="0"/>
              </a:spcBef>
            </a:pPr>
            <a:endParaRPr lang="hu-HU" altLang="hu-HU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  <a:p>
            <a:pPr eaLnBrk="1" hangingPunct="1">
              <a:spcBef>
                <a:spcPct val="0"/>
              </a:spcBef>
            </a:pPr>
            <a:r>
              <a:rPr lang="hu-HU" altLang="hu-HU" sz="2400"/>
              <a:t>Közvetlenül érintkeznek a fejlődő vérsejtekkel (sejt-sejt kapcsolat).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400"/>
              <a:t>A fizikai kontaktus információkat ad át a vérsejteknek.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400"/>
              <a:t>A stromasejtek szekrétumai, a </a:t>
            </a:r>
            <a:r>
              <a:rPr lang="hu-HU" altLang="hu-HU" sz="2400" b="1" i="1"/>
              <a:t>citokinek</a:t>
            </a:r>
            <a:r>
              <a:rPr lang="hu-HU" altLang="hu-HU" sz="2400"/>
              <a:t> nélkülözhetetlenek a vérsejtek fejlődésében.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432175" y="3575050"/>
            <a:ext cx="0" cy="509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6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2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/>
              <a:t>Őssejt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74826" y="1196975"/>
            <a:ext cx="8785225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 Az őssejt </a:t>
            </a:r>
            <a:r>
              <a:rPr lang="hu-HU" sz="2400" b="1" i="1" dirty="0">
                <a:latin typeface="Calibri" panose="020F0502020204030204" pitchFamily="34" charset="0"/>
              </a:rPr>
              <a:t>4 lehetséges átalakulása</a:t>
            </a:r>
            <a:r>
              <a:rPr lang="hu-HU" sz="2400" dirty="0"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2400" b="1" i="1" dirty="0">
                <a:latin typeface="Calibri" panose="020F0502020204030204" pitchFamily="34" charset="0"/>
              </a:rPr>
              <a:t>önreprodukciós</a:t>
            </a:r>
            <a:r>
              <a:rPr lang="hu-HU" sz="2400" dirty="0">
                <a:latin typeface="Calibri" panose="020F0502020204030204" pitchFamily="34" charset="0"/>
              </a:rPr>
              <a:t> ciklusba lép - további őssejteket képezhet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2400" b="1" i="1" dirty="0">
                <a:latin typeface="Calibri" panose="020F0502020204030204" pitchFamily="34" charset="0"/>
              </a:rPr>
              <a:t>elköteleződés</a:t>
            </a:r>
            <a:r>
              <a:rPr lang="hu-HU" sz="2400" dirty="0">
                <a:latin typeface="Calibri" panose="020F0502020204030204" pitchFamily="34" charset="0"/>
              </a:rPr>
              <a:t> valamelyik fejlődési vonal (</a:t>
            </a:r>
            <a:r>
              <a:rPr lang="hu-HU" sz="2400" dirty="0" err="1">
                <a:latin typeface="Calibri" panose="020F0502020204030204" pitchFamily="34" charset="0"/>
              </a:rPr>
              <a:t>lymphoid</a:t>
            </a:r>
            <a:r>
              <a:rPr lang="hu-HU" sz="2400" dirty="0">
                <a:latin typeface="Calibri" panose="020F0502020204030204" pitchFamily="34" charset="0"/>
              </a:rPr>
              <a:t> vagy </a:t>
            </a:r>
            <a:r>
              <a:rPr lang="hu-HU" sz="2400" dirty="0" err="1">
                <a:latin typeface="Calibri" panose="020F0502020204030204" pitchFamily="34" charset="0"/>
              </a:rPr>
              <a:t>myeloerythroid</a:t>
            </a:r>
            <a:r>
              <a:rPr lang="hu-HU" sz="2400" dirty="0">
                <a:latin typeface="Calibri" panose="020F0502020204030204" pitchFamily="34" charset="0"/>
              </a:rPr>
              <a:t>) irányába és </a:t>
            </a:r>
            <a:r>
              <a:rPr lang="hu-HU" sz="2400" dirty="0" err="1">
                <a:latin typeface="Calibri" panose="020F0502020204030204" pitchFamily="34" charset="0"/>
              </a:rPr>
              <a:t>progenitorsejtet</a:t>
            </a:r>
            <a:r>
              <a:rPr lang="hu-HU" sz="2400" dirty="0">
                <a:latin typeface="Calibri" panose="020F0502020204030204" pitchFamily="34" charset="0"/>
              </a:rPr>
              <a:t> képez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programozott sejthalálnak (</a:t>
            </a:r>
            <a:r>
              <a:rPr lang="hu-HU" sz="2400" b="1" i="1" dirty="0" err="1">
                <a:latin typeface="Calibri" panose="020F0502020204030204" pitchFamily="34" charset="0"/>
              </a:rPr>
              <a:t>apoptózisnak</a:t>
            </a:r>
            <a:r>
              <a:rPr lang="hu-HU" sz="2400" dirty="0">
                <a:latin typeface="Calibri" panose="020F0502020204030204" pitchFamily="34" charset="0"/>
              </a:rPr>
              <a:t>) esik áldozatául</a:t>
            </a:r>
          </a:p>
          <a:p>
            <a:pPr marL="742950" lvl="1" indent="-28575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elhagyhatja addigi környezetét és belép a vérkeringésbe (</a:t>
            </a:r>
            <a:r>
              <a:rPr lang="hu-HU" sz="2400" dirty="0" err="1">
                <a:latin typeface="Calibri" panose="020F0502020204030204" pitchFamily="34" charset="0"/>
              </a:rPr>
              <a:t>őssejtmozgósítás-</a:t>
            </a:r>
            <a:r>
              <a:rPr lang="hu-HU" sz="2400" dirty="0">
                <a:latin typeface="Calibri" panose="020F0502020204030204" pitchFamily="34" charset="0"/>
              </a:rPr>
              <a:t> vagy </a:t>
            </a:r>
            <a:r>
              <a:rPr lang="hu-HU" sz="2400" b="1" i="1" dirty="0">
                <a:latin typeface="Calibri" panose="020F0502020204030204" pitchFamily="34" charset="0"/>
              </a:rPr>
              <a:t>mobilizálás</a:t>
            </a:r>
            <a:r>
              <a:rPr lang="hu-HU" sz="2400" dirty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buSzPct val="75000"/>
              <a:buFont typeface="Arial" pitchFamily="34" charset="0"/>
              <a:buChar char="•"/>
              <a:defRPr/>
            </a:pPr>
            <a:endParaRPr lang="hu-HU" sz="2400" dirty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  <a:buSzPct val="75000"/>
              <a:defRPr/>
            </a:pPr>
            <a:r>
              <a:rPr lang="hu-HU" sz="2400" dirty="0" err="1">
                <a:latin typeface="Calibri" panose="020F0502020204030204" pitchFamily="34" charset="0"/>
              </a:rPr>
              <a:t>citokinek</a:t>
            </a:r>
            <a:r>
              <a:rPr lang="hu-HU" sz="2400" dirty="0">
                <a:latin typeface="Calibri" panose="020F0502020204030204" pitchFamily="34" charset="0"/>
              </a:rPr>
              <a:t> képesek megindítani</a:t>
            </a:r>
          </a:p>
          <a:p>
            <a:pPr marL="342900" indent="-342900">
              <a:spcBef>
                <a:spcPts val="600"/>
              </a:spcBef>
              <a:buSzPct val="75000"/>
              <a:buFont typeface="Arial" pitchFamily="34" charset="0"/>
              <a:buChar char="•"/>
              <a:defRPr/>
            </a:pPr>
            <a:r>
              <a:rPr lang="hu-HU" sz="2400" dirty="0">
                <a:latin typeface="Calibri" panose="020F0502020204030204" pitchFamily="34" charset="0"/>
              </a:rPr>
              <a:t>Valamennyi elköteleződési és differenciálódási lépés </a:t>
            </a:r>
            <a:r>
              <a:rPr lang="hu-HU" sz="2400" b="1" dirty="0">
                <a:latin typeface="Calibri" panose="020F0502020204030204" pitchFamily="34" charset="0"/>
              </a:rPr>
              <a:t>irreverzibilis</a:t>
            </a:r>
            <a:r>
              <a:rPr lang="hu-HU" sz="2400" dirty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SzPct val="75000"/>
              <a:buFont typeface="Arial" pitchFamily="34" charset="0"/>
              <a:buChar char="•"/>
              <a:defRPr/>
            </a:pPr>
            <a:endParaRPr lang="hu-HU" sz="2400" dirty="0">
              <a:latin typeface="Calibri" panose="020F0502020204030204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2782888" y="4221163"/>
            <a:ext cx="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/>
              <a:t>Őssejt</a:t>
            </a:r>
          </a:p>
        </p:txBody>
      </p:sp>
      <p:sp>
        <p:nvSpPr>
          <p:cNvPr id="38915" name="Szövegdoboz 2"/>
          <p:cNvSpPr txBox="1">
            <a:spLocks noChangeArrowheads="1"/>
          </p:cNvSpPr>
          <p:nvPr/>
        </p:nvSpPr>
        <p:spPr bwMode="auto">
          <a:xfrm>
            <a:off x="1847850" y="1412876"/>
            <a:ext cx="8712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Calibri" panose="020F0502020204030204" pitchFamily="34" charset="0"/>
              </a:rPr>
              <a:t>LT-őssejt</a:t>
            </a:r>
            <a:r>
              <a:rPr lang="hu-HU" altLang="hu-HU" sz="2400" b="1" dirty="0">
                <a:latin typeface="Calibri" panose="020F0502020204030204" pitchFamily="34" charset="0"/>
              </a:rPr>
              <a:t> </a:t>
            </a:r>
            <a:r>
              <a:rPr lang="hu-HU" altLang="hu-HU" sz="2400" dirty="0">
                <a:latin typeface="Calibri" panose="020F0502020204030204" pitchFamily="34" charset="0"/>
              </a:rPr>
              <a:t>(„</a:t>
            </a:r>
            <a:r>
              <a:rPr lang="hu-HU" altLang="hu-HU" sz="2400" dirty="0" err="1">
                <a:latin typeface="Calibri" panose="020F0502020204030204" pitchFamily="34" charset="0"/>
              </a:rPr>
              <a:t>long-term</a:t>
            </a:r>
            <a:r>
              <a:rPr lang="hu-HU" altLang="hu-HU" sz="2400" dirty="0">
                <a:latin typeface="Calibri" panose="020F0502020204030204" pitchFamily="34" charset="0"/>
              </a:rPr>
              <a:t>”)</a:t>
            </a:r>
          </a:p>
          <a:p>
            <a:pPr lvl="1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Korlátlan ideig, az egyed egész életében, hosszú távon képes önmagát reprodukálni.</a:t>
            </a:r>
          </a:p>
          <a:p>
            <a:pPr marL="342900" indent="-34290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latin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Calibri" panose="020F0502020204030204" pitchFamily="34" charset="0"/>
              </a:rPr>
              <a:t>ST-őssejt</a:t>
            </a:r>
            <a:r>
              <a:rPr lang="hu-HU" altLang="hu-HU" sz="2400" b="1" dirty="0">
                <a:latin typeface="Calibri" panose="020F0502020204030204" pitchFamily="34" charset="0"/>
              </a:rPr>
              <a:t> </a:t>
            </a:r>
            <a:r>
              <a:rPr lang="hu-HU" altLang="hu-HU" sz="2400" dirty="0">
                <a:latin typeface="Calibri" panose="020F0502020204030204" pitchFamily="34" charset="0"/>
              </a:rPr>
              <a:t>(„</a:t>
            </a:r>
            <a:r>
              <a:rPr lang="hu-HU" altLang="hu-HU" sz="2400" dirty="0" err="1">
                <a:latin typeface="Calibri" panose="020F0502020204030204" pitchFamily="34" charset="0"/>
              </a:rPr>
              <a:t>short-term</a:t>
            </a:r>
            <a:r>
              <a:rPr lang="hu-HU" altLang="hu-HU" sz="2400" dirty="0">
                <a:latin typeface="Calibri" panose="020F0502020204030204" pitchFamily="34" charset="0"/>
              </a:rPr>
              <a:t>”)</a:t>
            </a:r>
          </a:p>
          <a:p>
            <a:pPr marL="1085850" lvl="1" indent="-34290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Az LT bizonyos idő elteltével átalakul olyan sejtté, amely csak korlátozott ideig, legfeljebb 8 hétig őrzi mg önreprodukciós képességét.</a:t>
            </a:r>
          </a:p>
          <a:p>
            <a:pPr marL="342900" indent="-34290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Mindkét őssejt </a:t>
            </a:r>
            <a:r>
              <a:rPr lang="hu-HU" altLang="hu-HU" sz="2400" b="1" dirty="0" err="1">
                <a:latin typeface="Calibri" panose="020F0502020204030204" pitchFamily="34" charset="0"/>
              </a:rPr>
              <a:t>multipotens</a:t>
            </a:r>
            <a:r>
              <a:rPr lang="hu-HU" altLang="hu-HU" sz="2400" dirty="0">
                <a:latin typeface="Calibri" panose="020F0502020204030204" pitchFamily="34" charset="0"/>
              </a:rPr>
              <a:t>, azaz minden vérsejtvonal keletkezhet belőle.</a:t>
            </a:r>
          </a:p>
          <a:p>
            <a:pPr marL="342900" indent="-34290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2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/>
          <a:lstStyle/>
          <a:p>
            <a:pPr eaLnBrk="1" hangingPunct="1"/>
            <a:r>
              <a:rPr lang="hu-HU" altLang="hu-HU" sz="3200" dirty="0"/>
              <a:t>Őssejt</a:t>
            </a:r>
          </a:p>
        </p:txBody>
      </p:sp>
      <p:sp>
        <p:nvSpPr>
          <p:cNvPr id="39939" name="Szövegdoboz 3"/>
          <p:cNvSpPr txBox="1">
            <a:spLocks noChangeArrowheads="1"/>
          </p:cNvSpPr>
          <p:nvPr/>
        </p:nvSpPr>
        <p:spPr bwMode="auto">
          <a:xfrm>
            <a:off x="1524001" y="1341439"/>
            <a:ext cx="8964613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Az </a:t>
            </a:r>
            <a:r>
              <a:rPr lang="hu-HU" altLang="hu-HU" sz="2400" dirty="0" err="1">
                <a:latin typeface="Calibri" panose="020F0502020204030204" pitchFamily="34" charset="0"/>
              </a:rPr>
              <a:t>ST-őssejt</a:t>
            </a:r>
            <a:r>
              <a:rPr lang="hu-HU" altLang="hu-HU" sz="2400" dirty="0">
                <a:latin typeface="Calibri" panose="020F0502020204030204" pitchFamily="34" charset="0"/>
              </a:rPr>
              <a:t> </a:t>
            </a:r>
            <a:r>
              <a:rPr lang="hu-HU" altLang="hu-HU" sz="2400" i="1" dirty="0">
                <a:latin typeface="Calibri" panose="020F0502020204030204" pitchFamily="34" charset="0"/>
              </a:rPr>
              <a:t>2 lehetséges úton </a:t>
            </a:r>
            <a:r>
              <a:rPr lang="hu-HU" altLang="hu-HU" sz="2400" dirty="0">
                <a:latin typeface="Calibri" panose="020F0502020204030204" pitchFamily="34" charset="0"/>
              </a:rPr>
              <a:t>differenciálódhat:</a:t>
            </a: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Calibri" panose="020F0502020204030204" pitchFamily="34" charset="0"/>
              </a:rPr>
              <a:t>lymphoid</a:t>
            </a:r>
            <a:r>
              <a:rPr lang="hu-HU" altLang="hu-HU" sz="2400" dirty="0">
                <a:latin typeface="Calibri" panose="020F0502020204030204" pitchFamily="34" charset="0"/>
              </a:rPr>
              <a:t> </a:t>
            </a:r>
            <a:r>
              <a:rPr lang="hu-HU" altLang="hu-HU" sz="2400" dirty="0" err="1">
                <a:latin typeface="Calibri" panose="020F0502020204030204" pitchFamily="34" charset="0"/>
              </a:rPr>
              <a:t>progenitorsejt</a:t>
            </a:r>
            <a:r>
              <a:rPr lang="hu-HU" altLang="hu-HU" sz="2400" dirty="0">
                <a:latin typeface="Calibri"/>
              </a:rPr>
              <a:t>→</a:t>
            </a:r>
            <a:r>
              <a:rPr lang="hu-HU" altLang="hu-HU" sz="2400" dirty="0">
                <a:latin typeface="Calibri" panose="020F0502020204030204" pitchFamily="34" charset="0"/>
              </a:rPr>
              <a:t>T-sejt, </a:t>
            </a:r>
            <a:r>
              <a:rPr lang="hu-HU" altLang="hu-HU" sz="2400" dirty="0" err="1">
                <a:latin typeface="Calibri" panose="020F0502020204030204" pitchFamily="34" charset="0"/>
              </a:rPr>
              <a:t>B-sejt</a:t>
            </a:r>
            <a:r>
              <a:rPr lang="hu-HU" altLang="hu-HU" sz="2400" dirty="0">
                <a:latin typeface="Calibri" panose="020F0502020204030204" pitchFamily="34" charset="0"/>
              </a:rPr>
              <a:t>, </a:t>
            </a:r>
            <a:r>
              <a:rPr lang="hu-HU" altLang="hu-HU" sz="2400" dirty="0" err="1">
                <a:latin typeface="Calibri" panose="020F0502020204030204" pitchFamily="34" charset="0"/>
              </a:rPr>
              <a:t>NK-sejt</a:t>
            </a:r>
            <a:r>
              <a:rPr lang="hu-HU" altLang="hu-HU" sz="2400" dirty="0">
                <a:latin typeface="Calibri" panose="020F0502020204030204" pitchFamily="34" charset="0"/>
              </a:rPr>
              <a:t>, </a:t>
            </a:r>
            <a:r>
              <a:rPr lang="hu-HU" altLang="hu-HU" sz="2400" dirty="0" err="1">
                <a:latin typeface="Calibri" panose="020F0502020204030204" pitchFamily="34" charset="0"/>
              </a:rPr>
              <a:t>dendritikus</a:t>
            </a:r>
            <a:r>
              <a:rPr lang="hu-HU" altLang="hu-HU" sz="2400" dirty="0">
                <a:latin typeface="Calibri" panose="020F0502020204030204" pitchFamily="34" charset="0"/>
              </a:rPr>
              <a:t> sejt</a:t>
            </a: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 </a:t>
            </a:r>
            <a:r>
              <a:rPr lang="hu-HU" altLang="hu-HU" sz="2400" b="1" dirty="0" err="1">
                <a:latin typeface="Calibri" panose="020F0502020204030204" pitchFamily="34" charset="0"/>
              </a:rPr>
              <a:t>myeloid</a:t>
            </a:r>
            <a:r>
              <a:rPr lang="hu-HU" altLang="hu-HU" sz="2400" dirty="0">
                <a:latin typeface="Calibri" panose="020F0502020204030204" pitchFamily="34" charset="0"/>
              </a:rPr>
              <a:t> </a:t>
            </a:r>
            <a:r>
              <a:rPr lang="hu-HU" altLang="hu-HU" sz="2400" dirty="0" err="1">
                <a:latin typeface="Calibri" panose="020F0502020204030204" pitchFamily="34" charset="0"/>
              </a:rPr>
              <a:t>progenitorsejt</a:t>
            </a:r>
            <a:r>
              <a:rPr lang="hu-HU" altLang="hu-HU" sz="2400" dirty="0">
                <a:latin typeface="Calibri" panose="020F0502020204030204" pitchFamily="34" charset="0"/>
              </a:rPr>
              <a:t>        </a:t>
            </a:r>
            <a:r>
              <a:rPr lang="hu-HU" altLang="hu-HU" sz="2400" dirty="0" err="1">
                <a:latin typeface="Calibri" panose="020F0502020204030204" pitchFamily="34" charset="0"/>
              </a:rPr>
              <a:t>oligopotens</a:t>
            </a:r>
            <a:endParaRPr lang="hu-HU" altLang="hu-HU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75000"/>
              <a:buFont typeface="Wingdings" pitchFamily="2" charset="2"/>
              <a:buNone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75000"/>
              <a:buFont typeface="Wingdings" pitchFamily="2" charset="2"/>
              <a:buNone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                              </a:t>
            </a:r>
            <a:r>
              <a:rPr lang="hu-HU" altLang="hu-HU" sz="2400" dirty="0" err="1">
                <a:latin typeface="Calibri" panose="020F0502020204030204" pitchFamily="34" charset="0"/>
              </a:rPr>
              <a:t>granulocyta</a:t>
            </a:r>
            <a:r>
              <a:rPr lang="hu-HU" altLang="hu-HU" sz="2400" dirty="0">
                <a:latin typeface="Calibri" panose="020F0502020204030204" pitchFamily="34" charset="0"/>
              </a:rPr>
              <a:t>/</a:t>
            </a:r>
            <a:r>
              <a:rPr lang="hu-HU" altLang="hu-HU" sz="2400" dirty="0" err="1">
                <a:latin typeface="Calibri" panose="020F0502020204030204" pitchFamily="34" charset="0"/>
              </a:rPr>
              <a:t>macrophag</a:t>
            </a:r>
            <a:r>
              <a:rPr lang="hu-HU" altLang="hu-HU" sz="2400" dirty="0">
                <a:latin typeface="Calibri" panose="020F0502020204030204" pitchFamily="34" charset="0"/>
              </a:rPr>
              <a:t>     </a:t>
            </a:r>
            <a:r>
              <a:rPr lang="hu-HU" altLang="hu-HU" sz="2400" dirty="0" err="1">
                <a:latin typeface="Calibri" panose="020F0502020204030204" pitchFamily="34" charset="0"/>
              </a:rPr>
              <a:t>megakaryocyta</a:t>
            </a:r>
            <a:r>
              <a:rPr lang="hu-HU" altLang="hu-HU" sz="2400" dirty="0">
                <a:latin typeface="Calibri" panose="020F0502020204030204" pitchFamily="34" charset="0"/>
              </a:rPr>
              <a:t>/</a:t>
            </a:r>
            <a:r>
              <a:rPr lang="hu-HU" altLang="hu-HU" sz="2400" dirty="0" err="1">
                <a:latin typeface="Calibri" panose="020F0502020204030204" pitchFamily="34" charset="0"/>
              </a:rPr>
              <a:t>erythrocyta</a:t>
            </a:r>
            <a:endParaRPr lang="hu-HU" altLang="hu-HU" sz="2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75000"/>
              <a:buFont typeface="Wingdings" pitchFamily="2" charset="2"/>
              <a:buNone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                                    </a:t>
            </a:r>
            <a:r>
              <a:rPr lang="hu-HU" altLang="hu-HU" sz="2400" dirty="0" err="1">
                <a:latin typeface="Calibri" panose="020F0502020204030204" pitchFamily="34" charset="0"/>
              </a:rPr>
              <a:t>progenitorsejt</a:t>
            </a:r>
            <a:r>
              <a:rPr lang="hu-HU" altLang="hu-HU" sz="2400" dirty="0">
                <a:latin typeface="Calibri" panose="020F0502020204030204" pitchFamily="34" charset="0"/>
              </a:rPr>
              <a:t>                     </a:t>
            </a:r>
            <a:r>
              <a:rPr lang="hu-HU" altLang="hu-HU" sz="2400" dirty="0" err="1">
                <a:latin typeface="Calibri" panose="020F0502020204030204" pitchFamily="34" charset="0"/>
              </a:rPr>
              <a:t>progenitorsejt</a:t>
            </a:r>
            <a:endParaRPr lang="hu-HU" altLang="hu-HU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Minden </a:t>
            </a:r>
            <a:r>
              <a:rPr lang="hu-HU" altLang="hu-HU" sz="2400" dirty="0" err="1">
                <a:latin typeface="Calibri" panose="020F0502020204030204" pitchFamily="34" charset="0"/>
              </a:rPr>
              <a:t>progenitorsejt</a:t>
            </a:r>
            <a:r>
              <a:rPr lang="hu-HU" altLang="hu-HU" sz="2400" dirty="0">
                <a:latin typeface="Calibri" panose="020F0502020204030204" pitchFamily="34" charset="0"/>
              </a:rPr>
              <a:t> több </a:t>
            </a:r>
            <a:r>
              <a:rPr lang="hu-HU" altLang="hu-HU" sz="2400" dirty="0" err="1">
                <a:latin typeface="Calibri" panose="020F0502020204030204" pitchFamily="34" charset="0"/>
              </a:rPr>
              <a:t>citokin</a:t>
            </a:r>
            <a:r>
              <a:rPr lang="hu-HU" altLang="hu-HU" sz="2400" dirty="0">
                <a:latin typeface="Calibri" panose="020F0502020204030204" pitchFamily="34" charset="0"/>
              </a:rPr>
              <a:t> szabályozó hatása alatt áll.</a:t>
            </a: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Humán őssejteket nagyobb mennyiségben a csontvelő mellett a születést követően a </a:t>
            </a:r>
            <a:r>
              <a:rPr lang="hu-HU" altLang="hu-HU" sz="2400" i="1" dirty="0" err="1">
                <a:latin typeface="Calibri" panose="020F0502020204030204" pitchFamily="34" charset="0"/>
              </a:rPr>
              <a:t>köldökzsínorból</a:t>
            </a:r>
            <a:r>
              <a:rPr lang="hu-HU" altLang="hu-HU" sz="2400" dirty="0">
                <a:latin typeface="Calibri" panose="020F0502020204030204" pitchFamily="34" charset="0"/>
              </a:rPr>
              <a:t> vett vérből lehet nyerni.</a:t>
            </a: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lang="hu-HU" altLang="hu-HU" sz="2400" dirty="0">
                <a:latin typeface="Calibri" panose="020F0502020204030204" pitchFamily="34" charset="0"/>
              </a:rPr>
              <a:t>A perifériás vérben nagyon kis mennyiségben állandóan jelen vannak az LT- és ST –őssejtek; ezek számát különböző manipulációkkal jelentősen lehet fokozni.</a:t>
            </a: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Pct val="75000"/>
              <a:buFont typeface="Arial" panose="020B0604020202020204" pitchFamily="34" charset="0"/>
              <a:buChar char="•"/>
              <a:defRPr/>
            </a:pPr>
            <a:endParaRPr lang="hu-HU" altLang="hu-HU" sz="2400" dirty="0">
              <a:latin typeface="Calibri" panose="020F050202020403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943872" y="2349500"/>
            <a:ext cx="431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5263754" y="2533650"/>
            <a:ext cx="223837" cy="350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672065" y="2558565"/>
            <a:ext cx="360363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1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1068</Words>
  <Application>Microsoft Office PowerPoint</Application>
  <PresentationFormat>Szélesvásznú</PresentationFormat>
  <Paragraphs>243</Paragraphs>
  <Slides>32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Wingdings</vt:lpstr>
      <vt:lpstr>Office-téma</vt:lpstr>
      <vt:lpstr>Élettan, kórélettan I. </vt:lpstr>
      <vt:lpstr>A vér funkciója</vt:lpstr>
      <vt:lpstr>A teljes testtömeghez viszonyított vér mennyisége és összetétele</vt:lpstr>
      <vt:lpstr>PowerPoint-bemutató</vt:lpstr>
      <vt:lpstr>PowerPoint-bemutató</vt:lpstr>
      <vt:lpstr>Őssejt</vt:lpstr>
      <vt:lpstr>Őssejt</vt:lpstr>
      <vt:lpstr>Őssejt</vt:lpstr>
      <vt:lpstr>Őssejt</vt:lpstr>
      <vt:lpstr>PowerPoint-bemutató</vt:lpstr>
      <vt:lpstr>PowerPoint-bemutató</vt:lpstr>
      <vt:lpstr>PowerPoint-bemutató</vt:lpstr>
      <vt:lpstr>A vörösvértestek élete Új vörösvértestek képzése - erythropoesis</vt:lpstr>
      <vt:lpstr>Erytrophoesis </vt:lpstr>
      <vt:lpstr>PowerPoint-bemutató</vt:lpstr>
      <vt:lpstr>PowerPoint-bemutató</vt:lpstr>
      <vt:lpstr>vvt elöregedése, hemoglobin lebontása</vt:lpstr>
      <vt:lpstr>A haemoglobin</vt:lpstr>
      <vt:lpstr>Hemoglobin lebontás</vt:lpstr>
      <vt:lpstr>a vér védelme, hemostasis</vt:lpstr>
      <vt:lpstr>PowerPoint-bemutató</vt:lpstr>
      <vt:lpstr>A vér alkotórészei</vt:lpstr>
      <vt:lpstr>PowerPoint-bemutató</vt:lpstr>
      <vt:lpstr>PowerPoint-bemutató</vt:lpstr>
      <vt:lpstr>A vér védelme</vt:lpstr>
      <vt:lpstr>I. A sérült érfal reakciói</vt:lpstr>
      <vt:lpstr>II. Thrombocytadugó kialakulás 1. Thrombocyta adhézió</vt:lpstr>
      <vt:lpstr>PowerPoint-bemutató</vt:lpstr>
      <vt:lpstr>II.2. Thrombocyta aktiválódás</vt:lpstr>
      <vt:lpstr>Thrombocytadugó kialakulása, A thrombocyták kitapadása és aggregálódása (1) 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Élettan, kórélettan I. </dc:title>
  <dc:creator>Kitti</dc:creator>
  <cp:lastModifiedBy>Kitti</cp:lastModifiedBy>
  <cp:revision>12</cp:revision>
  <dcterms:created xsi:type="dcterms:W3CDTF">2018-08-03T07:11:37Z</dcterms:created>
  <dcterms:modified xsi:type="dcterms:W3CDTF">2018-08-03T07:43:31Z</dcterms:modified>
</cp:coreProperties>
</file>