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1"/>
  </p:notesMasterIdLst>
  <p:sldIdLst>
    <p:sldId id="262" r:id="rId2"/>
    <p:sldId id="389" r:id="rId3"/>
    <p:sldId id="283" r:id="rId4"/>
    <p:sldId id="388" r:id="rId5"/>
    <p:sldId id="486" r:id="rId6"/>
    <p:sldId id="485" r:id="rId7"/>
    <p:sldId id="484" r:id="rId8"/>
    <p:sldId id="290" r:id="rId9"/>
    <p:sldId id="512" r:id="rId10"/>
    <p:sldId id="533" r:id="rId11"/>
    <p:sldId id="513" r:id="rId12"/>
    <p:sldId id="532" r:id="rId13"/>
    <p:sldId id="527" r:id="rId14"/>
    <p:sldId id="514" r:id="rId15"/>
    <p:sldId id="443" r:id="rId16"/>
    <p:sldId id="369" r:id="rId17"/>
    <p:sldId id="519" r:id="rId18"/>
    <p:sldId id="520" r:id="rId19"/>
    <p:sldId id="521" r:id="rId20"/>
    <p:sldId id="472" r:id="rId21"/>
    <p:sldId id="515" r:id="rId22"/>
    <p:sldId id="516" r:id="rId23"/>
    <p:sldId id="517" r:id="rId24"/>
    <p:sldId id="474" r:id="rId25"/>
    <p:sldId id="475" r:id="rId26"/>
    <p:sldId id="478" r:id="rId27"/>
    <p:sldId id="479" r:id="rId28"/>
    <p:sldId id="480" r:id="rId29"/>
    <p:sldId id="295" r:id="rId30"/>
    <p:sldId id="386" r:id="rId31"/>
    <p:sldId id="375" r:id="rId32"/>
    <p:sldId id="490" r:id="rId33"/>
    <p:sldId id="492" r:id="rId34"/>
    <p:sldId id="491" r:id="rId35"/>
    <p:sldId id="286" r:id="rId36"/>
    <p:sldId id="497" r:id="rId37"/>
    <p:sldId id="293" r:id="rId38"/>
    <p:sldId id="489" r:id="rId39"/>
    <p:sldId id="488" r:id="rId40"/>
    <p:sldId id="493" r:id="rId41"/>
    <p:sldId id="383" r:id="rId42"/>
    <p:sldId id="496" r:id="rId43"/>
    <p:sldId id="372" r:id="rId44"/>
    <p:sldId id="498" r:id="rId45"/>
    <p:sldId id="500" r:id="rId46"/>
    <p:sldId id="374" r:id="rId47"/>
    <p:sldId id="501" r:id="rId48"/>
    <p:sldId id="503" r:id="rId49"/>
    <p:sldId id="504" r:id="rId50"/>
    <p:sldId id="468" r:id="rId51"/>
    <p:sldId id="467" r:id="rId52"/>
    <p:sldId id="469" r:id="rId53"/>
    <p:sldId id="470" r:id="rId54"/>
    <p:sldId id="338" r:id="rId55"/>
    <p:sldId id="505" r:id="rId56"/>
    <p:sldId id="384" r:id="rId57"/>
    <p:sldId id="506" r:id="rId58"/>
    <p:sldId id="333" r:id="rId59"/>
    <p:sldId id="385" r:id="rId60"/>
    <p:sldId id="528" r:id="rId61"/>
    <p:sldId id="387" r:id="rId62"/>
    <p:sldId id="508" r:id="rId63"/>
    <p:sldId id="481" r:id="rId64"/>
    <p:sldId id="334" r:id="rId65"/>
    <p:sldId id="509" r:id="rId66"/>
    <p:sldId id="510" r:id="rId67"/>
    <p:sldId id="483" r:id="rId68"/>
    <p:sldId id="511" r:id="rId69"/>
    <p:sldId id="376" r:id="rId70"/>
    <p:sldId id="377" r:id="rId71"/>
    <p:sldId id="380" r:id="rId72"/>
    <p:sldId id="379" r:id="rId73"/>
    <p:sldId id="378" r:id="rId74"/>
    <p:sldId id="381" r:id="rId75"/>
    <p:sldId id="522" r:id="rId76"/>
    <p:sldId id="382" r:id="rId77"/>
    <p:sldId id="405" r:id="rId78"/>
    <p:sldId id="406" r:id="rId79"/>
    <p:sldId id="347" r:id="rId80"/>
    <p:sldId id="523" r:id="rId81"/>
    <p:sldId id="529" r:id="rId82"/>
    <p:sldId id="524" r:id="rId83"/>
    <p:sldId id="530" r:id="rId84"/>
    <p:sldId id="525" r:id="rId85"/>
    <p:sldId id="526" r:id="rId86"/>
    <p:sldId id="448" r:id="rId87"/>
    <p:sldId id="449" r:id="rId88"/>
    <p:sldId id="461" r:id="rId89"/>
    <p:sldId id="329" r:id="rId90"/>
    <p:sldId id="348" r:id="rId91"/>
    <p:sldId id="351" r:id="rId92"/>
    <p:sldId id="392" r:id="rId93"/>
    <p:sldId id="393" r:id="rId94"/>
    <p:sldId id="394" r:id="rId95"/>
    <p:sldId id="473" r:id="rId96"/>
    <p:sldId id="518" r:id="rId97"/>
    <p:sldId id="287" r:id="rId98"/>
    <p:sldId id="352" r:id="rId99"/>
    <p:sldId id="282" r:id="rId10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ECBB0-F92F-4EC0-8C95-51F6C29A093C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801D5-8AB7-4AB0-AC3F-C3D9E88CEB4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27B77-26F4-46FF-A7BB-B37C2080FD2F}" type="slidenum">
              <a:rPr lang="hu-HU"/>
              <a:pPr/>
              <a:t>20</a:t>
            </a:fld>
            <a:endParaRPr lang="hu-H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4716463" y="6524625"/>
            <a:ext cx="4351337" cy="25717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KERPEL-FRONIUS S: gyermeköregkor/kfelöadás09  </a:t>
            </a:r>
            <a:fld id="{6FA074DC-917E-4E90-87D1-37AF17187725}" type="slidenum">
              <a:rPr lang="hu-HU"/>
              <a:pPr/>
              <a:t>‹#›</a:t>
            </a:fld>
            <a:endParaRPr lang="hu-HU"/>
          </a:p>
          <a:p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2095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4229100"/>
            <a:ext cx="7772400" cy="2095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>
          <a:xfrm>
            <a:off x="4716463" y="6524625"/>
            <a:ext cx="4351337" cy="25717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KERPEL-FRONIUS S: gyermeköregkor/kfelöadás09  </a:t>
            </a:r>
            <a:fld id="{439B8EAC-23A1-44AD-88C0-579EE4768D7E}" type="slidenum">
              <a:rPr lang="hu-HU"/>
              <a:pPr/>
              <a:t>‹#›</a:t>
            </a:fld>
            <a:endParaRPr lang="hu-HU"/>
          </a:p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2019. 09. 01.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58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dirty="0" smtClean="0">
                <a:solidFill>
                  <a:schemeClr val="accent4"/>
                </a:solidFill>
                <a:latin typeface="Century Schoolbook" pitchFamily="18" charset="0"/>
              </a:rPr>
              <a:t>Gyógyszertan</a:t>
            </a:r>
            <a:endParaRPr lang="hu-HU" sz="72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Century Schoolbook" pitchFamily="18" charset="0"/>
              </a:rPr>
              <a:t>Dr. </a:t>
            </a:r>
            <a:r>
              <a:rPr lang="hu-HU" sz="2400" dirty="0" err="1" smtClean="0">
                <a:latin typeface="Century Schoolbook" pitchFamily="18" charset="0"/>
              </a:rPr>
              <a:t>Zimmerman</a:t>
            </a:r>
            <a:r>
              <a:rPr lang="hu-HU" sz="2400" dirty="0" smtClean="0">
                <a:latin typeface="Century Schoolbook" pitchFamily="18" charset="0"/>
              </a:rPr>
              <a:t> Katalin</a:t>
            </a:r>
          </a:p>
          <a:p>
            <a:r>
              <a:rPr lang="hu-HU" sz="2400" dirty="0" smtClean="0">
                <a:latin typeface="Century Schoolbook" pitchFamily="18" charset="0"/>
              </a:rPr>
              <a:t>2019. </a:t>
            </a:r>
            <a:endParaRPr lang="hu-HU" sz="2400" dirty="0">
              <a:latin typeface="Century Schoolbook" pitchFamily="18" charset="0"/>
            </a:endParaRPr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Szerepüket tekintve </a:t>
            </a:r>
            <a:r>
              <a:rPr lang="hu-HU" sz="2000" i="1" dirty="0" smtClean="0">
                <a:solidFill>
                  <a:schemeClr val="accent4"/>
                </a:solidFill>
              </a:rPr>
              <a:t>elsődleges jelátvivők</a:t>
            </a:r>
            <a:r>
              <a:rPr lang="hu-HU" sz="2000" dirty="0" smtClean="0">
                <a:solidFill>
                  <a:schemeClr val="accent4"/>
                </a:solidFill>
              </a:rPr>
              <a:t>, a kémiai típusú kommunikáció átkapcsoló helyei.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Felismerik</a:t>
            </a:r>
            <a:r>
              <a:rPr lang="hu-HU" sz="2000" dirty="0" smtClean="0">
                <a:solidFill>
                  <a:schemeClr val="accent4"/>
                </a:solidFill>
              </a:rPr>
              <a:t> a specifikus egyedi térszerkezettel rendelkező </a:t>
            </a:r>
            <a:r>
              <a:rPr lang="hu-HU" sz="2000" i="1" dirty="0" err="1" smtClean="0">
                <a:solidFill>
                  <a:schemeClr val="accent4"/>
                </a:solidFill>
              </a:rPr>
              <a:t>ligandumot</a:t>
            </a:r>
            <a:r>
              <a:rPr lang="hu-HU" sz="2000" dirty="0" smtClean="0">
                <a:solidFill>
                  <a:schemeClr val="accent4"/>
                </a:solidFill>
              </a:rPr>
              <a:t>, majd ezt követően a </a:t>
            </a:r>
            <a:r>
              <a:rPr lang="hu-HU" sz="2000" dirty="0" err="1" smtClean="0">
                <a:solidFill>
                  <a:schemeClr val="accent4"/>
                </a:solidFill>
              </a:rPr>
              <a:t>ligandum-receptor</a:t>
            </a:r>
            <a:r>
              <a:rPr lang="hu-HU" sz="2000" dirty="0" smtClean="0">
                <a:solidFill>
                  <a:schemeClr val="accent4"/>
                </a:solidFill>
              </a:rPr>
              <a:t> kapcsolat megismételhető, jellegzetes reakciót eredményez.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receptor nem változtatja meg a </a:t>
            </a:r>
            <a:r>
              <a:rPr lang="hu-HU" sz="2000" dirty="0" err="1" smtClean="0">
                <a:solidFill>
                  <a:schemeClr val="accent4"/>
                </a:solidFill>
              </a:rPr>
              <a:t>ligandum</a:t>
            </a:r>
            <a:r>
              <a:rPr lang="hu-HU" sz="2000" dirty="0" smtClean="0">
                <a:solidFill>
                  <a:schemeClr val="accent4"/>
                </a:solidFill>
              </a:rPr>
              <a:t> szerkezetét, de a </a:t>
            </a:r>
            <a:r>
              <a:rPr lang="hu-HU" sz="2000" i="1" dirty="0" err="1" smtClean="0">
                <a:solidFill>
                  <a:schemeClr val="accent4"/>
                </a:solidFill>
              </a:rPr>
              <a:t>ligandum</a:t>
            </a:r>
            <a:r>
              <a:rPr lang="hu-HU" sz="2000" i="1" dirty="0" smtClean="0">
                <a:solidFill>
                  <a:schemeClr val="accent4"/>
                </a:solidFill>
              </a:rPr>
              <a:t> megváltoztatja a receptor tulajdonságait</a:t>
            </a:r>
            <a:r>
              <a:rPr lang="hu-HU" sz="2000" dirty="0" smtClean="0">
                <a:solidFill>
                  <a:schemeClr val="accent4"/>
                </a:solidFill>
              </a:rPr>
              <a:t> és ezen keresztül a sejt életfolyamatait. </a:t>
            </a:r>
          </a:p>
          <a:p>
            <a:pPr>
              <a:buNone/>
            </a:pPr>
            <a:endParaRPr lang="hu-HU" sz="24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4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4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400" b="1" i="1" dirty="0" smtClean="0">
              <a:solidFill>
                <a:schemeClr val="accent4"/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ionotrop</a:t>
            </a:r>
            <a:r>
              <a:rPr lang="hu-HU" sz="2000" b="1" i="1" dirty="0" smtClean="0">
                <a:solidFill>
                  <a:schemeClr val="accent4"/>
                </a:solidFill>
              </a:rPr>
              <a:t> receptorok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ioncsatorna a receptor szerves részét képezi (nikotinos </a:t>
            </a:r>
            <a:r>
              <a:rPr lang="hu-HU" sz="2000" dirty="0" err="1" smtClean="0">
                <a:solidFill>
                  <a:schemeClr val="accent4"/>
                </a:solidFill>
              </a:rPr>
              <a:t>Ach-receptor</a:t>
            </a:r>
            <a:r>
              <a:rPr lang="hu-HU" sz="2000" dirty="0" smtClean="0">
                <a:solidFill>
                  <a:schemeClr val="accent4"/>
                </a:solidFill>
              </a:rPr>
              <a:t>, a </a:t>
            </a:r>
            <a:r>
              <a:rPr lang="hu-HU" sz="2000" dirty="0" err="1" smtClean="0">
                <a:solidFill>
                  <a:schemeClr val="accent4"/>
                </a:solidFill>
              </a:rPr>
              <a:t>GABA-receptor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csatornanyitási mechanizmus gyors jeltovábbítást biztosít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  <p:pic>
        <p:nvPicPr>
          <p:cNvPr id="71682" name="Picture 2" descr="Képtalálat a következőre: „ionotrop receptorok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83264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G-fehérje kapcsolt receptor  (</a:t>
            </a:r>
            <a:r>
              <a:rPr lang="hu-HU" sz="2000" b="1" dirty="0" smtClean="0">
                <a:solidFill>
                  <a:schemeClr val="accent4"/>
                </a:solidFill>
              </a:rPr>
              <a:t>G-proteinek)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sejten kívülről érkező jelmolekulákat érzékelve a sejten belül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különböző </a:t>
            </a:r>
            <a:r>
              <a:rPr lang="hu-HU" sz="2000" dirty="0" err="1" smtClean="0">
                <a:solidFill>
                  <a:schemeClr val="accent4"/>
                </a:solidFill>
              </a:rPr>
              <a:t>szignalizációs</a:t>
            </a:r>
            <a:r>
              <a:rPr lang="hu-HU" sz="2000" dirty="0" smtClean="0">
                <a:solidFill>
                  <a:schemeClr val="accent4"/>
                </a:solidFill>
              </a:rPr>
              <a:t> utakat aktiválnak, és a sejtet válaszra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késztetik.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jeltovábbítás mechanizmusa kétféle lehet: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- másodlagos kémiai jelhordozók(</a:t>
            </a:r>
            <a:r>
              <a:rPr lang="hu-HU" sz="2000" dirty="0" err="1" smtClean="0">
                <a:solidFill>
                  <a:schemeClr val="accent4"/>
                </a:solidFill>
              </a:rPr>
              <a:t>second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messengerek</a:t>
            </a:r>
            <a:r>
              <a:rPr lang="hu-HU" sz="2000" dirty="0" smtClean="0">
                <a:solidFill>
                  <a:schemeClr val="accent4"/>
                </a:solidFill>
              </a:rPr>
              <a:t>. pl. a </a:t>
            </a:r>
            <a:r>
              <a:rPr lang="hu-HU" sz="2000" dirty="0" err="1" smtClean="0">
                <a:solidFill>
                  <a:schemeClr val="accent4"/>
                </a:solidFill>
              </a:rPr>
              <a:t>cAMP</a:t>
            </a:r>
            <a:r>
              <a:rPr lang="hu-HU" sz="2000" dirty="0" smtClean="0">
                <a:solidFill>
                  <a:schemeClr val="accent4"/>
                </a:solidFill>
              </a:rPr>
              <a:t>, az enzim </a:t>
            </a:r>
            <a:r>
              <a:rPr lang="hu-HU" sz="2000" dirty="0" err="1" smtClean="0">
                <a:solidFill>
                  <a:schemeClr val="accent4"/>
                </a:solidFill>
              </a:rPr>
              <a:t>effektorok</a:t>
            </a:r>
            <a:r>
              <a:rPr lang="hu-HU" sz="2000" dirty="0" smtClean="0">
                <a:solidFill>
                  <a:schemeClr val="accent4"/>
                </a:solidFill>
              </a:rPr>
              <a:t> az </a:t>
            </a:r>
            <a:r>
              <a:rPr lang="hu-HU" sz="2000" dirty="0" err="1" smtClean="0">
                <a:solidFill>
                  <a:schemeClr val="accent4"/>
                </a:solidFill>
              </a:rPr>
              <a:t>adenilil-cikláz</a:t>
            </a:r>
            <a:r>
              <a:rPr lang="hu-HU" sz="2000" dirty="0" smtClean="0">
                <a:solidFill>
                  <a:schemeClr val="accent4"/>
                </a:solidFill>
              </a:rPr>
              <a:t> vagy a </a:t>
            </a:r>
            <a:r>
              <a:rPr lang="hu-HU" sz="2000" dirty="0" err="1" smtClean="0">
                <a:solidFill>
                  <a:schemeClr val="accent4"/>
                </a:solidFill>
              </a:rPr>
              <a:t>foszfolipáz</a:t>
            </a:r>
            <a:r>
              <a:rPr lang="hu-HU" sz="2000" dirty="0" smtClean="0">
                <a:solidFill>
                  <a:schemeClr val="accent4"/>
                </a:solidFill>
              </a:rPr>
              <a:t> A2 és C)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- a jeltovábbításban csatorna moduláció játszik szerepet (</a:t>
            </a:r>
            <a:r>
              <a:rPr lang="hu-HU" sz="2000" dirty="0" err="1" smtClean="0">
                <a:solidFill>
                  <a:schemeClr val="accent4"/>
                </a:solidFill>
              </a:rPr>
              <a:t>pl.adrenerg</a:t>
            </a:r>
            <a:r>
              <a:rPr lang="hu-HU" sz="2000" dirty="0" smtClean="0">
                <a:solidFill>
                  <a:schemeClr val="accent4"/>
                </a:solidFill>
              </a:rPr>
              <a:t> receptorok, a </a:t>
            </a:r>
            <a:r>
              <a:rPr lang="hu-HU" sz="2000" dirty="0" err="1" smtClean="0">
                <a:solidFill>
                  <a:schemeClr val="accent4"/>
                </a:solidFill>
              </a:rPr>
              <a:t>muszkarin</a:t>
            </a:r>
            <a:r>
              <a:rPr lang="hu-HU" sz="2000" dirty="0" smtClean="0">
                <a:solidFill>
                  <a:schemeClr val="accent4"/>
                </a:solidFill>
              </a:rPr>
              <a:t> jellegű </a:t>
            </a:r>
            <a:r>
              <a:rPr lang="hu-HU" sz="2000" dirty="0" err="1" smtClean="0">
                <a:solidFill>
                  <a:schemeClr val="accent4"/>
                </a:solidFill>
              </a:rPr>
              <a:t>Ach-receptor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  <p:pic>
        <p:nvPicPr>
          <p:cNvPr id="183298" name="Picture 2" descr="Képtalálat a következőre: „g protein kapcsolt receptorok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55685"/>
            <a:ext cx="3096344" cy="2102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enzimkapcsolt receptorok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enzimaktivitással is rendelkeznek (pl. a növekedési faktor, az inzulin)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citoszol-receptorok</a:t>
            </a:r>
            <a:r>
              <a:rPr lang="hu-HU" sz="2000" b="1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sejtmagreceptorok</a:t>
            </a:r>
            <a:r>
              <a:rPr lang="hu-HU" sz="2000" b="1" dirty="0" smtClean="0">
                <a:solidFill>
                  <a:schemeClr val="accent4"/>
                </a:solidFill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aktiválásukhoz a </a:t>
            </a:r>
            <a:r>
              <a:rPr lang="hu-HU" sz="2000" dirty="0" err="1" smtClean="0">
                <a:solidFill>
                  <a:schemeClr val="accent4"/>
                </a:solidFill>
              </a:rPr>
              <a:t>ligandnak</a:t>
            </a:r>
            <a:r>
              <a:rPr lang="hu-HU" sz="2000" dirty="0" smtClean="0">
                <a:solidFill>
                  <a:schemeClr val="accent4"/>
                </a:solidFill>
              </a:rPr>
              <a:t> át kell haladnia a sejtmembránon, el kell érnie a </a:t>
            </a:r>
            <a:r>
              <a:rPr lang="hu-HU" sz="2000" dirty="0" err="1" smtClean="0">
                <a:solidFill>
                  <a:schemeClr val="accent4"/>
                </a:solidFill>
              </a:rPr>
              <a:t>nukleoluszt</a:t>
            </a:r>
            <a:r>
              <a:rPr lang="hu-HU" sz="2000" dirty="0" smtClean="0">
                <a:solidFill>
                  <a:schemeClr val="accent4"/>
                </a:solidFill>
              </a:rPr>
              <a:t>, hogy a DNS-átíródást befolyásolhassa (pajzsmirigyhormonok)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4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400" i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nagycsaládokba sorolt receptorok további csoportosítása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családokba az endogén </a:t>
            </a:r>
            <a:r>
              <a:rPr lang="hu-HU" sz="2000" dirty="0" err="1" smtClean="0">
                <a:solidFill>
                  <a:schemeClr val="accent4"/>
                </a:solidFill>
              </a:rPr>
              <a:t>ligand</a:t>
            </a:r>
            <a:r>
              <a:rPr lang="hu-HU" sz="2000" dirty="0" smtClean="0">
                <a:solidFill>
                  <a:schemeClr val="accent4"/>
                </a:solidFill>
              </a:rPr>
              <a:t> alapján történik.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Megkülönböztethetünk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acetilkolin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dopamin,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adrenerg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szerotonin,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opioid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prosztanoid</a:t>
            </a:r>
            <a:r>
              <a:rPr lang="hu-HU" sz="2000" dirty="0" smtClean="0">
                <a:solidFill>
                  <a:schemeClr val="accent4"/>
                </a:solidFill>
              </a:rPr>
              <a:t> receptor-családokat.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Kötődés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kötődő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ligand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a makromolekula komplementer szerkezeti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elemei között megfelelő sorrendben lezajló kölcsönhatás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Kötődés jellemzői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Szelektivitás: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receptor hányféle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ligand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molekulát tud megkötni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Affinitás: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milyen valószínűséggel, gyorsan, tartósan kötődik a 		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ligand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endParaRPr lang="hu-HU" sz="22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Agonisták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Teljes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agonisták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az adott receptoron maximális biológiai hatást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váltanak ki. 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Antagonisták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Tiszta farmakológiai </a:t>
            </a:r>
            <a:r>
              <a:rPr lang="hu-HU" sz="2000" dirty="0" err="1" smtClean="0">
                <a:solidFill>
                  <a:schemeClr val="accent4"/>
                </a:solidFill>
              </a:rPr>
              <a:t>antagonista</a:t>
            </a:r>
            <a:r>
              <a:rPr lang="hu-HU" sz="2000" dirty="0" smtClean="0">
                <a:solidFill>
                  <a:schemeClr val="accent4"/>
                </a:solidFill>
              </a:rPr>
              <a:t> az a vegyület, amely ugyanahhoz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receptorhoz kötődik, mint az endogén </a:t>
            </a:r>
            <a:r>
              <a:rPr lang="hu-HU" sz="2000" dirty="0" err="1" smtClean="0">
                <a:solidFill>
                  <a:schemeClr val="accent4"/>
                </a:solidFill>
              </a:rPr>
              <a:t>ligand</a:t>
            </a:r>
            <a:r>
              <a:rPr lang="hu-HU" sz="2000" dirty="0" smtClean="0">
                <a:solidFill>
                  <a:schemeClr val="accent4"/>
                </a:solidFill>
              </a:rPr>
              <a:t> és csökkenti vagy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gátolja annak hatását.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Kompetitív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Nem-kompetitív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Kompetitív reverzibilis antagonizmus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endogén </a:t>
            </a:r>
            <a:r>
              <a:rPr lang="hu-HU" sz="2000" dirty="0" err="1" smtClean="0">
                <a:solidFill>
                  <a:schemeClr val="accent4"/>
                </a:solidFill>
              </a:rPr>
              <a:t>ligand</a:t>
            </a:r>
            <a:r>
              <a:rPr lang="hu-HU" sz="2000" dirty="0" smtClean="0">
                <a:solidFill>
                  <a:schemeClr val="accent4"/>
                </a:solidFill>
              </a:rPr>
              <a:t> és az </a:t>
            </a:r>
            <a:r>
              <a:rPr lang="hu-HU" sz="2000" dirty="0" err="1" smtClean="0">
                <a:solidFill>
                  <a:schemeClr val="accent4"/>
                </a:solidFill>
              </a:rPr>
              <a:t>antagonista</a:t>
            </a:r>
            <a:r>
              <a:rPr lang="hu-HU" sz="2000" dirty="0" smtClean="0">
                <a:solidFill>
                  <a:schemeClr val="accent4"/>
                </a:solidFill>
              </a:rPr>
              <a:t> ugyanahhoz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receptorhoz kötődik, de egymással ellentétes hatást hoz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létre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két vegyület egymással versenyez ugyanazért a kötőhelyért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két anyag közül az fog a receptorhoz kötődni, amelyiknek nagyobb az affinitása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kapcsolódás reverzibilis, tehát a kisebb affinitású anyag koncentrációját többszörösére növelve ez leszorítja a nagyobb affinitásút a receptorról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Kompetitív irreverzibilis </a:t>
            </a:r>
            <a:r>
              <a:rPr lang="hu-HU" sz="2000" i="1" dirty="0" err="1" smtClean="0">
                <a:solidFill>
                  <a:schemeClr val="accent4"/>
                </a:solidFill>
              </a:rPr>
              <a:t>antagonista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erős kémiai kötéssel kapcsolódik olyan erősen, hogy az </a:t>
            </a:r>
            <a:r>
              <a:rPr lang="hu-HU" sz="2000" dirty="0" err="1" smtClean="0">
                <a:solidFill>
                  <a:schemeClr val="accent4"/>
                </a:solidFill>
              </a:rPr>
              <a:t>agonisták</a:t>
            </a:r>
            <a:r>
              <a:rPr lang="hu-HU" sz="2000" dirty="0" smtClean="0">
                <a:solidFill>
                  <a:schemeClr val="accent4"/>
                </a:solidFill>
              </a:rPr>
              <a:t> töménységének a növelésével sem szorítható le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antagonista</a:t>
            </a:r>
            <a:r>
              <a:rPr lang="hu-HU" sz="2000" dirty="0" smtClean="0">
                <a:solidFill>
                  <a:schemeClr val="accent4"/>
                </a:solidFill>
              </a:rPr>
              <a:t> hatása csak akkor szűnik meg, ha a </a:t>
            </a:r>
            <a:r>
              <a:rPr lang="hu-HU" sz="2000" dirty="0" err="1" smtClean="0">
                <a:solidFill>
                  <a:schemeClr val="accent4"/>
                </a:solidFill>
              </a:rPr>
              <a:t>receptor-ligand</a:t>
            </a:r>
            <a:r>
              <a:rPr lang="hu-HU" sz="2000" dirty="0" smtClean="0">
                <a:solidFill>
                  <a:schemeClr val="accent4"/>
                </a:solidFill>
              </a:rPr>
              <a:t> komplex a sejtben lebomlik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Nem kompetitív antagonizmus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antagonista</a:t>
            </a:r>
            <a:r>
              <a:rPr lang="hu-HU" sz="2000" dirty="0" smtClean="0">
                <a:solidFill>
                  <a:schemeClr val="accent4"/>
                </a:solidFill>
              </a:rPr>
              <a:t> nem az </a:t>
            </a:r>
            <a:r>
              <a:rPr lang="hu-HU" sz="2000" dirty="0" err="1" smtClean="0">
                <a:solidFill>
                  <a:schemeClr val="accent4"/>
                </a:solidFill>
              </a:rPr>
              <a:t>agonista</a:t>
            </a:r>
            <a:r>
              <a:rPr lang="hu-HU" sz="2000" dirty="0" smtClean="0">
                <a:solidFill>
                  <a:schemeClr val="accent4"/>
                </a:solidFill>
              </a:rPr>
              <a:t> kötődési helyéhez kapcsolódik, hanem a receptor vagy a másodlagos hírvivő rendszerek egy bizonyos részéhez, és ezáltal a normális működést teljesen vagy részlegesen gátolják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Szinergizmus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több gyógyszer együttes adagolása során létrejöhetnek </a:t>
            </a:r>
            <a:r>
              <a:rPr lang="hu-HU" sz="2000" dirty="0" err="1" smtClean="0">
                <a:solidFill>
                  <a:schemeClr val="accent4"/>
                </a:solidFill>
              </a:rPr>
              <a:t>potencírozó</a:t>
            </a:r>
            <a:r>
              <a:rPr lang="hu-HU" sz="2000" dirty="0" smtClean="0">
                <a:solidFill>
                  <a:schemeClr val="accent4"/>
                </a:solidFill>
              </a:rPr>
              <a:t> gyógyszerhatások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addíció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összeadódó </a:t>
            </a:r>
            <a:r>
              <a:rPr lang="hu-HU" sz="2000" dirty="0" err="1" smtClean="0">
                <a:solidFill>
                  <a:schemeClr val="accent4"/>
                </a:solidFill>
              </a:rPr>
              <a:t>szinergizmust</a:t>
            </a:r>
            <a:r>
              <a:rPr lang="hu-HU" sz="2000" dirty="0" smtClean="0">
                <a:solidFill>
                  <a:schemeClr val="accent4"/>
                </a:solidFill>
              </a:rPr>
              <a:t> jelent, két vagy több vegyület együttes adásakor hatásuk matematikailag összeadódik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szupraadditív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szinergizmus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két vagy több szer hatása nem egyszerűen összegződik, hanem a kialakuló hatás nagyobb a matematikailag várhatónál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speciális formája, amikor az anyag egy olyan hatást </a:t>
            </a:r>
            <a:r>
              <a:rPr lang="hu-HU" sz="2000" dirty="0" err="1" smtClean="0">
                <a:solidFill>
                  <a:schemeClr val="accent4"/>
                </a:solidFill>
              </a:rPr>
              <a:t>potencíroz</a:t>
            </a:r>
            <a:r>
              <a:rPr lang="hu-HU" sz="2000" dirty="0" smtClean="0">
                <a:solidFill>
                  <a:schemeClr val="accent4"/>
                </a:solidFill>
              </a:rPr>
              <a:t>, amivel önmaga nem rendelkezik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Dr. </a:t>
            </a:r>
            <a:r>
              <a:rPr lang="hu-HU" sz="2000" dirty="0" err="1" smtClean="0"/>
              <a:t>Zimmerman</a:t>
            </a:r>
            <a:r>
              <a:rPr lang="hu-HU" sz="2000" dirty="0" smtClean="0"/>
              <a:t> Katalin</a:t>
            </a:r>
            <a:br>
              <a:rPr lang="hu-HU" sz="2000" dirty="0" smtClean="0"/>
            </a:br>
            <a:r>
              <a:rPr lang="hu-HU" sz="2000" dirty="0" smtClean="0"/>
              <a:t>06 30 20 62 508</a:t>
            </a:r>
            <a:br>
              <a:rPr lang="hu-HU" sz="2000" dirty="0" smtClean="0"/>
            </a:br>
            <a:r>
              <a:rPr lang="hu-HU" sz="2000" dirty="0" err="1" smtClean="0"/>
              <a:t>drzimmermann.katalin</a:t>
            </a:r>
            <a:r>
              <a:rPr lang="hu-HU" sz="2000" dirty="0" smtClean="0"/>
              <a:t>@</a:t>
            </a:r>
            <a:r>
              <a:rPr lang="hu-HU" sz="2000" dirty="0" err="1" smtClean="0"/>
              <a:t>gmail.com</a:t>
            </a:r>
            <a:endParaRPr lang="hu-H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888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4200" y="1397000"/>
            <a:ext cx="5435600" cy="4064000"/>
            <a:chOff x="1168" y="880"/>
            <a:chExt cx="3424" cy="2560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1168" y="880"/>
            <a:ext cx="3424" cy="2560"/>
          </p:xfrm>
          <a:graphic>
            <a:graphicData uri="http://schemas.openxmlformats.org/presentationml/2006/ole">
              <p:oleObj spid="_x0000_s63490" name="Image" r:id="rId4" imgW="10972800" imgH="8229600" progId="">
                <p:embed/>
              </p:oleObj>
            </a:graphicData>
          </a:graphic>
        </p:graphicFrame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 flipV="1">
              <a:off x="3264" y="2400"/>
              <a:ext cx="528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3216" y="2496"/>
              <a:ext cx="192" cy="96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90800" y="609600"/>
            <a:ext cx="413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 b="1">
                <a:solidFill>
                  <a:schemeClr val="accent2"/>
                </a:solidFill>
                <a:latin typeface="Times New Roman" pitchFamily="18" charset="0"/>
              </a:rPr>
              <a:t>A kémiai szinapszis szerkezete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2209800"/>
            <a:ext cx="4648200" cy="1143000"/>
            <a:chOff x="0" y="1392"/>
            <a:chExt cx="2928" cy="720"/>
          </a:xfrm>
        </p:grpSpPr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0" y="1737"/>
              <a:ext cx="19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NEUROTRANSZMITTER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V="1">
              <a:off x="1824" y="1392"/>
              <a:ext cx="144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rot="6807576" flipV="1">
              <a:off x="1848" y="1848"/>
              <a:ext cx="144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776" y="1872"/>
              <a:ext cx="115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22325" y="1233488"/>
            <a:ext cx="1692275" cy="439737"/>
            <a:chOff x="518" y="777"/>
            <a:chExt cx="1066" cy="277"/>
          </a:xfrm>
        </p:grpSpPr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518" y="777"/>
              <a:ext cx="5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AXON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1056" y="912"/>
              <a:ext cx="528" cy="14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4510088"/>
            <a:ext cx="3124200" cy="396875"/>
            <a:chOff x="0" y="2841"/>
            <a:chExt cx="1968" cy="250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0" y="2841"/>
              <a:ext cx="15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 dirty="0">
                  <a:solidFill>
                    <a:srgbClr val="FF0000"/>
                  </a:solidFill>
                  <a:latin typeface="Times New Roman" pitchFamily="18" charset="0"/>
                </a:rPr>
                <a:t>SZINAPTIKUS RÉS</a:t>
              </a:r>
              <a:endParaRPr lang="hu-HU" sz="2400" dirty="0">
                <a:latin typeface="Times New Roman" pitchFamily="18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1488" y="2847"/>
              <a:ext cx="480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79725" y="4648200"/>
            <a:ext cx="1598613" cy="1325563"/>
            <a:chOff x="1814" y="2928"/>
            <a:chExt cx="1007" cy="835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1814" y="3513"/>
              <a:ext cx="10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RECEPTOR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 flipV="1">
              <a:off x="2400" y="2928"/>
              <a:ext cx="288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934200" y="4967288"/>
            <a:ext cx="1876425" cy="396875"/>
            <a:chOff x="4368" y="3129"/>
            <a:chExt cx="1182" cy="250"/>
          </a:xfrm>
        </p:grpSpPr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4694" y="3129"/>
              <a:ext cx="8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DENDRIT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H="1">
              <a:off x="4368" y="3264"/>
              <a:ext cx="33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791200" y="2071688"/>
            <a:ext cx="3078163" cy="442912"/>
            <a:chOff x="3648" y="1305"/>
            <a:chExt cx="1939" cy="279"/>
          </a:xfrm>
        </p:grpSpPr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4166" y="1305"/>
              <a:ext cx="14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AXON TÁGULAT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62" name="AutoShape 26"/>
            <p:cNvSpPr>
              <a:spLocks noChangeArrowheads="1"/>
            </p:cNvSpPr>
            <p:nvPr/>
          </p:nvSpPr>
          <p:spPr bwMode="auto">
            <a:xfrm>
              <a:off x="3648" y="1344"/>
              <a:ext cx="528" cy="240"/>
            </a:xfrm>
            <a:prstGeom prst="leftArrow">
              <a:avLst>
                <a:gd name="adj1" fmla="val 50000"/>
                <a:gd name="adj2" fmla="val 5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399088" y="2574925"/>
            <a:ext cx="3832225" cy="687388"/>
            <a:chOff x="3401" y="1622"/>
            <a:chExt cx="2414" cy="433"/>
          </a:xfrm>
        </p:grpSpPr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3744" y="1622"/>
              <a:ext cx="20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SZINAPTIKUS VESICULA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flipH="1">
              <a:off x="3401" y="1815"/>
              <a:ext cx="528" cy="2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867400" y="2971800"/>
            <a:ext cx="3330575" cy="1387475"/>
            <a:chOff x="3792" y="1862"/>
            <a:chExt cx="2098" cy="874"/>
          </a:xfrm>
        </p:grpSpPr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4368" y="1862"/>
              <a:ext cx="152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PRE	</a:t>
              </a:r>
            </a:p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        SZINAPTIKUS</a:t>
              </a:r>
            </a:p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        MEMBRAN</a:t>
              </a:r>
            </a:p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POST</a:t>
              </a:r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 flipH="1">
              <a:off x="3792" y="2016"/>
              <a:ext cx="624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 flipH="1">
              <a:off x="4320" y="2592"/>
              <a:ext cx="96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2. Enzimek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olyan katalitikus fehérjék, amelyek a szervezetben lezajló kémiai reakciókat befolyásolják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enzimhatásra a </a:t>
            </a:r>
            <a:r>
              <a:rPr lang="hu-HU" sz="2000" dirty="0" err="1" smtClean="0">
                <a:solidFill>
                  <a:schemeClr val="accent4"/>
                </a:solidFill>
              </a:rPr>
              <a:t>ligandban</a:t>
            </a:r>
            <a:r>
              <a:rPr lang="hu-HU" sz="2000" dirty="0" smtClean="0">
                <a:solidFill>
                  <a:schemeClr val="accent4"/>
                </a:solidFill>
              </a:rPr>
              <a:t> szerkezeti változás következik be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szerepe a hozzá kapcsolódó vegyület átalakítása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számos gyógyszer hat enzimgátlás révén, és ezáltal az élettani anyagok szintézise, elbomlása módosul vagy az ionok aktív transzportja változik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ACE, MAO,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Ach-észteráz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, COX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020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3. Ioncsatornák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nagymértékben befolyásolják a membránpotenciált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jellemzőjük a gyors jeltovábbítás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elsősorban a neuronok és a harántcsíkolt izmok szintjén helyezkednek el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amikor </a:t>
            </a:r>
            <a:r>
              <a:rPr lang="hu-HU" sz="2000" dirty="0" err="1" smtClean="0">
                <a:solidFill>
                  <a:schemeClr val="accent4"/>
                </a:solidFill>
              </a:rPr>
              <a:t>agonista</a:t>
            </a:r>
            <a:r>
              <a:rPr lang="hu-HU" sz="2000" dirty="0" smtClean="0">
                <a:solidFill>
                  <a:schemeClr val="accent4"/>
                </a:solidFill>
              </a:rPr>
              <a:t> típusú </a:t>
            </a:r>
            <a:r>
              <a:rPr lang="hu-HU" sz="2000" dirty="0" err="1" smtClean="0">
                <a:solidFill>
                  <a:schemeClr val="accent4"/>
                </a:solidFill>
              </a:rPr>
              <a:t>ligand</a:t>
            </a:r>
            <a:r>
              <a:rPr lang="hu-HU" sz="2000" dirty="0" smtClean="0">
                <a:solidFill>
                  <a:schemeClr val="accent4"/>
                </a:solidFill>
              </a:rPr>
              <a:t> kapcsolódik, ez a csatorna aktiválódását, konformáció változást </a:t>
            </a:r>
            <a:r>
              <a:rPr lang="hu-HU" sz="2000" dirty="0" smtClean="0">
                <a:solidFill>
                  <a:schemeClr val="accent4"/>
                </a:solidFill>
              </a:rPr>
              <a:t>eredményez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Na-csatornák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(helyi érzéstelenítők,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antiarrhytmikumok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Ca-csatornák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(vérnyomáscsökkentés,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antiarrhytmikumok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K-csatornák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(vérnyomáscsökkentés,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antiarrhytmikumok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Cl-csatornák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benzodiazepinek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Transzportproteinek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olyan membránfehérjék, amelyek sajátos szállító </a:t>
            </a:r>
            <a:r>
              <a:rPr lang="hu-HU" sz="2000" dirty="0" err="1" smtClean="0">
                <a:solidFill>
                  <a:schemeClr val="accent4"/>
                </a:solidFill>
              </a:rPr>
              <a:t>transzporter</a:t>
            </a:r>
            <a:r>
              <a:rPr lang="hu-HU" sz="2000" dirty="0" smtClean="0">
                <a:solidFill>
                  <a:schemeClr val="accent4"/>
                </a:solidFill>
              </a:rPr>
              <a:t> működést fejtenek ki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kolintranszporter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re-uptake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transzporter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</a:t>
            </a:r>
            <a:r>
              <a:rPr lang="hu-HU" sz="2000" dirty="0" err="1" smtClean="0">
                <a:solidFill>
                  <a:schemeClr val="accent4"/>
                </a:solidFill>
              </a:rPr>
              <a:t>vesetubulusban</a:t>
            </a:r>
            <a:r>
              <a:rPr lang="hu-HU" sz="2000" dirty="0" smtClean="0">
                <a:solidFill>
                  <a:schemeClr val="accent4"/>
                </a:solidFill>
              </a:rPr>
              <a:t> található </a:t>
            </a:r>
            <a:r>
              <a:rPr lang="hu-HU" sz="2000" dirty="0" err="1" smtClean="0">
                <a:solidFill>
                  <a:schemeClr val="accent4"/>
                </a:solidFill>
              </a:rPr>
              <a:t>transzporter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nátrium-kálium-klór-kotranszporter</a:t>
            </a:r>
            <a:r>
              <a:rPr lang="hu-HU" sz="2000" dirty="0" smtClean="0">
                <a:solidFill>
                  <a:schemeClr val="accent4"/>
                </a:solidFill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</a:rPr>
              <a:t>Henle-kacsban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Na+/K+ pumpa,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gyomornyálkahártyában található protonpumpa.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pPr marL="566928" indent="-457200"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Ingerület átvivő anyagok = TRANSZMITTEREK</a:t>
            </a:r>
          </a:p>
          <a:p>
            <a:pPr marL="566928" indent="-457200">
              <a:buNone/>
            </a:pPr>
            <a:endParaRPr lang="hu-HU" sz="2000" b="1" i="1" dirty="0" smtClean="0">
              <a:latin typeface="Century" pitchFamily="18" charset="0"/>
            </a:endParaRPr>
          </a:p>
          <a:p>
            <a:pPr marL="566928" indent="-457200">
              <a:buNone/>
            </a:pPr>
            <a:r>
              <a:rPr lang="hu-HU" sz="2000" b="1" i="1" dirty="0" smtClean="0">
                <a:solidFill>
                  <a:srgbClr val="FF0000"/>
                </a:solidFill>
                <a:latin typeface="Century" pitchFamily="18" charset="0"/>
              </a:rPr>
              <a:t>GÁTLÓ TRANSZMITTEREK (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GABA és GLICIN)</a:t>
            </a:r>
          </a:p>
          <a:p>
            <a:pPr marL="566928" indent="-457200">
              <a:buNone/>
            </a:pPr>
            <a:endParaRPr lang="hu-HU" sz="2000" b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 marL="566928" indent="-457200"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GABA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gamma-aminovajsav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) 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központi idegrendszer fő gátló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transzmittere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RECEPTOR: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benzodiazepin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receptor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rgbClr val="FF0000"/>
                </a:solidFill>
                <a:latin typeface="Century Schoolbook" pitchFamily="18" charset="0"/>
              </a:rPr>
              <a:t>SERKENTŐ TRANSZMITTEREK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: GLUTAMÁT, ASPARTÁT</a:t>
            </a:r>
          </a:p>
          <a:p>
            <a:pPr>
              <a:buFont typeface="Wingdings" pitchFamily="2" charset="2"/>
              <a:buChar char="Ø"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NMDA-receptorok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Neurodegeneratív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folyamatok)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FF0000"/>
                </a:solidFill>
                <a:latin typeface="Century Schoolbook" pitchFamily="18" charset="0"/>
              </a:rPr>
              <a:t>KOLINERG TRANSZMITTERRENDSZER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ACETILCHOLIN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 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vegetatív idegrendszer fő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transzmittere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RECEPTOR: nikotin és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muszkarin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BIOGÉN AMINOK TRANSZMITTER RENDSZERE</a:t>
            </a:r>
            <a:endParaRPr lang="hu-HU" sz="20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i="1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DOPAMIN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mozgás koordinációban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táplálékfelvétel szabályozásában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hányásreflex kialakításában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pszichózisok, Parkinson kór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RECEPTOR: dopamin</a:t>
            </a:r>
            <a:endParaRPr lang="hu-HU" sz="2000" b="1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14300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NORADRENALIN</a:t>
            </a: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elsősorban vegetatív idegrendszer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hangulatszabályozás (a gyógyszerfüggőség kialakulása)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fájdalomcsillapítás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depresszió kialakulása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vérnyomás,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neuroendokrin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működések, táplálékfelvétel szabályozása</a:t>
            </a:r>
            <a:endParaRPr lang="hu-HU" sz="2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alpha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ß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SZEROTONIN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csökkent mennyisége depresszió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túlzott szerotonin szint szorongáskeltés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pszichózis, hallucináció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agresszivitás (erőszakos típusú öngyilkossági késztetés)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alvás/ébrenlét szabályozása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migrén, hányás, táplálékfelvétel szabályozása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RECEPTOR: szerotonin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5-HT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HISZTAMIN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H1-receptorok gátlás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szedáció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álmosságérzés, hányáscsillapítás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H2-receptorok gátló hatás (gyomorsav termelés csökkenés)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H3-receptor hisztamin felszabadulását gátolja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RECEPTOR: hisztamin H1, H2, H3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</a:rPr>
              <a:t>A gyógyszerek sorsa a szervezetben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Gyógyszerészeti fázis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● hatóanyag felszabadulása a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gyógyszerformulációból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(szétesés, kioldódás) </a:t>
            </a:r>
          </a:p>
          <a:p>
            <a:pPr>
              <a:buNone/>
            </a:pPr>
            <a:endParaRPr lang="hu-HU" sz="22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200" i="1" dirty="0" err="1" smtClean="0">
                <a:solidFill>
                  <a:schemeClr val="accent4"/>
                </a:solidFill>
                <a:latin typeface="Century Schoolbook" pitchFamily="18" charset="0"/>
              </a:rPr>
              <a:t>Farmakodinamikai</a:t>
            </a: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fázis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● klinikai hatás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● mellékhatás, toxikus hatás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200" i="1" dirty="0" err="1" smtClean="0">
                <a:solidFill>
                  <a:schemeClr val="accent4"/>
                </a:solidFill>
                <a:latin typeface="Century Schoolbook" pitchFamily="18" charset="0"/>
              </a:rPr>
              <a:t>Farmakokinetikai</a:t>
            </a: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 fázis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● Abszorpció (felszívódás)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● Disztribúció (megoszlás)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● Metabolizmus (lebomlás)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● Elimináció/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exkréció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(kiürülés)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Parenterális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tápcsatorna megkerülésével történő injekciós bevitel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steril oldat, gyors hatás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Intravénás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azonnali gyógyszerhatást eredményez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közvetlenül az érpályába, gyors hatás elérése, folyamatos adagolás biztosítása (infúzió)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nagy térfogatok alkalmazásakor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sv-SE" sz="2000" dirty="0" smtClean="0">
                <a:solidFill>
                  <a:schemeClr val="accent4"/>
                </a:solidFill>
                <a:latin typeface="Century Schoolbook" pitchFamily="18" charset="0"/>
              </a:rPr>
              <a:t>az intravénás injekciót lassan kell adni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veszély túladagolás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izotóniás, hipertóniás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 1-2 perc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fel nem oldott gyógyszerszemcsék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emboliát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is okozhatnak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fertőzés veszélye is fennáll</a:t>
            </a:r>
          </a:p>
          <a:p>
            <a:pPr>
              <a:lnSpc>
                <a:spcPct val="90000"/>
              </a:lnSpc>
              <a:buNone/>
            </a:pPr>
            <a:endParaRPr lang="hu-HU" sz="18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18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6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300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sz="8000" b="1" dirty="0" smtClean="0">
                <a:solidFill>
                  <a:schemeClr val="accent4"/>
                </a:solidFill>
                <a:latin typeface="Century Schoolbook" pitchFamily="18" charset="0"/>
              </a:rPr>
              <a:t>Gyógyszertan</a:t>
            </a: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= farmakológia</a:t>
            </a:r>
          </a:p>
          <a:p>
            <a:pPr>
              <a:buNone/>
            </a:pPr>
            <a:endParaRPr lang="hu-HU" sz="8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Az élő rendszerek és a működésüket befolyásoló anyagok</a:t>
            </a:r>
          </a:p>
          <a:p>
            <a:pPr>
              <a:buNone/>
            </a:pP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kölcsönhatásaival foglalkozó tudomány.</a:t>
            </a:r>
          </a:p>
          <a:p>
            <a:pPr>
              <a:buNone/>
            </a:pPr>
            <a:endParaRPr lang="hu-HU" sz="8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8000" b="1" dirty="0" err="1" smtClean="0">
                <a:solidFill>
                  <a:schemeClr val="accent4"/>
                </a:solidFill>
                <a:latin typeface="Century Schoolbook" pitchFamily="18" charset="0"/>
              </a:rPr>
              <a:t>Farmakodinámia</a:t>
            </a:r>
            <a:endParaRPr lang="hu-HU" sz="8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azokkal az eseményekkel foglalkozik, amelyet a gyógyszer indít </a:t>
            </a:r>
          </a:p>
          <a:p>
            <a:pPr>
              <a:buNone/>
            </a:pP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meg a szervezetben, gyógyszerek hatása, hatásmechanizmusa</a:t>
            </a:r>
          </a:p>
          <a:p>
            <a:pPr>
              <a:buNone/>
            </a:pPr>
            <a:endParaRPr lang="hu-HU" sz="8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8000" b="1" dirty="0" err="1" smtClean="0">
                <a:solidFill>
                  <a:schemeClr val="accent4"/>
                </a:solidFill>
                <a:latin typeface="Century Schoolbook" pitchFamily="18" charset="0"/>
              </a:rPr>
              <a:t>Farmakokinetika</a:t>
            </a:r>
            <a:endParaRPr lang="hu-HU" sz="8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hogyan hat a szervezet a bejutó gyógyszerre</a:t>
            </a:r>
          </a:p>
          <a:p>
            <a:pPr>
              <a:buNone/>
            </a:pPr>
            <a:r>
              <a:rPr lang="hu-HU" sz="8000" i="1" dirty="0" smtClean="0">
                <a:solidFill>
                  <a:schemeClr val="accent4"/>
                </a:solidFill>
                <a:latin typeface="Century Schoolbook" pitchFamily="18" charset="0"/>
              </a:rPr>
              <a:t>a gyógyszer szervezeten belüli sorsa</a:t>
            </a:r>
          </a:p>
          <a:p>
            <a:pPr>
              <a:buNone/>
            </a:pPr>
            <a:endParaRPr lang="hu-HU" sz="8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			</a:t>
            </a:r>
            <a:r>
              <a:rPr lang="hu-HU" sz="8000" i="1" dirty="0" err="1" smtClean="0">
                <a:solidFill>
                  <a:schemeClr val="accent4"/>
                </a:solidFill>
                <a:latin typeface="Century Schoolbook" pitchFamily="18" charset="0"/>
              </a:rPr>
              <a:t>farmakodinámia</a:t>
            </a:r>
            <a:r>
              <a:rPr lang="hu-HU" sz="8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→</a:t>
            </a:r>
          </a:p>
          <a:p>
            <a:pPr>
              <a:buNone/>
            </a:pP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gyógyszer 	 			 élőszervezet </a:t>
            </a:r>
            <a:endParaRPr lang="hu-HU" sz="8000" u="sng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8000" dirty="0" smtClean="0">
                <a:solidFill>
                  <a:schemeClr val="accent4"/>
                </a:solidFill>
                <a:latin typeface="Century Schoolbook" pitchFamily="18" charset="0"/>
              </a:rPr>
              <a:t>			← </a:t>
            </a:r>
            <a:r>
              <a:rPr lang="hu-HU" sz="8000" i="1" dirty="0" err="1" smtClean="0">
                <a:solidFill>
                  <a:schemeClr val="accent4"/>
                </a:solidFill>
                <a:latin typeface="Century Schoolbook" pitchFamily="18" charset="0"/>
              </a:rPr>
              <a:t>farmakokinetika</a:t>
            </a:r>
            <a:endParaRPr lang="hu-HU" sz="8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400" dirty="0" smtClean="0">
              <a:latin typeface="Georgia" pitchFamily="18" charset="0"/>
            </a:endParaRPr>
          </a:p>
          <a:p>
            <a:pPr>
              <a:buNone/>
            </a:pPr>
            <a:endParaRPr lang="hu-HU" sz="2400" dirty="0" smtClean="0">
              <a:latin typeface="Georgi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Gyógyszertani alapismeretek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Intramuscularis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izomba, jó vérellátás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olajos és szuszpenziós injekció is adható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(nincs embólia veszély)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Subcutan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bőr alá,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oltóanyagok, inzulinok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Intracutan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bőr rétegei közé, lassú felszívódás, pl. allergiás bőrpróbáknál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Intraarteriális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 az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arteriás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területen kívánt a hatás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Intrakardialis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szívbe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Intraarticularis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ízületbe,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csak steril körülmények között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Intratekális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gerincsatorna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burkai közé,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liquor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térbe, pl. érzéstelenítők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Alkalmazási módok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ORÁLIS (PER OS)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INHALÁCIÓS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TRANSZMUCOSÁLIS (</a:t>
            </a:r>
            <a:r>
              <a:rPr lang="hu-HU" sz="2000" dirty="0" err="1" smtClean="0">
                <a:solidFill>
                  <a:schemeClr val="accent4"/>
                </a:solidFill>
              </a:rPr>
              <a:t>szublingualis</a:t>
            </a:r>
            <a:r>
              <a:rPr lang="hu-HU" sz="2000" dirty="0" smtClean="0">
                <a:solidFill>
                  <a:schemeClr val="accent4"/>
                </a:solidFill>
              </a:rPr>
              <a:t>, nazális, </a:t>
            </a:r>
            <a:r>
              <a:rPr lang="hu-HU" sz="2000" dirty="0" err="1" smtClean="0">
                <a:solidFill>
                  <a:schemeClr val="accent4"/>
                </a:solidFill>
              </a:rPr>
              <a:t>rektális</a:t>
            </a:r>
            <a:r>
              <a:rPr lang="hu-HU" sz="2000" dirty="0" smtClean="0">
                <a:solidFill>
                  <a:schemeClr val="accent4"/>
                </a:solidFill>
              </a:rPr>
              <a:t> etc.)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TRANSDERMÁLIS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TOPIKÁLIS (v. lokális) alkalmazás (bőrre, szembe, nazálisan stb.) ha lokális hatás a cél → a szisztémás felszívódás nem kívánatos!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44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44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orálisan beadott gyógyszermennyiség nem feltétlenül jut be teljes mértékben a szisztémás keringésbe!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BIOHASZNOSULÁS, BIOAVAILABILITY 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beadott dózisnak a szisztémás keringést elérő hányada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i.v</a:t>
            </a:r>
            <a:r>
              <a:rPr lang="hu-HU" sz="2000" dirty="0" smtClean="0">
                <a:solidFill>
                  <a:schemeClr val="accent4"/>
                </a:solidFill>
              </a:rPr>
              <a:t>. adás esetén 100%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BIOEGYENÉRTÉKŰSÉG, BIOEKVIVALENCIA: amennyiben ugyanazt a hatóanyagot, ugyanakkora dózisban tartalmazó gyógyszerek </a:t>
            </a:r>
            <a:r>
              <a:rPr lang="hu-HU" sz="2000" dirty="0" err="1" smtClean="0">
                <a:solidFill>
                  <a:schemeClr val="accent4"/>
                </a:solidFill>
              </a:rPr>
              <a:t>bioegyenértékűsége</a:t>
            </a:r>
            <a:r>
              <a:rPr lang="hu-HU" sz="2000" dirty="0" smtClean="0">
                <a:solidFill>
                  <a:schemeClr val="accent4"/>
                </a:solidFill>
              </a:rPr>
              <a:t> megegyezik, akkor hatásukat azonosnak tekinthetjük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Részleges </a:t>
            </a:r>
            <a:r>
              <a:rPr lang="hu-HU" sz="2000" i="1" dirty="0" err="1" smtClean="0">
                <a:solidFill>
                  <a:schemeClr val="accent4"/>
                </a:solidFill>
              </a:rPr>
              <a:t>biohasznosulás</a:t>
            </a:r>
            <a:r>
              <a:rPr lang="hu-HU" sz="2000" i="1" dirty="0" smtClean="0">
                <a:solidFill>
                  <a:schemeClr val="accent4"/>
                </a:solidFill>
              </a:rPr>
              <a:t> lehetséges okai: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rossz gyógyszer </a:t>
            </a:r>
            <a:r>
              <a:rPr lang="hu-HU" sz="2000" dirty="0" err="1" smtClean="0">
                <a:solidFill>
                  <a:schemeClr val="accent4"/>
                </a:solidFill>
              </a:rPr>
              <a:t>formuláció</a:t>
            </a:r>
            <a:r>
              <a:rPr lang="hu-HU" sz="2000" dirty="0" smtClean="0">
                <a:solidFill>
                  <a:schemeClr val="accent4"/>
                </a:solidFill>
              </a:rPr>
              <a:t>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a hatóanyag nem teljesen szabadul fel a tablettából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a hatóanyag rossz </a:t>
            </a:r>
            <a:r>
              <a:rPr lang="hu-HU" sz="2000" dirty="0" err="1" smtClean="0">
                <a:solidFill>
                  <a:schemeClr val="accent4"/>
                </a:solidFill>
              </a:rPr>
              <a:t>oldékonysága</a:t>
            </a:r>
            <a:r>
              <a:rPr lang="hu-HU" sz="2000" dirty="0" smtClean="0">
                <a:solidFill>
                  <a:schemeClr val="accent4"/>
                </a:solidFill>
              </a:rPr>
              <a:t> (csak oldott anyagok tudnak felszívódni) 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a hatóanyagot az emésztőenzimek lebontják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alacsony </a:t>
            </a:r>
            <a:r>
              <a:rPr lang="hu-HU" sz="2000" dirty="0" err="1" smtClean="0">
                <a:solidFill>
                  <a:schemeClr val="accent4"/>
                </a:solidFill>
              </a:rPr>
              <a:t>diffuzibilitás</a:t>
            </a:r>
            <a:r>
              <a:rPr lang="hu-HU" sz="2000" dirty="0" smtClean="0">
                <a:solidFill>
                  <a:schemeClr val="accent4"/>
                </a:solidFill>
              </a:rPr>
              <a:t> (erős sav, erős bázis, állandó töltéssel rendelkező molekula)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u-HU" sz="2000" b="1" u="sng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u-HU" sz="2000" b="1" u="sng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 marL="566928" indent="-457200">
              <a:lnSpc>
                <a:spcPct val="8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FELSZÍVÓDÁS/ABSZORPCIÓ: </a:t>
            </a:r>
          </a:p>
          <a:p>
            <a:pPr marL="566928" indent="-4572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alkalmazás helyéről a véráramba jutás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 felszívódást befolyásoló tényezők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Biológiai membránok tulajdonságai (ezeken jut át a gyógyszer)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 gyógyszerek fizikokémiai tulajdonságai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 gyógyszerek bejuttatásának módja, helye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Gyógyszer formája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Gyógyszer vivőanyagai, segédanyagai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Alkalmazás helye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hu-HU" sz="2000" dirty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ABSZORPCIÓ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mucosáról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6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szájnyálkahártya és a orrnyálkahártya felülete ugyan kicsi, de nagyon jó a vérellátásuk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lipofil</a:t>
            </a:r>
            <a:r>
              <a:rPr lang="hu-HU" sz="2000" dirty="0" smtClean="0">
                <a:solidFill>
                  <a:schemeClr val="accent4"/>
                </a:solidFill>
              </a:rPr>
              <a:t> hatóanyagok és a gyenge bázisok jól felszívódnak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GI traktust és a májat is elkerüli a hatóanyag → adhatók olyan gyógyszerek, amelyek érzékenyek az emésztőenzimekre (pl. </a:t>
            </a:r>
            <a:r>
              <a:rPr lang="hu-HU" sz="2000" dirty="0" err="1" smtClean="0">
                <a:solidFill>
                  <a:schemeClr val="accent4"/>
                </a:solidFill>
              </a:rPr>
              <a:t>peptidek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44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44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hu-HU" sz="36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u-HU" sz="36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26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Szájüreg</a:t>
            </a:r>
          </a:p>
          <a:p>
            <a:pPr>
              <a:lnSpc>
                <a:spcPct val="80000"/>
              </a:lnSpc>
              <a:buNone/>
            </a:pPr>
            <a:endParaRPr lang="hu-HU" sz="36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hu-HU" sz="26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vékony és vérbő nyálkahártya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hu-HU" sz="26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hu-HU" sz="26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rövid tartózkodási idő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hu-HU" sz="26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hu-HU" sz="26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 gyógyszer a máj kikerülésével azonnal a keringésbe </a:t>
            </a:r>
          </a:p>
          <a:p>
            <a:pPr>
              <a:lnSpc>
                <a:spcPct val="80000"/>
              </a:lnSpc>
              <a:buNone/>
            </a:pPr>
            <a:r>
              <a:rPr lang="hu-HU" sz="26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kerül, hatás nő, gyors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hu-HU" sz="26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hu-HU" sz="2600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Gyógyszerformák</a:t>
            </a:r>
            <a:r>
              <a:rPr lang="hu-HU" sz="26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: </a:t>
            </a:r>
            <a:r>
              <a:rPr lang="hu-HU" sz="2600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sublingualis</a:t>
            </a:r>
            <a:r>
              <a:rPr lang="hu-HU" sz="26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tabletta, spray, szájban </a:t>
            </a:r>
          </a:p>
          <a:p>
            <a:pPr>
              <a:lnSpc>
                <a:spcPct val="80000"/>
              </a:lnSpc>
              <a:buNone/>
            </a:pPr>
            <a:r>
              <a:rPr lang="hu-HU" sz="26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</a:t>
            </a:r>
            <a:r>
              <a:rPr lang="hu-HU" sz="2600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diszpergáló</a:t>
            </a:r>
            <a:r>
              <a:rPr lang="hu-HU" sz="26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tabletta, rágógumik, nyalókák</a:t>
            </a:r>
          </a:p>
          <a:p>
            <a:pPr>
              <a:lnSpc>
                <a:spcPct val="80000"/>
              </a:lnSpc>
              <a:buNone/>
            </a:pPr>
            <a:endParaRPr lang="hu-HU" sz="36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hu-HU" sz="26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</a:t>
            </a:r>
            <a:endParaRPr lang="hu-HU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ABSZORPCIÓ a GI traktusból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</a:rPr>
              <a:t>Gyomor</a:t>
            </a:r>
            <a:r>
              <a:rPr lang="hu-HU" sz="2000" dirty="0" smtClean="0">
                <a:solidFill>
                  <a:schemeClr val="accent4"/>
                </a:solidFill>
              </a:rPr>
              <a:t> pH=2 gyógyszerek ionizációja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Tartózkodási idő: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kb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10-15 perc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savak elvben fel tudnak szívódni, de a valóságban a gyomorból nagyon lassú a felszívódás, mert kicsi a felület és jelentős a </a:t>
            </a:r>
            <a:r>
              <a:rPr lang="hu-HU" sz="2000" dirty="0" err="1" smtClean="0">
                <a:solidFill>
                  <a:schemeClr val="accent4"/>
                </a:solidFill>
              </a:rPr>
              <a:t>barrier</a:t>
            </a:r>
            <a:r>
              <a:rPr lang="hu-HU" sz="2000" dirty="0" smtClean="0">
                <a:solidFill>
                  <a:schemeClr val="accent4"/>
                </a:solidFill>
              </a:rPr>
              <a:t> (gát)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„pH csapda”: bázisok esetén, ha a plazmából visszadiffundál a nem-ionizált forma a gyomorba, újra ionizálódik és nem tud visszajutni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60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60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ABSZORPCIÓ a GI traktusból</a:t>
            </a:r>
          </a:p>
          <a:p>
            <a:pPr>
              <a:buNone/>
            </a:pPr>
            <a:endParaRPr lang="hu-HU" dirty="0" smtClean="0"/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gyomorürülés sebessége: a felszívódás megindulásában meghatározó időfaktor → a vékonybélből már nagyon gyorsan felszívódnak a gyógyszerek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lassult a gyomorürülés: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időskorban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étkezés után (zsíros, nehéz ételeknél még inkább) 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ha gyors felszívódást szeretnénk, akkor éhgyomorra kell beadni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	a gyógyszert, KIVÉVE ha </a:t>
            </a:r>
            <a:r>
              <a:rPr lang="hu-HU" sz="2000" dirty="0" err="1" smtClean="0">
                <a:solidFill>
                  <a:schemeClr val="accent4"/>
                </a:solidFill>
              </a:rPr>
              <a:t>irritáns</a:t>
            </a:r>
            <a:r>
              <a:rPr lang="hu-HU" sz="2000" dirty="0" smtClean="0">
                <a:solidFill>
                  <a:schemeClr val="accent4"/>
                </a:solidFill>
              </a:rPr>
              <a:t>!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A gyógyszer fogalma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minden olyan anyagot gyógyszernek tekintünk, amelyet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gyógyászati cél elérésére valamilyen módon az élő szervezetbe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juttatunk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betegség megelőzésére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gyógyítására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amellyel befolyásolni kívánják a szervezet felépítését, működését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Gyógyszertani alapismeretek</a:t>
            </a:r>
            <a:endParaRPr lang="hu-H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ABSZORPCIÓ a GI traktusból</a:t>
            </a:r>
          </a:p>
          <a:p>
            <a:pPr>
              <a:buNone/>
            </a:pPr>
            <a:endParaRPr lang="hu-HU" sz="24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</a:rPr>
              <a:t>Vékonybél</a:t>
            </a:r>
            <a:r>
              <a:rPr lang="hu-HU" sz="2000" dirty="0" smtClean="0">
                <a:solidFill>
                  <a:schemeClr val="accent4"/>
                </a:solidFill>
              </a:rPr>
              <a:t> pH=6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mind a savak, mind a bázisok nagyrészt ionizáltak, DE mivel a vékonybélnek hatalmas a felülete és jó a vérellátása → gyors abszorpció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felszívódás az éhbél felső szakaszán fejeződik be	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 bolyhok vénás és nyirokér kapillárisai veszik fel a gyógyszert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 gyógyszer kb. 25-30 perc múlva kerül a keringésbe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befolyásolják: bélbetegség, táplálék bizonyos anyagai, szénsav, szemcseméret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ABSZORPCIÓ a GI traktusból</a:t>
            </a:r>
          </a:p>
          <a:p>
            <a:pPr>
              <a:buNone/>
            </a:pPr>
            <a:endParaRPr lang="hu-HU" sz="29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Rektális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(végbélen át) </a:t>
            </a:r>
            <a:endParaRPr lang="hu-HU" sz="2000" u="sng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bejuttatott gyógyszerek a máj kikerülésével jutnak a keringésbe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csecsemőknél, gyermekeknél, eszméletlen állapotban, </a:t>
            </a:r>
            <a:r>
              <a:rPr lang="hu-HU" sz="2000" dirty="0" smtClean="0">
                <a:solidFill>
                  <a:schemeClr val="accent4"/>
                </a:solidFill>
              </a:rPr>
              <a:t>erős hányás, hányinger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gyomor védelem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felszívódás kb. 30 perc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nagyobb dózis kell, mint orálisan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rektum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nyh.-ból</a:t>
            </a:r>
            <a:r>
              <a:rPr lang="hu-HU" sz="2000" dirty="0" smtClean="0">
                <a:solidFill>
                  <a:schemeClr val="accent4"/>
                </a:solidFill>
              </a:rPr>
              <a:t> a vér 50%-a kerüli el a májat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a felszívódás gyakran </a:t>
            </a:r>
            <a:r>
              <a:rPr lang="hu-HU" sz="2000" dirty="0" err="1" smtClean="0">
                <a:solidFill>
                  <a:schemeClr val="accent4"/>
                </a:solidFill>
              </a:rPr>
              <a:t>inkomplett</a:t>
            </a:r>
            <a:r>
              <a:rPr lang="hu-HU" sz="2000" dirty="0" smtClean="0">
                <a:solidFill>
                  <a:schemeClr val="accent4"/>
                </a:solidFill>
              </a:rPr>
              <a:t>, pontos dozírozás nehéz </a:t>
            </a:r>
            <a:endParaRPr lang="hu-HU" sz="29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buNone/>
            </a:pPr>
            <a:endParaRPr lang="hu-HU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ABSZORPCIÓ bőrről</a:t>
            </a:r>
          </a:p>
          <a:p>
            <a:pPr>
              <a:buNone/>
            </a:pPr>
            <a:endParaRPr lang="hu-HU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lipofil</a:t>
            </a:r>
            <a:r>
              <a:rPr lang="hu-HU" sz="2000" dirty="0" smtClean="0">
                <a:solidFill>
                  <a:schemeClr val="accent4"/>
                </a:solidFill>
              </a:rPr>
              <a:t> hatóanyagok jól felszívódnak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fő </a:t>
            </a:r>
            <a:r>
              <a:rPr lang="hu-HU" sz="2000" dirty="0" err="1" smtClean="0">
                <a:solidFill>
                  <a:schemeClr val="accent4"/>
                </a:solidFill>
              </a:rPr>
              <a:t>barrier</a:t>
            </a:r>
            <a:r>
              <a:rPr lang="hu-HU" sz="2000" dirty="0" smtClean="0">
                <a:solidFill>
                  <a:schemeClr val="accent4"/>
                </a:solidFill>
              </a:rPr>
              <a:t> a szaruréteg → a vastagsága testtájanként nagyon változó!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befolyásoló tényezők: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a kezelt felület nagysága / tapasz mérete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bőr keringése: melegben, dörzsölésre fokozódik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transzdermális</a:t>
            </a:r>
            <a:r>
              <a:rPr lang="hu-HU" sz="2000" dirty="0" smtClean="0">
                <a:solidFill>
                  <a:schemeClr val="accent4"/>
                </a:solidFill>
              </a:rPr>
              <a:t> tapaszok pl. </a:t>
            </a:r>
            <a:r>
              <a:rPr lang="hu-HU" sz="2000" dirty="0" err="1" smtClean="0">
                <a:solidFill>
                  <a:schemeClr val="accent4"/>
                </a:solidFill>
              </a:rPr>
              <a:t>nitroglycerin</a:t>
            </a:r>
            <a:r>
              <a:rPr lang="hu-HU" sz="2000" dirty="0" smtClean="0">
                <a:solidFill>
                  <a:schemeClr val="accent4"/>
                </a:solidFill>
              </a:rPr>
              <a:t>, nikotin, </a:t>
            </a:r>
            <a:r>
              <a:rPr lang="hu-HU" sz="2000" dirty="0" err="1" smtClean="0">
                <a:solidFill>
                  <a:schemeClr val="accent4"/>
                </a:solidFill>
              </a:rPr>
              <a:t>fentanyl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ösztradiol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60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60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None/>
            </a:pP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Bőrbetegség kezelése</a:t>
            </a: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Font typeface="Wingdings" pitchFamily="2" charset="2"/>
              <a:buChar char="ü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Helyi hatás elérése</a:t>
            </a:r>
          </a:p>
          <a:p>
            <a:pPr marL="624078" indent="-514350">
              <a:buFont typeface="Wingdings" pitchFamily="2" charset="2"/>
              <a:buChar char="ü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Nagy felület, jó vér- és nyirok ellátás</a:t>
            </a:r>
          </a:p>
          <a:p>
            <a:pPr marL="624078" indent="-514350">
              <a:buFont typeface="Wingdings" pitchFamily="2" charset="2"/>
              <a:buChar char="ü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A szaruréteg miatt rosszabb felszívódás</a:t>
            </a:r>
          </a:p>
          <a:p>
            <a:pPr marL="624078" indent="-514350"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None/>
            </a:pP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Bőr, mint bejuttató felszín</a:t>
            </a:r>
          </a:p>
          <a:p>
            <a:pPr marL="624078" indent="-514350">
              <a:buFont typeface="Wingdings" pitchFamily="2" charset="2"/>
              <a:buChar char="ü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Mélyebb rétegekbe juttassuk a hatóanyagot</a:t>
            </a:r>
          </a:p>
          <a:p>
            <a:pPr marL="624078" indent="-514350">
              <a:buFont typeface="Wingdings" pitchFamily="2" charset="2"/>
              <a:buChar char="ü"/>
            </a:pP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Párakötés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: sejt fellazulás, felszívódást megsokszorozza</a:t>
            </a:r>
          </a:p>
          <a:p>
            <a:pPr marL="624078" indent="-514350">
              <a:buFont typeface="Wingdings" pitchFamily="2" charset="2"/>
              <a:buChar char="ü"/>
            </a:pPr>
            <a:r>
              <a:rPr lang="hu-HU" sz="2200" i="1" dirty="0" err="1" smtClean="0">
                <a:solidFill>
                  <a:schemeClr val="accent4"/>
                </a:solidFill>
                <a:latin typeface="Century Schoolbook" pitchFamily="18" charset="0"/>
              </a:rPr>
              <a:t>Iontoforézis</a:t>
            </a: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galvánáram segíti a hatóanyagot</a:t>
            </a:r>
          </a:p>
          <a:p>
            <a:pPr marL="624078" indent="-514350">
              <a:buFont typeface="Wingdings" pitchFamily="2" charset="2"/>
              <a:buChar char="ü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Tapaszok: fokozatos felszívódás</a:t>
            </a:r>
          </a:p>
          <a:p>
            <a:pPr marL="624078" indent="-514350">
              <a:buFont typeface="Wingdings" pitchFamily="2" charset="2"/>
              <a:buChar char="ü"/>
            </a:pPr>
            <a:r>
              <a:rPr lang="hu-HU" sz="2200" i="1" dirty="0" err="1" smtClean="0">
                <a:solidFill>
                  <a:schemeClr val="accent4"/>
                </a:solidFill>
                <a:latin typeface="Century Schoolbook" pitchFamily="18" charset="0"/>
              </a:rPr>
              <a:t>Liposzómák</a:t>
            </a: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gyors felszívódás, bőrben raktár, kevésbé szabályozható</a:t>
            </a:r>
          </a:p>
          <a:p>
            <a:pPr marL="624078" indent="-514350">
              <a:buFont typeface="Wingdings" pitchFamily="2" charset="2"/>
              <a:buChar char="ü"/>
            </a:pP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Implantáció: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bőr alatti kötőszövetbe helyeznek aszeptikusan készült tablettát</a:t>
            </a:r>
          </a:p>
          <a:p>
            <a:pPr marL="624078" indent="-514350">
              <a:buFont typeface="Wingdings" pitchFamily="2" charset="2"/>
              <a:buChar char="ü"/>
            </a:pPr>
            <a:endParaRPr lang="hu-HU" sz="19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ABSZORPCIÓ a tüdőből</a:t>
            </a:r>
          </a:p>
          <a:p>
            <a:pPr>
              <a:buNone/>
            </a:pPr>
            <a:endParaRPr lang="hu-HU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tüdő felülete hatalmas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nagyon nagy a véráramlása → nagyon gyors felszívódás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belélegezhető anyagok: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gázok (N2O)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illékony folyadékok gőzei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porlasztott oldatok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finom szemcseméretű por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lejutnak az </a:t>
            </a:r>
            <a:r>
              <a:rPr lang="hu-HU" sz="2000" dirty="0" err="1" smtClean="0">
                <a:solidFill>
                  <a:schemeClr val="accent4"/>
                </a:solidFill>
              </a:rPr>
              <a:t>alveolusokig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elsősorban asztma ellenes,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antiallergén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szerek, hatás a hörgő nyálkahártyáján fejlődik ki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endParaRPr lang="hu-HU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Szöveti tényezők: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• vérátáramlás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• kapillárisok átjárhatósága: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-könnyen</a:t>
            </a:r>
            <a:r>
              <a:rPr lang="hu-HU" sz="2000" dirty="0" smtClean="0">
                <a:solidFill>
                  <a:schemeClr val="accent4"/>
                </a:solidFill>
              </a:rPr>
              <a:t> átjárható: MÁJ </a:t>
            </a:r>
            <a:r>
              <a:rPr lang="hu-HU" sz="2000" dirty="0" err="1" smtClean="0">
                <a:solidFill>
                  <a:schemeClr val="accent4"/>
                </a:solidFill>
              </a:rPr>
              <a:t>sinusoidok</a:t>
            </a:r>
            <a:r>
              <a:rPr lang="hu-HU" sz="2000" dirty="0" smtClean="0">
                <a:solidFill>
                  <a:schemeClr val="accent4"/>
                </a:solidFill>
              </a:rPr>
              <a:t> fala </a:t>
            </a:r>
            <a:r>
              <a:rPr lang="hu-HU" sz="2000" dirty="0" err="1" smtClean="0">
                <a:solidFill>
                  <a:schemeClr val="accent4"/>
                </a:solidFill>
              </a:rPr>
              <a:t>fenesztrált</a:t>
            </a:r>
            <a:r>
              <a:rPr lang="hu-HU" sz="2000" dirty="0" smtClean="0">
                <a:solidFill>
                  <a:schemeClr val="accent4"/>
                </a:solidFill>
              </a:rPr>
              <a:t>, ezért nagy 	molekulák is átjuthatnak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nehezen átjárható → </a:t>
            </a:r>
            <a:r>
              <a:rPr lang="hu-HU" sz="2000" dirty="0" err="1" smtClean="0">
                <a:solidFill>
                  <a:schemeClr val="accent4"/>
                </a:solidFill>
              </a:rPr>
              <a:t>barrierek</a:t>
            </a:r>
            <a:r>
              <a:rPr lang="hu-HU" sz="2000" dirty="0" smtClean="0">
                <a:solidFill>
                  <a:schemeClr val="accent4"/>
                </a:solidFill>
              </a:rPr>
              <a:t>: VÉR-AGY GÁT, 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PLACENTA: nem olyan erős </a:t>
            </a:r>
            <a:r>
              <a:rPr lang="hu-HU" sz="2000" dirty="0" err="1" smtClean="0">
                <a:solidFill>
                  <a:schemeClr val="accent4"/>
                </a:solidFill>
              </a:rPr>
              <a:t>barrier</a:t>
            </a:r>
            <a:r>
              <a:rPr lang="hu-HU" sz="2000" dirty="0" smtClean="0">
                <a:solidFill>
                  <a:schemeClr val="accent4"/>
                </a:solidFill>
              </a:rPr>
              <a:t>, mint korábban gondolták, 	csak lassítja a gyógyszerek bejutását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ELOSZLÁS/DISZTRIBÚCIÓ</a:t>
            </a:r>
          </a:p>
          <a:p>
            <a:pPr mar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 a vérből a hatás helyére, a szövetekbe jut</a:t>
            </a:r>
          </a:p>
          <a:p>
            <a:pPr marL="256032" lvl="1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vérkeringés sebessége révén a szívhez közeli és távoli szervek    szinte egyszerre kapják meg – a vérellátástól függően – a vérből a gyógyszerkínálatot</a:t>
            </a:r>
          </a:p>
          <a:p>
            <a:pPr marL="256032" lvl="1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szervek mennyit vesznek fel ebből a kínálatból, a szövetek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permeabilitási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kötési és egyéb tulajdonságaitól függ</a:t>
            </a:r>
          </a:p>
          <a:p>
            <a:pPr mar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gyógyszermolekulák kötődhetnek plazmafehérjékhez vagy </a:t>
            </a:r>
          </a:p>
          <a:p>
            <a:pPr marL="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  szöveti fehérjékhez</a:t>
            </a:r>
          </a:p>
          <a:p>
            <a:pPr marL="256032" lvl="1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makromolekulákhoz kapcsolódó vegyület nem tudja elhagyni a vérpályát, nem jut el a hatás és a metabolizmus helyére</a:t>
            </a:r>
          </a:p>
          <a:p>
            <a:pPr mar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fehérjekötésből felszabadulva jut el a célszervhez és ott fejti ki a 	hatását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ELOSZLÁS/DISZTRIBÚCIÓ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gyógyszerek a legritkább esetben oszlanak el EGYENLETESEN a vízterekben!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</a:rPr>
              <a:t>Disztribúciót befolyásoló tényezők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smtClean="0">
                <a:solidFill>
                  <a:schemeClr val="accent4"/>
                </a:solidFill>
              </a:rPr>
              <a:t>Gyógyszer tulajdonságai 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• a nagy molekulák + a plazmafehérjéhez erősen kötődő 	molekulák a plazmában,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• a hidrofil hatóanyagok az </a:t>
            </a:r>
            <a:r>
              <a:rPr lang="hu-HU" sz="2000" dirty="0" err="1" smtClean="0">
                <a:solidFill>
                  <a:schemeClr val="accent4"/>
                </a:solidFill>
              </a:rPr>
              <a:t>extracelluláris</a:t>
            </a:r>
            <a:r>
              <a:rPr lang="hu-HU" sz="2000" dirty="0" smtClean="0">
                <a:solidFill>
                  <a:schemeClr val="accent4"/>
                </a:solidFill>
              </a:rPr>
              <a:t> térben,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• a </a:t>
            </a:r>
            <a:r>
              <a:rPr lang="hu-HU" sz="2000" dirty="0" err="1" smtClean="0">
                <a:solidFill>
                  <a:schemeClr val="accent4"/>
                </a:solidFill>
              </a:rPr>
              <a:t>lipofil</a:t>
            </a:r>
            <a:r>
              <a:rPr lang="hu-HU" sz="2000" dirty="0" smtClean="0">
                <a:solidFill>
                  <a:schemeClr val="accent4"/>
                </a:solidFill>
              </a:rPr>
              <a:t> hatóanyagok az </a:t>
            </a:r>
            <a:r>
              <a:rPr lang="hu-HU" sz="2000" dirty="0" err="1" smtClean="0">
                <a:solidFill>
                  <a:schemeClr val="accent4"/>
                </a:solidFill>
              </a:rPr>
              <a:t>össz-víztérben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• szöveti felhalmozódás/ nagyon </a:t>
            </a:r>
            <a:r>
              <a:rPr lang="hu-HU" sz="2000" dirty="0" err="1" smtClean="0">
                <a:solidFill>
                  <a:schemeClr val="accent4"/>
                </a:solidFill>
              </a:rPr>
              <a:t>lipofil</a:t>
            </a:r>
            <a:r>
              <a:rPr lang="hu-HU" sz="2000" dirty="0" smtClean="0">
                <a:solidFill>
                  <a:schemeClr val="accent4"/>
                </a:solidFill>
              </a:rPr>
              <a:t> hatóanyagok a 	zsírszövetben maradnak.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PLAZMAFEHÉRJE-KÖTŐDÉS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smtClean="0">
                <a:solidFill>
                  <a:schemeClr val="accent4"/>
                </a:solidFill>
              </a:rPr>
              <a:t>albumin</a:t>
            </a:r>
            <a:r>
              <a:rPr lang="hu-HU" sz="2000" dirty="0" smtClean="0">
                <a:solidFill>
                  <a:schemeClr val="accent4"/>
                </a:solidFill>
              </a:rPr>
              <a:t>: savak, </a:t>
            </a:r>
            <a:r>
              <a:rPr lang="hu-HU" sz="2000" i="1" dirty="0" err="1" smtClean="0">
                <a:solidFill>
                  <a:schemeClr val="accent4"/>
                </a:solidFill>
              </a:rPr>
              <a:t>glikoprotein</a:t>
            </a:r>
            <a:r>
              <a:rPr lang="hu-HU" sz="2000" i="1" dirty="0" smtClean="0">
                <a:solidFill>
                  <a:schemeClr val="accent4"/>
                </a:solidFill>
              </a:rPr>
              <a:t>:</a:t>
            </a:r>
            <a:r>
              <a:rPr lang="hu-HU" sz="2000" dirty="0" smtClean="0">
                <a:solidFill>
                  <a:schemeClr val="accent4"/>
                </a:solidFill>
              </a:rPr>
              <a:t> bázisok)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az erős plazmafehérje-kötődés csökkenti a gyógyszer eloszlását,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mert csak a „szabad” molekulák tudnak a szövetekbe diffundálni →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csak a „SZABAD” gyógyszer koncentráció tud hatást kifejteni -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kötőhelyek telíthetők, ezért </a:t>
            </a:r>
            <a:r>
              <a:rPr lang="hu-HU" sz="2000" dirty="0" err="1" smtClean="0">
                <a:solidFill>
                  <a:schemeClr val="accent4"/>
                </a:solidFill>
              </a:rPr>
              <a:t>kompetíció</a:t>
            </a:r>
            <a:r>
              <a:rPr lang="hu-HU" sz="2000" dirty="0" smtClean="0">
                <a:solidFill>
                  <a:schemeClr val="accent4"/>
                </a:solidFill>
              </a:rPr>
              <a:t> alakulhat ki! →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gyógyszer interakció veszélye.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44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44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44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481328"/>
            <a:ext cx="86409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ELSŐDLEGES ÉS MÁSODLAGOS ELOSZLÁS/REDISZTRIBÚCIÓ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Elsődleges eloszlás</a:t>
            </a:r>
            <a:r>
              <a:rPr lang="hu-HU" sz="2000" dirty="0" smtClean="0">
                <a:solidFill>
                  <a:schemeClr val="accent4"/>
                </a:solidFill>
              </a:rPr>
              <a:t>: az eloszlás első fázisa, amelyet az egyes szövetek VÉRÁTÁRAMLÁSA befolyásol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-magas</a:t>
            </a:r>
            <a:r>
              <a:rPr lang="hu-HU" sz="2000" dirty="0" smtClean="0">
                <a:solidFill>
                  <a:schemeClr val="accent4"/>
                </a:solidFill>
              </a:rPr>
              <a:t> vérátáramlású szervek: tüdő, szív, agy, vese, máj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gyorsan kialakul a csúcskoncentráció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alacsony vérátáramlás → zsírszövet, bőr, vázizom (nyugalomban)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Másodlagos disztribúció </a:t>
            </a:r>
            <a:r>
              <a:rPr lang="hu-HU" sz="2000" dirty="0" smtClean="0">
                <a:solidFill>
                  <a:schemeClr val="accent4"/>
                </a:solidFill>
              </a:rPr>
              <a:t>vagy re-disztribúció: a gyógyszerek SZÖVETI AFFINITÁSA befolyásolja pl. nagyon </a:t>
            </a:r>
            <a:r>
              <a:rPr lang="hu-HU" sz="2000" dirty="0" err="1" smtClean="0">
                <a:solidFill>
                  <a:schemeClr val="accent4"/>
                </a:solidFill>
              </a:rPr>
              <a:t>lipofil</a:t>
            </a:r>
            <a:r>
              <a:rPr lang="hu-HU" sz="2000" dirty="0" smtClean="0">
                <a:solidFill>
                  <a:schemeClr val="accent4"/>
                </a:solidFill>
              </a:rPr>
              <a:t> hatóanyag → zsírszöveti akkumuláció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60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60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cs typeface="Lucida Sans Unicode" pitchFamily="34" charset="0"/>
              </a:rPr>
              <a:t>A gyógyszerek hatása a szervezetre.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 gyógyszerek támadáspontja  1.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receptor hatás (</a:t>
            </a:r>
            <a:r>
              <a:rPr lang="hu-HU" sz="2000" dirty="0" err="1" smtClean="0">
                <a:solidFill>
                  <a:schemeClr val="accent4"/>
                </a:solidFill>
              </a:rPr>
              <a:t>ß-blokkolók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ingerlés (pl. </a:t>
            </a:r>
            <a:r>
              <a:rPr lang="hu-HU" sz="2000" dirty="0" err="1" smtClean="0">
                <a:solidFill>
                  <a:schemeClr val="accent4"/>
                </a:solidFill>
              </a:rPr>
              <a:t>adrenerg</a:t>
            </a:r>
            <a:r>
              <a:rPr lang="hu-HU" sz="2000" dirty="0" smtClean="0">
                <a:solidFill>
                  <a:schemeClr val="accent4"/>
                </a:solidFill>
              </a:rPr>
              <a:t> szerek)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gátlás (pl. H2 </a:t>
            </a:r>
            <a:r>
              <a:rPr lang="hu-HU" sz="2000" dirty="0" err="1" smtClean="0">
                <a:solidFill>
                  <a:schemeClr val="accent4"/>
                </a:solidFill>
              </a:rPr>
              <a:t>-antagonista</a:t>
            </a:r>
            <a:r>
              <a:rPr lang="hu-HU" sz="2000" dirty="0" smtClean="0">
                <a:solidFill>
                  <a:schemeClr val="accent4"/>
                </a:solidFill>
              </a:rPr>
              <a:t> savcsökkentők)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kölcsönhatás transzportfolyamatokkal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ioncsatorna-blokád (pl.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dirty="0" smtClean="0">
                <a:solidFill>
                  <a:schemeClr val="accent4"/>
                </a:solidFill>
              </a:rPr>
              <a:t>++ csatorna-blokkolók)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transzportfehérje gátlása (pl. kacs </a:t>
            </a:r>
            <a:r>
              <a:rPr lang="hu-HU" sz="2000" dirty="0" err="1" smtClean="0">
                <a:solidFill>
                  <a:schemeClr val="accent4"/>
                </a:solidFill>
              </a:rPr>
              <a:t>diuretikumok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aktív transzport gátlása (pl. </a:t>
            </a:r>
            <a:r>
              <a:rPr lang="hu-HU" sz="2000" dirty="0" err="1" smtClean="0">
                <a:solidFill>
                  <a:schemeClr val="accent4"/>
                </a:solidFill>
              </a:rPr>
              <a:t>szívglycosidok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Eloszlás függ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Bejuttatás helyétől, módjától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vér fehérjéihez való kötődéstől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szövetek vérellátásától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 diffúziós lehetőségeitől (vér-agy gát, méhlepény)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 szelektív felhalmozódásától (különböző koncentráció egyes szervekben)</a:t>
            </a: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lnSpcReduction="10000"/>
          </a:bodyPr>
          <a:lstStyle/>
          <a:p>
            <a:pPr mar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gyógyszerek a szervezet vízterében oszlanak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</a:t>
            </a:r>
          </a:p>
          <a:p>
            <a:pPr marL="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</a:t>
            </a:r>
            <a:r>
              <a:rPr lang="pt-BR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pt-BR" sz="2000" i="1" dirty="0" smtClean="0">
                <a:solidFill>
                  <a:schemeClr val="accent4"/>
                </a:solidFill>
                <a:latin typeface="Century Schoolbook" pitchFamily="18" charset="0"/>
              </a:rPr>
              <a:t>vese</a:t>
            </a:r>
            <a:r>
              <a:rPr lang="pt-BR" sz="2000" dirty="0" smtClean="0">
                <a:solidFill>
                  <a:schemeClr val="accent4"/>
                </a:solidFill>
                <a:latin typeface="Century Schoolbook" pitchFamily="18" charset="0"/>
              </a:rPr>
              <a:t> a keringésből a perctérfogat 20–25%-át </a:t>
            </a:r>
            <a:r>
              <a:rPr lang="pt-BR" sz="2000" dirty="0" smtClean="0">
                <a:solidFill>
                  <a:schemeClr val="accent4"/>
                </a:solidFill>
                <a:latin typeface="Century Schoolbook" pitchFamily="18" charset="0"/>
              </a:rPr>
              <a:t>kapja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0"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szív jobb kamrájából az összes vér átáramlik a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tüdőn,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ezért a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tüdő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gyógyszerkínálata a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legbőségesebb</a:t>
            </a:r>
          </a:p>
          <a:p>
            <a:pPr marL="256032" lvl="1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vízoldékony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vegyületek bejutása sokkal rosszabb a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központi idegrendszerbe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mint más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szövetekbe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központi idegrendszert ellátó kapillárisok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endothelje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tömöttebb, mint más kapillárisoké, az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endothelnek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ezt a visszatartó funkcióját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vér–agy gátnak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blood-brain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barrier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nevezzük</a:t>
            </a:r>
          </a:p>
          <a:p>
            <a:pPr marL="256032" lvl="1"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8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8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gyulladás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vagy bakteriális fertőzés következtében gyengülhet a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kapilláris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endothel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barrier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funkciója, és olyan gyógyszerek is bejuthatnak az agyba, amelyeket egyébként a vér–agy gát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visszatart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magzatban vagy újszülöttben a vér–agy gát még nem teljesen funkcionál, ezért olyan gyógyszerek is bejuthatnak az agyba, amelyek felnőttkorban már nem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penetrálódnak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placenta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is rendelkezik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barrier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funkcióval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egyes gyógyszereket nem enged bejutni a magzatba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minél nagyobb az anyai gyógyszerdózis, annál nagyobb a magzati koncentráció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placenta az anyai perctérfogat 10%-át kapja, ami 500 ml vér/perc, így jelentős a magzat gyógyszerkínálata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magzati máj még nem rendelkezik jelentős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metabolizáló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inaktiváló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képességgel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anyára veszélytelen gyógyszermennyiségek könnyen lehetnek toxikusak a magzatra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METEBOLIZMUS/LEBOMLÁS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gyógyszerek a szervezet számára testidegen anyagok, nem épülnek be a szerkezeti elemekbe és nem hasznosíthatóak energiaforrásként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felszívódásuk, majd eloszlásuk után kémiai szerkezet átalakuláson mennek át, fizikai-kémiai tulajdonságai megváltoznak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megakadályozza a potenciálisan toxikus anyagok felhalmozódását a szervezetben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minden esetben fokozza a szer polaritását, és ezáltal elősegíti annak kiürülését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csökkenti vagy megszünteti a gyógyszerhatást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hu-HU" sz="17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18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</a:rPr>
              <a:t>Metabolizmus </a:t>
            </a:r>
          </a:p>
          <a:p>
            <a:pPr>
              <a:buNone/>
            </a:pP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 gyógyszerek metabolikus átalakulását enzimrendszerek váltják ki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 májsejtek különösen gazdagok </a:t>
            </a:r>
            <a:r>
              <a:rPr lang="hu-HU" sz="2200" dirty="0" err="1" smtClean="0">
                <a:solidFill>
                  <a:schemeClr val="accent4"/>
                </a:solidFill>
              </a:rPr>
              <a:t>gyógyszer-metabolizáló-enzimekben</a:t>
            </a:r>
            <a:endParaRPr lang="hu-HU" sz="22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 máj a </a:t>
            </a:r>
            <a:r>
              <a:rPr lang="hu-HU" sz="2200" dirty="0" err="1" smtClean="0">
                <a:solidFill>
                  <a:schemeClr val="accent4"/>
                </a:solidFill>
              </a:rPr>
              <a:t>gyógyszer-metabolizáció</a:t>
            </a:r>
            <a:r>
              <a:rPr lang="hu-HU" sz="2200" dirty="0" smtClean="0">
                <a:solidFill>
                  <a:schemeClr val="accent4"/>
                </a:solidFill>
              </a:rPr>
              <a:t> alapszerve</a:t>
            </a:r>
          </a:p>
          <a:p>
            <a:pPr>
              <a:buFont typeface="Wingdings" pitchFamily="2" charset="2"/>
              <a:buChar char="§"/>
            </a:pP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egyéb helye: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tüdő, vese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Metabolizáló</a:t>
            </a: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 enzim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CYP450 –cytochrome-P450 (közülük 6 féle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metabolizálja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a gyógyszerek  90%-t)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Egyes gyógyszerek növelhetik az aktivitását: 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</a:rPr>
              <a:t>enzimindukció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(gyógyszerhatás rövidül, ki sem alakul)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Egyes gyógyszerek csökkenthetik a hatását: 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</a:rPr>
              <a:t>enziminhibíció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(gyógyszerhatás nyúlik, felerősödik)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két gyógyszer ugyanazon lebontó enzimért verseng, a „vesztes” később bomlik le, hatásideje meghosszabbodik, vagyis klinikailag egy szer fokozza a másik hatását a metabolizmusának akadályozásával.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Az enzimindukció toxikológiai jelentősége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Pl.: A krónikus alkoholfogyasztás indukálja a CYP2E1 enzimet, amely egyben felelős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paracetamol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toxikus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metabolitjának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 keletkezéséért is.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Krónikus alkoholisták nagyobb veszélynek vannak kitéve a 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paracetamol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tartalmú készítmények használata esetén.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Az enzimindukció gyógyszer-interakció forrása is lehet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antibiotikum-fogamzásgátló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Metabolizmus </a:t>
            </a:r>
          </a:p>
          <a:p>
            <a:pPr>
              <a:buNone/>
            </a:pPr>
            <a:endParaRPr lang="hu-HU" sz="2000" dirty="0" smtClean="0"/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két fázisban megy végbe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első fázis </a:t>
            </a:r>
            <a:r>
              <a:rPr lang="hu-HU" sz="2000" dirty="0" smtClean="0">
                <a:solidFill>
                  <a:schemeClr val="accent4"/>
                </a:solidFill>
              </a:rPr>
              <a:t>néha </a:t>
            </a:r>
            <a:r>
              <a:rPr lang="hu-HU" sz="2000" dirty="0" smtClean="0">
                <a:solidFill>
                  <a:schemeClr val="accent4"/>
                </a:solidFill>
              </a:rPr>
              <a:t>hatékonyabb, toxikusabb, adott esetekben karcinogén termékeket </a:t>
            </a:r>
            <a:r>
              <a:rPr lang="hu-HU" sz="2000" dirty="0" smtClean="0">
                <a:solidFill>
                  <a:schemeClr val="accent4"/>
                </a:solidFill>
              </a:rPr>
              <a:t>eredményezhet (oxidáció, redukció, hidrolízis)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második fázis alatt általában inaktív, </a:t>
            </a:r>
            <a:r>
              <a:rPr lang="hu-HU" sz="2000" dirty="0" err="1" smtClean="0">
                <a:solidFill>
                  <a:schemeClr val="accent4"/>
                </a:solidFill>
              </a:rPr>
              <a:t>vízoldékony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metabolitok</a:t>
            </a:r>
            <a:r>
              <a:rPr lang="hu-HU" sz="2000" dirty="0" smtClean="0">
                <a:solidFill>
                  <a:schemeClr val="accent4"/>
                </a:solidFill>
              </a:rPr>
              <a:t> keletkeznek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egyes </a:t>
            </a:r>
            <a:r>
              <a:rPr lang="hu-HU" sz="2000" dirty="0" err="1" smtClean="0">
                <a:solidFill>
                  <a:schemeClr val="accent4"/>
                </a:solidFill>
              </a:rPr>
              <a:t>metabolitok</a:t>
            </a:r>
            <a:r>
              <a:rPr lang="hu-HU" sz="2000" dirty="0" smtClean="0">
                <a:solidFill>
                  <a:schemeClr val="accent4"/>
                </a:solidFill>
              </a:rPr>
              <a:t> bekerülhetnek az </a:t>
            </a:r>
            <a:r>
              <a:rPr lang="hu-HU" sz="2000" dirty="0" err="1" smtClean="0">
                <a:solidFill>
                  <a:schemeClr val="accent4"/>
                </a:solidFill>
              </a:rPr>
              <a:t>enterohepatikus</a:t>
            </a:r>
            <a:r>
              <a:rPr lang="hu-HU" sz="2000" dirty="0" smtClean="0">
                <a:solidFill>
                  <a:schemeClr val="accent4"/>
                </a:solidFill>
              </a:rPr>
              <a:t> körforgásba, és így ismételten felszívódhatnak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Metabolitok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„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prodrug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”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gyógyszermolekulák, amelyek önmagukban hatástalanok, hatásukat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metabolitjaik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aktív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metabolit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)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útján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fejtik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ki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növekedhet az eredeti vegyület toxicitása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3"/>
            <a:ext cx="8229600" cy="5039841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Kiürülés/ Elimináció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bizonyos hatás vagy hatástalanság után a gyógyszerek  a 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szervezetből kiürülnek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kiürülési folyamatban a gyógyszernek ugyanúgy, mint a 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felszívódásnál, biológiai membránokon kell áthaladniuk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Elimináció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u="sng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Változatlan formában - kis rész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Kémiai átalakulás után a szervezet anyagcsere folyamatába bekapcsolódva alakul át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Legfontosabb szerve a vese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Elimináció helye: vese</a:t>
            </a:r>
          </a:p>
          <a:p>
            <a:pPr marL="609600" indent="-609600"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kiürülés nagy része itt történik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függ a szűrletképződés gyorsaságától és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tubulusok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szekréciós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működésétől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meghatározza: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glomerulus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filtráció, aktív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tubuláris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szekréció, passzív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tubuláris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rediffúzió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glomerulusfiltráció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(GFR) során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glomerulus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kapillárisok a vizet és a benne oldott kis molekulákat a vese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tubulusokba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filtrálják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glomerulus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folyadékban a gyógyszerek koncentrációja megegyezik a plazma gyógyszer-szintjével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befolyásolja: életkor, vesebetegségek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31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 gyógyszerek támadáspontja 2.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enzimaktivitás befolyásolása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- enzimgátlás (pl. </a:t>
            </a:r>
            <a:r>
              <a:rPr lang="hu-HU" sz="2000" dirty="0" err="1" smtClean="0">
                <a:solidFill>
                  <a:schemeClr val="accent4"/>
                </a:solidFill>
              </a:rPr>
              <a:t>nonszteroid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gyulladásgátlók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- enzimaktiválás (pl. fémionok  Mg++,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dirty="0" smtClean="0">
                <a:solidFill>
                  <a:schemeClr val="accent4"/>
                </a:solidFill>
              </a:rPr>
              <a:t>++)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mikroorganizmusok anyagcseréjének gátlása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- sejtfal-szintézis (pl. antibiotikumok)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- fehérjeszintézis (pl. antibiotikumok)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- folsavszintézis (pl. antibiotikumok)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- DNS-szintézis (pl. antibiotikumok)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Kiürülés/ Elimináció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aktív szekréció ATP-függő. Az aktív szekréció nagy intenzitásánál fogva nullára csökkenti a vér szabad-gyógyszerszintjét. </a:t>
            </a:r>
          </a:p>
          <a:p>
            <a:pPr marL="609600" indent="-609600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passzív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reabszorbció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vagy passzív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tubuláris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redisztribució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során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lipoidoldékony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nem ionizált gyógyszerek a passzív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diffuzió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szabályai szerint a vérbe visszadiffundálhatnak. </a:t>
            </a:r>
          </a:p>
          <a:p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Elimináció helye: epe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májban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metabolizálódott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gyógyszermolekulák nagy töménységben kerülhetnek ide, innen a béltraktusba, jelentős mennyiség vissza is szívódhat</a:t>
            </a:r>
          </a:p>
          <a:p>
            <a:pPr marL="609600" indent="-609600">
              <a:lnSpc>
                <a:spcPct val="90000"/>
              </a:lnSpc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Elimináció helye: tüdő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tüdőben lévő parciális nyomás határozza meg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függ a légzés frekvenciájától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gázok, illékony anyagok, alkohol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gázok változatlan állapotban ürülnek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 egy gáz rosszul oldódik a vérben (pld: nitrogénoxidul), a tüdőn keresztül átfolyó vér teljesen megtisztul tőle.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 egy anyag jól oldódik a vérben, a tüdőn keresztül való ürülése lassú és elhúzódó, mint pl. az alkohol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Elimináció helye: testnedvek</a:t>
            </a:r>
          </a:p>
          <a:p>
            <a:pPr marL="609600" indent="-609600"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izzadság és nyálmirigyek, anyatej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kiválasztás passzív diffúzióval történik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fontos a vér és az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exkrétum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közötti pH különbség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nyálmirigyeken keresztül kiválasztódó anyagok nem minden esetben ürülnek ki, mert a nyálat a beteg lenyeli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izzadságmirigyeken keresztül kiválasztódó gyógyszerek mennyisége elhanyagolható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anyatejben megjelennek az anya szervezetében jelenlevő egyes gyógyszerek. A </a:t>
            </a:r>
            <a:r>
              <a:rPr lang="hu-HU" sz="2000" dirty="0" err="1" smtClean="0">
                <a:solidFill>
                  <a:schemeClr val="accent4"/>
                </a:solidFill>
              </a:rPr>
              <a:t>lipoidoldékony</a:t>
            </a:r>
            <a:r>
              <a:rPr lang="hu-HU" sz="2000" dirty="0" smtClean="0">
                <a:solidFill>
                  <a:schemeClr val="accent4"/>
                </a:solidFill>
              </a:rPr>
              <a:t>, nem ionizált szerek passzív diffúziója a tejbe nagyon intenzív.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31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gyógyszermolekula felszívódásának, eloszlásának és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kiürülésének sebességét jellemző kinetikai paramétereket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gyógyszerfejlesztés során meghatározzák.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Farmakokinetika</a:t>
            </a:r>
            <a:r>
              <a:rPr lang="hu-HU" sz="2000" dirty="0" smtClean="0">
                <a:solidFill>
                  <a:schemeClr val="accent4"/>
                </a:solidFill>
              </a:rPr>
              <a:t> célja: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gyógyszeradagok helyes megválasztásának a biztosítása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1"/>
            <a:ext cx="8229600" cy="4680521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Felezési idő</a:t>
            </a:r>
          </a:p>
          <a:p>
            <a:pPr eaLnBrk="1" hangingPunct="1"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az időtartam, amíg a gyógyszer plazmakoncentrációja a felére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csökken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gyógyszerkiürülés sebességének paramétere</a:t>
            </a:r>
          </a:p>
          <a:p>
            <a:pPr eaLnBrk="1" hangingPunct="1"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3100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Teljes test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clearence</a:t>
            </a:r>
            <a:r>
              <a:rPr lang="hu-HU" sz="2000" b="1" i="1" dirty="0" smtClean="0">
                <a:solidFill>
                  <a:schemeClr val="accent4"/>
                </a:solidFill>
              </a:rPr>
              <a:t> (Cl)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gyógyszer eliminációs sebességét jellemző konstans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kiürülési sebesség a legtöbb gyógyszer esetében egyenesen arányos a </a:t>
            </a:r>
            <a:r>
              <a:rPr lang="hu-HU" sz="2000" dirty="0" smtClean="0">
                <a:solidFill>
                  <a:schemeClr val="accent4"/>
                </a:solidFill>
              </a:rPr>
              <a:t>plazmaszinttel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jelentős </a:t>
            </a:r>
            <a:r>
              <a:rPr lang="hu-HU" sz="2000" dirty="0" smtClean="0">
                <a:solidFill>
                  <a:schemeClr val="accent4"/>
                </a:solidFill>
              </a:rPr>
              <a:t>kivétel az </a:t>
            </a:r>
            <a:r>
              <a:rPr lang="hu-HU" sz="2000" dirty="0" smtClean="0">
                <a:solidFill>
                  <a:schemeClr val="accent4"/>
                </a:solidFill>
              </a:rPr>
              <a:t>etanol– </a:t>
            </a:r>
            <a:r>
              <a:rPr lang="hu-HU" sz="2000" dirty="0" smtClean="0">
                <a:solidFill>
                  <a:schemeClr val="accent4"/>
                </a:solidFill>
              </a:rPr>
              <a:t>a kiürülés nem a plazmaszinttől, hanem az időtől függ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Az alkoholnál időegység alatt nem a bevitt mennyiség egy bizonyos százaléka, hanem egy meghatározott adag távozik.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Ez teszi lehetővé az alkoholfogyasztás mennyiségének a meghatározását, ha ismerjük egy adott időpontban a vér alkoholszintjét és az alkoholfogyasztás hozzávetőleges időpontját.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31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2600" i="1" dirty="0" smtClean="0">
                <a:solidFill>
                  <a:schemeClr val="accent4"/>
                </a:solidFill>
              </a:rPr>
              <a:t>maximális plazmaszint (</a:t>
            </a:r>
            <a:r>
              <a:rPr lang="hu-HU" sz="2600" i="1" dirty="0" err="1" smtClean="0">
                <a:solidFill>
                  <a:schemeClr val="accent4"/>
                </a:solidFill>
              </a:rPr>
              <a:t>Cmax</a:t>
            </a:r>
            <a:r>
              <a:rPr lang="hu-HU" sz="2600" i="1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r>
              <a:rPr lang="hu-HU" sz="2600" i="1" dirty="0" smtClean="0">
                <a:solidFill>
                  <a:schemeClr val="accent4"/>
                </a:solidFill>
              </a:rPr>
              <a:t>	</a:t>
            </a:r>
            <a:r>
              <a:rPr lang="hu-HU" sz="2600" dirty="0" smtClean="0">
                <a:solidFill>
                  <a:schemeClr val="accent4"/>
                </a:solidFill>
              </a:rPr>
              <a:t>a plazmaszint-időgörbe legmagasabb pontján mért érték, </a:t>
            </a:r>
          </a:p>
          <a:p>
            <a:pPr>
              <a:buNone/>
            </a:pPr>
            <a:r>
              <a:rPr lang="hu-HU" sz="2600" dirty="0" smtClean="0">
                <a:solidFill>
                  <a:schemeClr val="accent4"/>
                </a:solidFill>
              </a:rPr>
              <a:t>	a maximális terápiás adag nem haladhatja meg ezt a szintet, </a:t>
            </a:r>
          </a:p>
          <a:p>
            <a:pPr>
              <a:buNone/>
            </a:pPr>
            <a:r>
              <a:rPr lang="hu-HU" sz="2600" dirty="0" smtClean="0">
                <a:solidFill>
                  <a:schemeClr val="accent4"/>
                </a:solidFill>
              </a:rPr>
              <a:t>	a mellékhatások mértéke ilyenkor a legnagyobb, </a:t>
            </a:r>
          </a:p>
          <a:p>
            <a:pPr>
              <a:buNone/>
            </a:pPr>
            <a:r>
              <a:rPr lang="hu-HU" sz="2600" dirty="0" smtClean="0">
                <a:solidFill>
                  <a:schemeClr val="accent4"/>
                </a:solidFill>
              </a:rPr>
              <a:t>	. </a:t>
            </a:r>
          </a:p>
          <a:p>
            <a:pPr>
              <a:buNone/>
            </a:pPr>
            <a:r>
              <a:rPr lang="hu-HU" sz="2600" i="1" dirty="0" smtClean="0">
                <a:solidFill>
                  <a:schemeClr val="accent4"/>
                </a:solidFill>
              </a:rPr>
              <a:t>minimális plazmaszint (</a:t>
            </a:r>
            <a:r>
              <a:rPr lang="hu-HU" sz="2600" i="1" dirty="0" err="1" smtClean="0">
                <a:solidFill>
                  <a:schemeClr val="accent4"/>
                </a:solidFill>
              </a:rPr>
              <a:t>Cmin</a:t>
            </a:r>
            <a:r>
              <a:rPr lang="hu-HU" sz="2600" i="1" dirty="0" smtClean="0">
                <a:solidFill>
                  <a:schemeClr val="accent4"/>
                </a:solidFill>
              </a:rPr>
              <a:t>)</a:t>
            </a:r>
            <a:r>
              <a:rPr lang="hu-HU" sz="26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600" dirty="0" smtClean="0">
                <a:solidFill>
                  <a:schemeClr val="accent4"/>
                </a:solidFill>
              </a:rPr>
              <a:t>	ismételt adagolás esetén közvetlenül a következő adagolás előtt mért plazmaszint, </a:t>
            </a:r>
          </a:p>
          <a:p>
            <a:pPr>
              <a:buNone/>
            </a:pPr>
            <a:r>
              <a:rPr lang="hu-HU" sz="2600" dirty="0" smtClean="0">
                <a:solidFill>
                  <a:schemeClr val="accent4"/>
                </a:solidFill>
              </a:rPr>
              <a:t>	amikor a plazmaszint ennél alacsonyabb, a terápia hatástalan. </a:t>
            </a:r>
          </a:p>
          <a:p>
            <a:pPr>
              <a:buNone/>
            </a:pPr>
            <a:endParaRPr lang="hu-HU" sz="26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600" i="1" dirty="0" smtClean="0">
                <a:solidFill>
                  <a:schemeClr val="accent4"/>
                </a:solidFill>
              </a:rPr>
              <a:t>egyensúlyi plazmaszint (</a:t>
            </a:r>
            <a:r>
              <a:rPr lang="hu-HU" sz="2600" i="1" dirty="0" err="1" smtClean="0">
                <a:solidFill>
                  <a:schemeClr val="accent4"/>
                </a:solidFill>
              </a:rPr>
              <a:t>Steady</a:t>
            </a:r>
            <a:r>
              <a:rPr lang="hu-HU" sz="2600" i="1" dirty="0" smtClean="0">
                <a:solidFill>
                  <a:schemeClr val="accent4"/>
                </a:solidFill>
              </a:rPr>
              <a:t> </a:t>
            </a:r>
            <a:r>
              <a:rPr lang="hu-HU" sz="2600" i="1" dirty="0" err="1" smtClean="0">
                <a:solidFill>
                  <a:schemeClr val="accent4"/>
                </a:solidFill>
              </a:rPr>
              <a:t>State</a:t>
            </a:r>
            <a:r>
              <a:rPr lang="hu-HU" sz="26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r>
              <a:rPr lang="hu-HU" sz="2600" dirty="0" smtClean="0">
                <a:solidFill>
                  <a:schemeClr val="accent4"/>
                </a:solidFill>
              </a:rPr>
              <a:t>	infúziós adagolás esetén  az infúzió sebességétől függő állandó, ismételt adagolás esetén az átlagos gyógyszerszintnek kell megfelelnie.</a:t>
            </a:r>
            <a:endParaRPr lang="hu-HU" sz="26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Egyensúlyi állapot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ismételt gyógyszeradagolás esetén, megfelelően megválasztott adagolási időintervallum esetén a plazmaszint gyakorlatilag állandónak tekinthető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szervezetbe belépő és távozó (lebomló, kiürülő) gyógyszermennyiség egyenlő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kumuláció (felhalmozódás): </a:t>
            </a:r>
            <a:r>
              <a:rPr lang="hu-HU" sz="2000" dirty="0" err="1" smtClean="0">
                <a:solidFill>
                  <a:schemeClr val="accent4"/>
                </a:solidFill>
              </a:rPr>
              <a:t>digitalis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benzodiazepinek</a:t>
            </a:r>
            <a:r>
              <a:rPr lang="hu-HU" sz="2000" dirty="0" smtClean="0">
                <a:solidFill>
                  <a:schemeClr val="accent4"/>
                </a:solidFill>
              </a:rPr>
              <a:t>, nehézfémsók, barbiturátok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steady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state</a:t>
            </a:r>
            <a:r>
              <a:rPr lang="hu-HU" sz="2000" dirty="0" smtClean="0">
                <a:solidFill>
                  <a:schemeClr val="accent4"/>
                </a:solidFill>
              </a:rPr>
              <a:t> állapot általában öt felezési idő után áll be 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endParaRPr lang="hu-HU" sz="2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fontos a megfelelő dózisok megválasztása és az adagok közötti időtartamok meghatározása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lehet gyorsítani kezdeti, ún. támadó adagok (indukciós dózis) alkalmazásával. Támadó adagot addig szoktunk adni, míg beáll a </a:t>
            </a:r>
            <a:r>
              <a:rPr lang="hu-HU" sz="2000" dirty="0" err="1" smtClean="0">
                <a:solidFill>
                  <a:schemeClr val="accent4"/>
                </a:solidFill>
              </a:rPr>
              <a:t>steady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state</a:t>
            </a:r>
            <a:r>
              <a:rPr lang="hu-HU" sz="2000" dirty="0" smtClean="0">
                <a:solidFill>
                  <a:schemeClr val="accent4"/>
                </a:solidFill>
              </a:rPr>
              <a:t> állapot, ugyanis a támadó adagok összessége adja a telítő adagot.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ezt követően már csak napi fenntartó adagokat viszünk be, ennek mennyisége egyenlő a naponta kiürülő gyógyszermennyiséggel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terápiás sáv a fenntartó gyógyszeradagolás célja, vagyis, hogy a plazmaszint nagyobb legyen, mint a </a:t>
            </a:r>
            <a:r>
              <a:rPr lang="hu-HU" sz="2000" dirty="0" err="1" smtClean="0">
                <a:solidFill>
                  <a:schemeClr val="accent4"/>
                </a:solidFill>
              </a:rPr>
              <a:t>Cmin</a:t>
            </a:r>
            <a:r>
              <a:rPr lang="hu-HU" sz="2000" dirty="0" smtClean="0">
                <a:solidFill>
                  <a:schemeClr val="accent4"/>
                </a:solidFill>
              </a:rPr>
              <a:t> de ne legyen magasabb, mint a </a:t>
            </a:r>
            <a:r>
              <a:rPr lang="hu-HU" sz="2000" dirty="0" err="1" smtClean="0">
                <a:solidFill>
                  <a:schemeClr val="accent4"/>
                </a:solidFill>
              </a:rPr>
              <a:t>Cmax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Farmakokinetika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32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1. Tolerancia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csökken a válaszkészség az adott szer iránt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egyre nagyobb dózisokra van szükség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Ok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fokozott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metabolizáció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receptorok affinitása megváltozik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gyógyszerhatással szemben a szervezet ellentétes hatású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folyamatokat indít el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hu-HU" sz="2000" b="1" dirty="0" smtClean="0">
                <a:solidFill>
                  <a:schemeClr val="accent4"/>
                </a:solidFill>
              </a:rPr>
              <a:t>Receptor hatás</a:t>
            </a:r>
          </a:p>
          <a:p>
            <a:pPr marL="566928" indent="-457200"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Farmakológiai receptor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olyan </a:t>
            </a:r>
            <a:r>
              <a:rPr lang="hu-HU" sz="2000" dirty="0" err="1" smtClean="0">
                <a:solidFill>
                  <a:schemeClr val="accent4"/>
                </a:solidFill>
              </a:rPr>
              <a:t>intracelluláris</a:t>
            </a:r>
            <a:r>
              <a:rPr lang="hu-HU" sz="2000" dirty="0" smtClean="0">
                <a:solidFill>
                  <a:schemeClr val="accent4"/>
                </a:solidFill>
              </a:rPr>
              <a:t> vagy membránfehérje, amelyhez kapcsolódva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gyógyszer (</a:t>
            </a:r>
            <a:r>
              <a:rPr lang="hu-HU" sz="2000" dirty="0" err="1" smtClean="0">
                <a:solidFill>
                  <a:schemeClr val="accent4"/>
                </a:solidFill>
              </a:rPr>
              <a:t>ligandum</a:t>
            </a:r>
            <a:r>
              <a:rPr lang="hu-HU" sz="2000" dirty="0" smtClean="0">
                <a:solidFill>
                  <a:schemeClr val="accent4"/>
                </a:solidFill>
              </a:rPr>
              <a:t>) hatást vált ki: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kívánatos (= </a:t>
            </a:r>
            <a:r>
              <a:rPr lang="hu-HU" sz="2000" dirty="0" err="1" smtClean="0">
                <a:solidFill>
                  <a:schemeClr val="accent4"/>
                </a:solidFill>
              </a:rPr>
              <a:t>therapiás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nemkívánatos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mellékhatás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toxikus hatás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dózis-hatás összefüggése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● </a:t>
            </a:r>
            <a:r>
              <a:rPr lang="hu-HU" sz="2000" dirty="0" err="1" smtClean="0">
                <a:solidFill>
                  <a:schemeClr val="accent4"/>
                </a:solidFill>
              </a:rPr>
              <a:t>therapiás</a:t>
            </a:r>
            <a:r>
              <a:rPr lang="hu-HU" sz="2000" dirty="0" smtClean="0">
                <a:solidFill>
                  <a:schemeClr val="accent4"/>
                </a:solidFill>
              </a:rPr>
              <a:t> index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Farmakodinámia</a:t>
            </a:r>
            <a:r>
              <a:rPr lang="hu-HU" sz="2800" dirty="0" smtClean="0">
                <a:solidFill>
                  <a:srgbClr val="FF0000"/>
                </a:solidFill>
              </a:rPr>
              <a:t/>
            </a:r>
            <a:br>
              <a:rPr lang="hu-HU" sz="2800" dirty="0" smtClean="0">
                <a:solidFill>
                  <a:srgbClr val="FF0000"/>
                </a:solidFill>
              </a:rPr>
            </a:b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sz="32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2. Rezisztencia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 hatásának csökkenése vagy megszűnése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Pl. antibiotikumok,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kemotherápia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a kórokozó, a sejt olyan tulajdonságokat fejleszt ki magában, amellyel ellenáll a gyógyszer hatásának 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3. Gyógyszermegszokás (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habituáció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beteg megszokja a gyógyszer hatását, valamilyen működése függővé válik a gyógyszer beviteltől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páciens a gyógyszernek hiányát érzi, de ez nem okoz megvonási tüneteket.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tipikus példa: hashajtók, altatók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4. Idioszinkrázia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beteg az átlagostól eltérő választ mutat a gyógyszerrel szemben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ok: eltérő metabolizmus, allergiás folyamatok miatt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5. Gyógyszerhozzászokás</a:t>
            </a:r>
          </a:p>
          <a:p>
            <a:pPr marL="681228" indent="-571500"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Dependencia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Font typeface="Wingdings" pitchFamily="2" charset="2"/>
              <a:buChar char="ü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Pszichés: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 szer által kiváltott nyugalom, közömbös állapot, eufória váltja ki a szer megszerzésére irányuló vágyat. Az egyén önmaga kielégülésére, örömére használja a szert.</a:t>
            </a:r>
          </a:p>
          <a:p>
            <a:pPr marL="624078" indent="-514350">
              <a:buFont typeface="Wingdings" pitchFamily="2" charset="2"/>
              <a:buChar char="ü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Fizikai: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szer megvonása jellegzetes elvonási vagy absztinencia szindrómát idéz elő. Akkor lép fel, ha egy szert sokáig alkalmaznak</a:t>
            </a:r>
          </a:p>
          <a:p>
            <a:pPr marL="624078" indent="-51435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pszichés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dependencia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megelőzi a fizikait,  de nem vezet </a:t>
            </a:r>
          </a:p>
          <a:p>
            <a:pPr marL="624078" indent="-51435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szükségszerűen ahhoz!!</a:t>
            </a:r>
          </a:p>
          <a:p>
            <a:pPr>
              <a:buNone/>
            </a:pPr>
            <a:endParaRPr lang="hu-HU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1228" indent="-571500"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Addikció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olyan súlyos függőségi állapot, amelyben fizikai és pszichés </a:t>
            </a:r>
          </a:p>
          <a:p>
            <a:pPr marL="681228" indent="-571500"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dependencia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együtt van</a:t>
            </a: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Keresztdependencia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256032" lvl="1" indent="-5715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azonos vagy hasonló hatású gyógyszercsoportok egyes tagjai    </a:t>
            </a:r>
          </a:p>
          <a:p>
            <a:pPr marL="256032" lvl="1" indent="-5715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    között</a:t>
            </a:r>
          </a:p>
          <a:p>
            <a:pPr marL="256032" lvl="1" indent="-5715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egyik szer képes a másik által okozott elvonási tüneteket    </a:t>
            </a:r>
          </a:p>
          <a:p>
            <a:pPr marL="256032" lvl="1" indent="-5715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      gátolni</a:t>
            </a: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Font typeface="Wingdings" pitchFamily="2" charset="2"/>
              <a:buChar char="§"/>
            </a:pP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6. Gyógyszerallergia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Túlérzékenységi reakció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szer ismételt bevételénél lép fel, de első bejutáskor is kialakulhat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Immunológiai mechanizmus szerint jöhetnek létre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Antigén:  az allergiát kiváltó anyag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Antitest:  a szervezetben keletkező ellenanyag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Jellemző a keresztallergia (ugyanazon kémiai szerkezetű gyógyszer alkalmazása tilos!)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Minimális mennyiségű gyógyszer is kiválthatja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Leggyakoribbak:penicillinek, szalicilátok,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aminophenazon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Mindig rá kell kérdezni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előfordulhat allergiás reakció az első adagolásnál is, ilyenkor a szervezet hasonló jellegű allergénnel már találkozott, és keresztezett allergia alakult ki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allergia oka az, hogy a szervezet antitesteket termel a gyógyszerrel, vagy a plazmafehérjéhez kötött gyógyszerrel szemben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fontos megkülönböztetni, hogy a </a:t>
            </a:r>
            <a:r>
              <a:rPr lang="hu-HU" sz="2000" dirty="0" err="1" smtClean="0">
                <a:solidFill>
                  <a:schemeClr val="accent4"/>
                </a:solidFill>
              </a:rPr>
              <a:t>szenzibilizáló</a:t>
            </a:r>
            <a:r>
              <a:rPr lang="hu-HU" sz="2000" dirty="0" smtClean="0">
                <a:solidFill>
                  <a:schemeClr val="accent4"/>
                </a:solidFill>
              </a:rPr>
              <a:t> hatás főleg a bőrrel való érintkezés, a légutakba jutás kapcsán vagy a szisztémás keringésbe kerülve érvényesül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7.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Gyógyszerfelhalmozódás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= kumuláció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Oka: fokozott affinitás a receptorhoz,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	   lassú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metabolizáció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Eredmény: lassú kiürülés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Szokásos adagolásnál a gyógyszer felhalmozódik a szervezetben, toxikus vérszintet érhet el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kumulálódásra hajlamos gyógyszerek hatásukat lassan fejtik ki, így telítő dózist kell alkalmazni. Ezután az adagot csökkenteni kell, ez lesz a fenntartó kezelés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8.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Placebo hatás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hatóanyag nélküli gyógyszer,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pszihés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úton  mégis hat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9. Mérgezés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gyógyszer okozta betegség </a:t>
            </a: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Bekövetkezhet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szándékosan (öngyilkosság)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véletlenül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Ok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előírt adagnál nagyobb mennyiségű gyógyszer bevitele a szervezetbe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valamely ok folytán lelassul vagy egyáltalán nem következik be a kiürülés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szervezet túltelítődik a gyógyszer anyagával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veszélyeztetettek: gyermekek, idősek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kiváltója: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gondatlan tárolás/gyermekeknél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feledékenység/időskorúban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gyermekek érdeklődését felkeltik a különböző színű, mintázatú tabletták, sokszor hasonlítanak bizonyos cukorkákhoz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Gyógyszerbevitel során észlelhető jelenségek</a:t>
            </a:r>
            <a:endParaRPr lang="hu-HU" sz="2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5"/>
            <a:ext cx="8229600" cy="4718149"/>
          </a:xfrm>
        </p:spPr>
        <p:txBody>
          <a:bodyPr>
            <a:normAutofit/>
          </a:bodyPr>
          <a:lstStyle/>
          <a:p>
            <a:pPr marL="452628" indent="-342900" eaLnBrk="1" hangingPunct="1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Életkor</a:t>
            </a:r>
          </a:p>
          <a:p>
            <a:pPr marL="452628" indent="-342900" eaLnBrk="1" hangingPunct="1"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452628" indent="-3429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gyógyszerek adagja és terápiás bevizsgálása általában középkorú felnőttekre (20-60 év közöttiek) vonatkozik</a:t>
            </a:r>
          </a:p>
          <a:p>
            <a:pPr marL="452628" indent="-3429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fiatalabb és idősebb páciensek esetében </a:t>
            </a:r>
            <a:r>
              <a:rPr lang="hu-HU" sz="2000" dirty="0" err="1" smtClean="0">
                <a:solidFill>
                  <a:schemeClr val="accent4"/>
                </a:solidFill>
              </a:rPr>
              <a:t>farmakokinetikai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farmakodinámiás</a:t>
            </a:r>
            <a:r>
              <a:rPr lang="hu-HU" sz="2000" dirty="0" smtClean="0">
                <a:solidFill>
                  <a:schemeClr val="accent4"/>
                </a:solidFill>
              </a:rPr>
              <a:t> eltérések figyelhetők meg</a:t>
            </a:r>
          </a:p>
          <a:p>
            <a:pPr marL="452628" indent="-3429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kor előre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haladtával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változik a testtömeg, a szervezet víztartalma, a máj enzimrendszerének működése, vese kiválasztó funkciója</a:t>
            </a:r>
          </a:p>
          <a:p>
            <a:pPr marL="452628" indent="-3429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gyermekek esetében kerülni kell bizonyos ható- és segéd anyagokat (benzoesav,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propilénglikol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 marL="452628" indent="-342900" eaLnBrk="1" hangingPunct="1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452628" indent="-342900" eaLnBrk="1" hangingPunct="1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</a:pPr>
            <a:endParaRPr lang="hu-HU" sz="28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6400" b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Receptor elmélet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	</a:t>
            </a:r>
            <a:endParaRPr lang="hu-HU" sz="24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	</a:t>
            </a:r>
            <a:endParaRPr lang="hu-HU" sz="28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	</a:t>
            </a:r>
            <a:endParaRPr lang="hu-HU" sz="43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	</a:t>
            </a:r>
            <a:r>
              <a:rPr lang="hu-HU" sz="6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sejthártya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</a:t>
            </a: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</a:t>
            </a:r>
          </a:p>
          <a:p>
            <a:pPr>
              <a:lnSpc>
                <a:spcPct val="80000"/>
              </a:lnSpc>
              <a:buNone/>
            </a:pP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						</a:t>
            </a:r>
          </a:p>
          <a:p>
            <a:pPr>
              <a:lnSpc>
                <a:spcPct val="80000"/>
              </a:lnSpc>
              <a:buNone/>
            </a:pP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                                                                               		</a:t>
            </a:r>
            <a:endParaRPr lang="hu-HU" sz="43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	</a:t>
            </a:r>
            <a:r>
              <a:rPr lang="hu-HU" sz="6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protoplazma</a:t>
            </a:r>
          </a:p>
          <a:p>
            <a:pPr>
              <a:lnSpc>
                <a:spcPct val="170000"/>
              </a:lnSpc>
              <a:buNone/>
            </a:pP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	</a:t>
            </a:r>
            <a:endParaRPr lang="hu-HU" sz="4300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	</a:t>
            </a:r>
            <a:r>
              <a:rPr lang="hu-HU" sz="6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Sejtmag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</a:t>
            </a:r>
            <a:endParaRPr lang="hu-HU" sz="2800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170000"/>
              </a:lnSpc>
              <a:buNone/>
            </a:pPr>
            <a:endParaRPr lang="hu-HU" sz="56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hu-HU" sz="64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Gyógyszer hatás</a:t>
            </a:r>
          </a:p>
          <a:p>
            <a:pPr>
              <a:lnSpc>
                <a:spcPct val="170000"/>
              </a:lnSpc>
              <a:buNone/>
            </a:pPr>
            <a:r>
              <a:rPr lang="hu-HU" sz="6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Egy adott molekula megkötődik a sejtmembránon-az elveszti eddigi jellegét, változáson megy át-ezzel a sejt is változik.</a:t>
            </a:r>
          </a:p>
          <a:p>
            <a:pPr>
              <a:lnSpc>
                <a:spcPct val="170000"/>
              </a:lnSpc>
              <a:buNone/>
            </a:pPr>
            <a:r>
              <a:rPr lang="hu-HU" sz="64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Elsődleges kötődési hely (támadáspont)</a:t>
            </a:r>
          </a:p>
          <a:p>
            <a:pPr>
              <a:lnSpc>
                <a:spcPct val="170000"/>
              </a:lnSpc>
              <a:buNone/>
            </a:pPr>
            <a:r>
              <a:rPr lang="hu-HU" sz="6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Ahol a gyógyszer a kívánt hatást hozza létre</a:t>
            </a:r>
          </a:p>
          <a:p>
            <a:pPr>
              <a:lnSpc>
                <a:spcPct val="170000"/>
              </a:lnSpc>
              <a:buNone/>
            </a:pPr>
            <a:r>
              <a:rPr lang="hu-HU" sz="64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Másodlagos kötődési hely</a:t>
            </a:r>
          </a:p>
          <a:p>
            <a:pPr>
              <a:lnSpc>
                <a:spcPct val="170000"/>
              </a:lnSpc>
              <a:buNone/>
            </a:pPr>
            <a:r>
              <a:rPr lang="hu-HU" sz="6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Itt jönnek létre a mellékhatások</a:t>
            </a:r>
          </a:p>
          <a:p>
            <a:endParaRPr lang="hu-HU" dirty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980728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403648" y="1484784"/>
            <a:ext cx="1512019" cy="1296144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051720" y="2204864"/>
            <a:ext cx="360710" cy="287536"/>
          </a:xfrm>
          <a:prstGeom prst="flowChartConnector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 sz="2000">
              <a:solidFill>
                <a:srgbClr val="00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2699792" y="1484784"/>
            <a:ext cx="1368177" cy="144586"/>
          </a:xfrm>
          <a:prstGeom prst="rightArrow">
            <a:avLst>
              <a:gd name="adj1" fmla="val 50000"/>
              <a:gd name="adj2" fmla="val 478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flipV="1">
            <a:off x="2699792" y="1916832"/>
            <a:ext cx="1295598" cy="143495"/>
          </a:xfrm>
          <a:prstGeom prst="rightArrow">
            <a:avLst>
              <a:gd name="adj1" fmla="val 50000"/>
              <a:gd name="adj2" fmla="val 2491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339752" y="2492896"/>
            <a:ext cx="1871662" cy="144463"/>
          </a:xfrm>
          <a:prstGeom prst="rightArrow">
            <a:avLst>
              <a:gd name="adj1" fmla="val 50000"/>
              <a:gd name="adj2" fmla="val 3239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újszülött-, csecsemő- és gyermekkorban </a:t>
            </a:r>
            <a:r>
              <a:rPr lang="hu-HU" sz="2000" dirty="0" err="1" smtClean="0">
                <a:solidFill>
                  <a:schemeClr val="accent4"/>
                </a:solidFill>
              </a:rPr>
              <a:t>farmakokinetikai</a:t>
            </a:r>
            <a:r>
              <a:rPr lang="hu-HU" sz="2000" dirty="0" smtClean="0">
                <a:solidFill>
                  <a:schemeClr val="accent4"/>
                </a:solidFill>
              </a:rPr>
              <a:t> eltéréseket figyelhetünk meg, úgy a felszívódásra, mint az eloszlásra, a metabolizmusra és a kiválasztásra vonatkozóan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felszívódást az befolyásolja, hogy gyerekeknél a </a:t>
            </a:r>
            <a:r>
              <a:rPr lang="hu-HU" sz="2000" dirty="0" err="1" smtClean="0">
                <a:solidFill>
                  <a:schemeClr val="accent4"/>
                </a:solidFill>
              </a:rPr>
              <a:t>felszívóhámok</a:t>
            </a:r>
            <a:r>
              <a:rPr lang="hu-HU" sz="2000" dirty="0" smtClean="0">
                <a:solidFill>
                  <a:schemeClr val="accent4"/>
                </a:solidFill>
              </a:rPr>
              <a:t> még kevésbé fejlettek, mint felnőtteknél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eloszlásbeli különbségek abból adódnak, hogy egyrészt az albumin koncentrációja kisebb, másrészt pedig a vízterek megoszlása sem azonos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metabolizáció</a:t>
            </a:r>
            <a:r>
              <a:rPr lang="hu-HU" sz="2000" dirty="0" smtClean="0">
                <a:solidFill>
                  <a:schemeClr val="accent4"/>
                </a:solidFill>
              </a:rPr>
              <a:t> sem azonos a felnőttben végbemenő lebontó folyamatokkal, hiszen a máj és a szükséges enzimkészlet is egyaránt fejletlenebb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ugyanez jellemző a kiválasztásra is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a 65 év feletti populáció gyógyszerelése (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geronto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farmakológia) azért fontos mert ők fogyasztják a legnagyobb mennyiségű gyógyszert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az időskori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farmakokinetika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minden fázisában lassúbb és kevésbé hatékony, mint felnőttkorban, és nő a zsírszövet mennyisége is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főként a toxicitás, a túladagolás jelentenek komoly veszélyt ebben a korosztályban</a:t>
            </a:r>
          </a:p>
          <a:p>
            <a:pPr marL="452628" indent="-342900">
              <a:buNone/>
            </a:pPr>
            <a:endParaRPr lang="hu-HU" sz="22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452628" indent="-342900">
              <a:buNone/>
            </a:pPr>
            <a:endParaRPr lang="hu-HU" sz="22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452628" indent="-342900">
              <a:buNone/>
            </a:pP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Hormonok</a:t>
            </a:r>
          </a:p>
          <a:p>
            <a:pPr marL="452628" indent="-342900">
              <a:buFont typeface="Wingdings" pitchFamily="2" charset="2"/>
              <a:buChar char="ü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Egyes gyógyszerek hatása eltérő lehet nőkben és férfiakban</a:t>
            </a:r>
          </a:p>
          <a:p>
            <a:pPr marL="452628" indent="-342900">
              <a:buFont typeface="Wingdings" pitchFamily="2" charset="2"/>
              <a:buChar char="ü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Fogamzásgátló szedése mellett, terhességben megváltozhat a gyógyszerek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metabolizációja</a:t>
            </a: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Neonatális</a:t>
            </a:r>
            <a:r>
              <a:rPr lang="hu-HU" sz="2000" b="1" i="1" dirty="0" smtClean="0">
                <a:solidFill>
                  <a:schemeClr val="accent4"/>
                </a:solidFill>
              </a:rPr>
              <a:t> és csecsemő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farmakokinetika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Felszívódás: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gyomor </a:t>
            </a:r>
            <a:r>
              <a:rPr lang="hu-HU" sz="2000" dirty="0" err="1" smtClean="0">
                <a:solidFill>
                  <a:schemeClr val="accent4"/>
                </a:solidFill>
              </a:rPr>
              <a:t>pHja</a:t>
            </a:r>
            <a:r>
              <a:rPr lang="hu-HU" sz="2000" dirty="0" smtClean="0">
                <a:solidFill>
                  <a:schemeClr val="accent4"/>
                </a:solidFill>
              </a:rPr>
              <a:t>, amely újszülött esetében semleges </a:t>
            </a:r>
            <a:r>
              <a:rPr lang="hu-HU" sz="2000" dirty="0" err="1" smtClean="0">
                <a:solidFill>
                  <a:schemeClr val="accent4"/>
                </a:solidFill>
              </a:rPr>
              <a:t>vegyhatású</a:t>
            </a:r>
            <a:r>
              <a:rPr lang="hu-HU" sz="2000" dirty="0" smtClean="0">
                <a:solidFill>
                  <a:schemeClr val="accent4"/>
                </a:solidFill>
              </a:rPr>
              <a:t>, csak a 3-4. hónapra éri el a felnőtthöz hasonló értéket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kisgyermekkori perisztaltika gyakran irreguláris, a megnövekedett perisztaltika (hasmenés esetén) csökkenti a felszívódó gyógyszer mennyiségét, míg a lelassult perisztaltika miatt bekövetkező lelassult gyomorürülés következtében a felszívódó gyógyszer mennyisége megjósolhatatlan, esetenként intoxikációt okozhat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gastrointestinális</a:t>
            </a:r>
            <a:r>
              <a:rPr lang="hu-HU" sz="2000" dirty="0" smtClean="0">
                <a:solidFill>
                  <a:schemeClr val="accent4"/>
                </a:solidFill>
              </a:rPr>
              <a:t> enzimek aktivitása újszülöttben gyengébb. Az </a:t>
            </a:r>
            <a:r>
              <a:rPr lang="hu-HU" sz="2000" dirty="0" err="1" smtClean="0">
                <a:solidFill>
                  <a:schemeClr val="accent4"/>
                </a:solidFill>
              </a:rPr>
              <a:t>amiláz</a:t>
            </a:r>
            <a:r>
              <a:rPr lang="hu-HU" sz="2000" dirty="0" smtClean="0">
                <a:solidFill>
                  <a:schemeClr val="accent4"/>
                </a:solidFill>
              </a:rPr>
              <a:t> és más hasnyál-enzimek aktivitása 4 hónapos korig csökkent, ugyanakkor alacsonyabb az epesavak és a </a:t>
            </a:r>
            <a:r>
              <a:rPr lang="hu-HU" sz="2000" dirty="0" err="1" smtClean="0">
                <a:solidFill>
                  <a:schemeClr val="accent4"/>
                </a:solidFill>
              </a:rPr>
              <a:t>lipáz</a:t>
            </a:r>
            <a:r>
              <a:rPr lang="hu-HU" sz="2000" dirty="0" smtClean="0">
                <a:solidFill>
                  <a:schemeClr val="accent4"/>
                </a:solidFill>
              </a:rPr>
              <a:t> szintje, ami tovább csökkenti a </a:t>
            </a:r>
            <a:r>
              <a:rPr lang="hu-HU" sz="2000" dirty="0" err="1" smtClean="0">
                <a:solidFill>
                  <a:schemeClr val="accent4"/>
                </a:solidFill>
              </a:rPr>
              <a:t>zsíroldékony</a:t>
            </a:r>
            <a:r>
              <a:rPr lang="hu-HU" sz="2000" dirty="0" smtClean="0">
                <a:solidFill>
                  <a:schemeClr val="accent4"/>
                </a:solidFill>
              </a:rPr>
              <a:t> szerek felszívódását.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tüdőből való felszívódás is eltéréseket mutat a felnőttkorhoz képest. A gázhalmazállapotú szerek felszívódása gyorsabb, mint felnőttekben, a magasabb szívfrekvenciának köszönhetően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parenterális</a:t>
            </a:r>
            <a:r>
              <a:rPr lang="hu-HU" sz="2000" dirty="0" smtClean="0">
                <a:solidFill>
                  <a:schemeClr val="accent4"/>
                </a:solidFill>
              </a:rPr>
              <a:t> – </a:t>
            </a:r>
            <a:r>
              <a:rPr lang="hu-HU" sz="2000" dirty="0" err="1" smtClean="0">
                <a:solidFill>
                  <a:schemeClr val="accent4"/>
                </a:solidFill>
              </a:rPr>
              <a:t>intramuscularis</a:t>
            </a:r>
            <a:r>
              <a:rPr lang="hu-HU" sz="2000" dirty="0" smtClean="0">
                <a:solidFill>
                  <a:schemeClr val="accent4"/>
                </a:solidFill>
              </a:rPr>
              <a:t> adagolás esetén a felszívódás nagymértékben függ a terület vérellátásától. Beteg gyerek esetében ez jelentősen csökkenhet, ugyanakkor az izomtömeg is jóval kisebb, mint felnőtteknél.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figyelni kell arra, hogy az izomszövet gyógyszerraktárt képez, és a keringés javulásával hirtelen jelentős gyógyszermennyiség kerülhet be a keringésbe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Eloszlás :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gyógyszer-megoszlás függ: a teljes test víztartalmától, a zsírszövet mennyiségétől, a szérumban jelenlevő gyógyszerkötő fehérjék mennyiségétől, a vérátáramlástól, a test méreteitől és a membrán </a:t>
            </a:r>
            <a:r>
              <a:rPr lang="hu-HU" sz="2000" dirty="0" err="1" smtClean="0">
                <a:solidFill>
                  <a:schemeClr val="accent4"/>
                </a:solidFill>
              </a:rPr>
              <a:t>permeabilitástól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teljes víztartalom, újszülött esetében 70-75%, a felnőtt </a:t>
            </a:r>
            <a:r>
              <a:rPr lang="hu-HU" sz="2000" dirty="0" err="1" smtClean="0">
                <a:solidFill>
                  <a:schemeClr val="accent4"/>
                </a:solidFill>
              </a:rPr>
              <a:t>extracelluláris</a:t>
            </a:r>
            <a:r>
              <a:rPr lang="hu-HU" sz="2000" dirty="0" smtClean="0">
                <a:solidFill>
                  <a:schemeClr val="accent4"/>
                </a:solidFill>
              </a:rPr>
              <a:t> víztere a testsúly 20%-a, míg ehhez képest újszülöttnél 40%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fehérjékhez való kötődés a plazmában újszülöttek esetében kisebb, ennek következében a szabad gyógyszerszint megnő, és toxikus hatás alakulhat ki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újszülöttek esetében a vér-agy gát éretlen, ezért bizonyos gyógyszerek </a:t>
            </a:r>
            <a:r>
              <a:rPr lang="hu-HU" sz="2000" dirty="0" err="1" smtClean="0">
                <a:solidFill>
                  <a:schemeClr val="accent4"/>
                </a:solidFill>
              </a:rPr>
              <a:t>magicterust</a:t>
            </a:r>
            <a:r>
              <a:rPr lang="hu-HU" sz="2000" dirty="0" smtClean="0">
                <a:solidFill>
                  <a:schemeClr val="accent4"/>
                </a:solidFill>
              </a:rPr>
              <a:t> okozhatnak, mert kiváltják a </a:t>
            </a:r>
            <a:r>
              <a:rPr lang="hu-HU" sz="2000" dirty="0" err="1" smtClean="0">
                <a:solidFill>
                  <a:schemeClr val="accent4"/>
                </a:solidFill>
              </a:rPr>
              <a:t>bilirubin</a:t>
            </a:r>
            <a:r>
              <a:rPr lang="hu-HU" sz="2000" dirty="0" smtClean="0">
                <a:solidFill>
                  <a:schemeClr val="accent4"/>
                </a:solidFill>
              </a:rPr>
              <a:t> agyba való bejutását, sőt újszülött- és kisgyermekkorban olyan gyógyszerek is bejuthatnak az agyba, amelyek felnőttkorban már nem tudnak áthatolni a </a:t>
            </a:r>
            <a:r>
              <a:rPr lang="hu-HU" sz="2000" dirty="0" err="1" smtClean="0">
                <a:solidFill>
                  <a:schemeClr val="accent4"/>
                </a:solidFill>
              </a:rPr>
              <a:t>barrieren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Metabolizmus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enzimműködés újszülött korban elégtelen, ezért az egyes gyógyszerek felezési ideje jelentősen megnyúlik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Elimináció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vese működése 12 hónapos korra éri el a felnőttkori értéket, ez megnyújthatja újszülöttben a gyógyszer hatásának az idejét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endParaRPr lang="hu-HU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491952"/>
          </a:xfrm>
        </p:spPr>
        <p:txBody>
          <a:bodyPr/>
          <a:lstStyle/>
          <a:p>
            <a:r>
              <a:rPr lang="hu-HU" dirty="0"/>
              <a:t> </a:t>
            </a:r>
            <a:endParaRPr lang="en-US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ph idx="1"/>
          </p:nvPr>
        </p:nvGraphicFramePr>
        <p:xfrm>
          <a:off x="981075" y="1249363"/>
          <a:ext cx="7324725" cy="5038725"/>
        </p:xfrm>
        <a:graphic>
          <a:graphicData uri="http://schemas.openxmlformats.org/presentationml/2006/ole">
            <p:oleObj spid="_x0000_s2050" name="Diagram" r:id="rId3" imgW="5676871" imgH="3905336" progId="MSGraph.Chart.8">
              <p:embed followColorScheme="full"/>
            </p:oleObj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4212" y="260350"/>
            <a:ext cx="80642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sz="2800" b="1" dirty="0">
                <a:solidFill>
                  <a:schemeClr val="accent2"/>
                </a:solidFill>
                <a:latin typeface="Century Schoolbook" pitchFamily="18" charset="0"/>
              </a:rPr>
              <a:t>Test felépítésének változása </a:t>
            </a:r>
            <a:r>
              <a:rPr lang="hu-HU" sz="2800" b="1" dirty="0" smtClean="0">
                <a:solidFill>
                  <a:schemeClr val="accent2"/>
                </a:solidFill>
                <a:latin typeface="Century Schoolbook" pitchFamily="18" charset="0"/>
              </a:rPr>
              <a:t>az életkorral</a:t>
            </a:r>
            <a:endParaRPr lang="en-US" sz="2800" b="1" dirty="0">
              <a:solidFill>
                <a:schemeClr val="accent2"/>
              </a:solidFill>
              <a:latin typeface="Century Schoolbook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/>
              <a:t>%</a:t>
            </a:r>
            <a:endParaRPr lang="en-US" sz="2400" b="1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u-HU"/>
              <a:t>KERPEL-FRONIUS S: gyermeköregkor/kfelöadás09  </a:t>
            </a:r>
            <a:fld id="{8A068202-82EF-4C58-9A12-0FAC5D9287C4}" type="slidenum">
              <a:rPr lang="hu-HU"/>
              <a:pPr/>
              <a:t>87</a:t>
            </a:fld>
            <a:endParaRPr lang="hu-HU"/>
          </a:p>
          <a:p>
            <a:pPr algn="r"/>
            <a:endParaRPr lang="hu-H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864394"/>
          </a:xfrm>
        </p:spPr>
        <p:txBody>
          <a:bodyPr/>
          <a:lstStyle/>
          <a:p>
            <a:r>
              <a:rPr lang="hu-HU" sz="2800" dirty="0">
                <a:solidFill>
                  <a:srgbClr val="FF0000"/>
                </a:solidFill>
                <a:effectLst/>
                <a:latin typeface="Century Schoolbook" pitchFamily="18" charset="0"/>
              </a:rPr>
              <a:t>Testfelület változása az életkorral</a:t>
            </a:r>
            <a:endParaRPr lang="en-US" sz="2800" dirty="0">
              <a:solidFill>
                <a:srgbClr val="FF0000"/>
              </a:solidFill>
              <a:effectLst/>
              <a:latin typeface="Century Schoolbook" pitchFamily="18" charset="0"/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3338" y="1341438"/>
          <a:ext cx="8931275" cy="5183187"/>
        </p:xfrm>
        <a:graphic>
          <a:graphicData uri="http://schemas.openxmlformats.org/presentationml/2006/ole">
            <p:oleObj spid="_x0000_s3074" name="Diagram" r:id="rId3" imgW="8239008" imgH="3190785" progId="MSGraph.Chart.8">
              <p:embed followColorScheme="full"/>
            </p:oleObj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735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/>
              <a:t>m</a:t>
            </a:r>
            <a:r>
              <a:rPr lang="hu-HU" sz="3600" b="1" baseline="30000"/>
              <a:t>2</a:t>
            </a:r>
            <a:endParaRPr lang="en-US" sz="3600" b="1" baseline="300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u-HU"/>
              <a:t>KERPEL-FRONIUS S: gyermeköregkor/kfelöadás09  </a:t>
            </a:r>
            <a:fld id="{22C8608F-3B84-4011-8096-8CDD2762B765}" type="slidenum">
              <a:rPr lang="hu-HU"/>
              <a:pPr/>
              <a:t>88</a:t>
            </a:fld>
            <a:endParaRPr lang="hu-HU"/>
          </a:p>
          <a:p>
            <a:pPr algn="r"/>
            <a:endParaRPr lang="hu-H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>
                <a:solidFill>
                  <a:srgbClr val="FF0000"/>
                </a:solidFill>
                <a:latin typeface="Century Schoolbook" pitchFamily="18" charset="0"/>
              </a:rPr>
              <a:t>Glomeruláris</a:t>
            </a:r>
            <a:r>
              <a:rPr lang="hu-HU" sz="2800" dirty="0">
                <a:solidFill>
                  <a:srgbClr val="FF0000"/>
                </a:solidFill>
                <a:latin typeface="Century Schoolbook" pitchFamily="18" charset="0"/>
              </a:rPr>
              <a:t> filtrációs ráta változása az életkorral</a:t>
            </a:r>
            <a:endParaRPr lang="en-US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2400" cy="4400550"/>
        </p:xfrm>
        <a:graphic>
          <a:graphicData uri="http://schemas.openxmlformats.org/presentationml/2006/ole">
            <p:oleObj spid="_x0000_s5122" name="Diagram" r:id="rId3" imgW="7772271" imgH="411498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452628" indent="-342900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Táplálkozás</a:t>
            </a:r>
          </a:p>
          <a:p>
            <a:pPr marL="609600" indent="-609600"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Tartós éhezésnél csökkenhet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metabolizáció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táplálék egyes anyagai befolyásolhatják a felszívódást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gasztrointesztinális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traktus teltsége befolyásolja a felszívódást, kiválasztást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Sok növény befolyásolja egyes gyógyszerek metabolizmusát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Syncumar-K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betűsek,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grapefruit-antiarrythmiás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szerek,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statinok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 marL="609600" indent="-609600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Genetikai tényezők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genetikusan meghatározott enzimműködési zavarok esetén eltérő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gyógyszerhatás</a:t>
            </a:r>
          </a:p>
          <a:p>
            <a:pPr marL="609600" indent="-609600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Receptor 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</a:t>
            </a:r>
            <a:r>
              <a:rPr lang="hu-HU" sz="2000" dirty="0" smtClean="0">
                <a:solidFill>
                  <a:schemeClr val="accent4"/>
                </a:solidFill>
              </a:rPr>
              <a:t>ajlagos </a:t>
            </a:r>
            <a:r>
              <a:rPr lang="hu-HU" sz="2000" dirty="0" smtClean="0">
                <a:solidFill>
                  <a:schemeClr val="accent4"/>
                </a:solidFill>
              </a:rPr>
              <a:t>szerkezetű </a:t>
            </a:r>
            <a:r>
              <a:rPr lang="hu-HU" sz="2000" i="1" dirty="0" smtClean="0">
                <a:solidFill>
                  <a:schemeClr val="accent4"/>
                </a:solidFill>
              </a:rPr>
              <a:t>fehérje-makromolekulák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membránreceptorok</a:t>
            </a:r>
            <a:r>
              <a:rPr lang="hu-HU" sz="2000" dirty="0" smtClean="0">
                <a:solidFill>
                  <a:schemeClr val="accent4"/>
                </a:solidFill>
              </a:rPr>
              <a:t> többsége vagy a membránban, vagy annak felszínén helyezkedik </a:t>
            </a:r>
            <a:r>
              <a:rPr lang="hu-HU" sz="2000" dirty="0" smtClean="0">
                <a:solidFill>
                  <a:schemeClr val="accent4"/>
                </a:solidFill>
              </a:rPr>
              <a:t>el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vannak transzmembrán receptorok is, óriásmolekulák, melyek külső része kilóg a sejtből, míg belső felük belelóg a citoplazmába (pl. az </a:t>
            </a:r>
            <a:r>
              <a:rPr lang="hu-HU" sz="2000" dirty="0" err="1" smtClean="0">
                <a:solidFill>
                  <a:schemeClr val="accent4"/>
                </a:solidFill>
              </a:rPr>
              <a:t>inzulinreceptor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Farmakodinámia</a:t>
            </a:r>
            <a:endParaRPr lang="hu-HU" sz="28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9487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Gyógyszerek</a:t>
            </a:r>
          </a:p>
          <a:p>
            <a:pPr marL="609600" indent="-6096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Egyidejű adáskor egymás hatását módosíthatják: INTERAKCIÓ</a:t>
            </a:r>
          </a:p>
          <a:p>
            <a:pPr marL="609600" indent="-609600"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Additív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szinergizmus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</a:p>
          <a:p>
            <a:pPr marL="609600" indent="-6096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hatás összegződés (vérnyomás csökkentők)</a:t>
            </a:r>
          </a:p>
          <a:p>
            <a:pPr marL="609600" indent="-609600"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Potencírozó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szinergizmus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</a:p>
          <a:p>
            <a:pPr marL="609600" indent="-6096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hatás felerősítés, a kialakuló hatás nagyobb, mint az </a:t>
            </a:r>
          </a:p>
          <a:p>
            <a:pPr marL="609600" indent="-6096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matematikailag várható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coffein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+fájdalom csillapító)</a:t>
            </a:r>
          </a:p>
          <a:p>
            <a:pPr marL="609600" indent="-609600"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Antagonizmus: </a:t>
            </a:r>
          </a:p>
          <a:p>
            <a:pPr marL="609600" indent="-6096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hatás csökkentés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pszichotróp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anyagok)</a:t>
            </a:r>
          </a:p>
          <a:p>
            <a:pPr marL="1103376" lvl="2" indent="-6096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99881"/>
          </a:xfrm>
        </p:spPr>
        <p:txBody>
          <a:bodyPr>
            <a:normAutofit/>
          </a:bodyPr>
          <a:lstStyle/>
          <a:p>
            <a:pPr marL="452628" indent="-342900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Betegségek</a:t>
            </a:r>
          </a:p>
          <a:p>
            <a:pPr marL="452628" indent="-3429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ha egy szerv károsodott (vese, máj, szív), akkor a gyógyszer dózisán módosítani kell, csökkentett adagot kell alkalmazni</a:t>
            </a:r>
          </a:p>
          <a:p>
            <a:pPr marL="452628" indent="-342900">
              <a:buNone/>
            </a:pPr>
            <a:endParaRPr lang="hu-HU" sz="2000" i="1" dirty="0" smtClean="0"/>
          </a:p>
          <a:p>
            <a:pPr marL="452628" indent="-342900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Máj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 marL="452628" indent="-342900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sok gyógyszer metabolizmusát befolyásolhatják</a:t>
            </a:r>
          </a:p>
          <a:p>
            <a:pPr marL="452628" indent="-342900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alkoholos hepatitis,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cirrhosis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haemochromatosis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krónikus aktív hepatitis,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biliaris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cirrhosis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akut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virális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vagy gyógyszer indukálta hepatitis</a:t>
            </a:r>
          </a:p>
          <a:p>
            <a:pPr marL="452628" indent="-342900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hepaticus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gyógyszer-metabolizáló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enzimek funkciója károsodik; csökken a gyógyszerek eliminációs sebessége, fél életidejük megnő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Gastrointestinalis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betegségek </a:t>
            </a:r>
          </a:p>
          <a:p>
            <a:pPr marL="566928" indent="-457200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befolyásolhatják a gyógyszerek kinetikáját</a:t>
            </a:r>
          </a:p>
          <a:p>
            <a:pPr marL="566928" indent="-457200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gátolhatja a savi karakterű, illetve a savban oldódó gyógyszerek gyomorból való felszívódását</a:t>
            </a:r>
          </a:p>
          <a:p>
            <a:pPr marL="566928" indent="-457200">
              <a:buFont typeface="Wingdings" pitchFamily="2" charset="2"/>
              <a:buChar char="ü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gastrectomia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után az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intrinsic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faktor hiányában a B</a:t>
            </a:r>
            <a:r>
              <a:rPr lang="hu-HU" sz="2000" baseline="-25000" dirty="0" smtClean="0">
                <a:solidFill>
                  <a:schemeClr val="accent4"/>
                </a:solidFill>
                <a:latin typeface="Century Schoolbook" pitchFamily="18" charset="0"/>
              </a:rPr>
              <a:t>12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-vitamin nem tud felszívódni,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megaloblastos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anaemia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alakulhat ki</a:t>
            </a:r>
          </a:p>
          <a:p>
            <a:pPr marL="566928" indent="-457200">
              <a:buFont typeface="Wingdings" pitchFamily="2" charset="2"/>
              <a:buChar char="ü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coeliakia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esetén károsodik a bélhámsejtek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metabolizáló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képessége</a:t>
            </a:r>
          </a:p>
          <a:p>
            <a:pPr marL="566928" indent="-457200">
              <a:buFont typeface="Wingdings" pitchFamily="2" charset="2"/>
              <a:buChar char="ü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bélresectio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után károsodik a felszívódás, sok életfontosságú anyag (például vitaminok) nem képes abszorbeálódni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Vese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amennyiben a vese eliminációs képessége csökken, a vizelettel kiválasztódó gyógyszerek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vancomycin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metabolitok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toxikus szintet érhetnek el a plazmában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vesebetegség esetén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prosztaglandinok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tágítják az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afferens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arteriolákat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a nem-szteroid gyulladáscsökkentők gátolják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prosztaglandin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keletkezését, csökkentik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glomerularis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filtrációt és így a vesén keresztüli gyógyszer-eliminációt is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Pajzsmirigy 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hypothyreosis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csökkenti,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hyperthyreosis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fokozza a metabolikus folyamatokat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Fertőző betegségek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befolyással lehetnek az aktuális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farmakokinetikai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tényezőkre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egyes vírusfertőzések gátolják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citokróm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P-450 enzimrendszert, az interferon termelődés indukciója miatt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gyógyszerek plazmaszintjének monitorozása jelenti a legjobb megoldást arra, hogy megelőzzük a toxikus gyógyszer-koncentráció miatt létrejövő súlyos mellékhatásokat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Gyógyszerhatást befolyásoló tényezők</a:t>
            </a:r>
            <a:endParaRPr lang="hu-HU" sz="2800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Biológiai válasz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függ: dózistól/koncentrációtól, a beadás után eltelt időtől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lehet a dózissal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fokozatosan növekedő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(egy lehetséges maximumig), vagy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minden vagy semmi jellegű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Hatékonyság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(effektivitás,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efficacy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anyag milyen mértékben képes létrehozni egy biológiai választ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részben a </a:t>
            </a:r>
            <a:r>
              <a:rPr lang="hu-HU" sz="2000" dirty="0" err="1" smtClean="0">
                <a:solidFill>
                  <a:schemeClr val="accent4"/>
                </a:solidFill>
              </a:rPr>
              <a:t>ligandum</a:t>
            </a:r>
            <a:r>
              <a:rPr lang="hu-HU" sz="2000" dirty="0" smtClean="0">
                <a:solidFill>
                  <a:schemeClr val="accent4"/>
                </a:solidFill>
              </a:rPr>
              <a:t> affinitásától részben az aktivitástól függ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két gyógyszer közül az a hatékonyabb, amely ugyanazt a hatást kisebb adagban fejti ki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Gyógyszertani alapismeretek</a:t>
            </a:r>
            <a:endParaRPr lang="hu-HU" sz="28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Hatáserősség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(potencia,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potency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gyógyszer az adott biológiai hatást milyen adagban vagy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koncentrációban képes létrehozni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Gyógyszerek dózishatás összefüggése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adag növelésével arányosan növekszik a vegyület terápiás hatása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maximális hatás elérése után az adagot hiába emeljük, mert a terápiás hatás nem fokozható csak, esetleg a mellékhatások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Gyógyszertani alapismeretek</a:t>
            </a:r>
            <a:endParaRPr lang="hu-HU" sz="2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8072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  <a:cs typeface="Lucida Sans Unicode" pitchFamily="34" charset="0"/>
              </a:rPr>
              <a:t>A gyógyszerek hatása a szervezetre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  <a:cs typeface="Lucida Sans Unicode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hu-HU" sz="3200" b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6200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Dosis</a:t>
            </a:r>
            <a:r>
              <a:rPr lang="hu-HU" sz="6200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</a:t>
            </a:r>
            <a:r>
              <a:rPr lang="hu-HU" sz="6200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curativa</a:t>
            </a:r>
            <a:r>
              <a:rPr lang="hu-HU" sz="6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/ </a:t>
            </a:r>
            <a:r>
              <a:rPr lang="hu-HU" sz="6200" b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Terápiás adag: </a:t>
            </a:r>
            <a:r>
              <a:rPr lang="hu-HU" sz="6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 hatást kifejtő legkisebb </a:t>
            </a:r>
          </a:p>
          <a:p>
            <a:pPr>
              <a:lnSpc>
                <a:spcPct val="80000"/>
              </a:lnSpc>
              <a:buNone/>
            </a:pPr>
            <a:r>
              <a:rPr lang="hu-HU" sz="6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						gyógyszer dózis</a:t>
            </a:r>
          </a:p>
          <a:p>
            <a:pPr>
              <a:lnSpc>
                <a:spcPct val="80000"/>
              </a:lnSpc>
              <a:buNone/>
            </a:pPr>
            <a:endParaRPr lang="hu-HU" sz="62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u-HU" sz="62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6200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Dosis</a:t>
            </a:r>
            <a:r>
              <a:rPr lang="hu-HU" sz="6200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</a:t>
            </a:r>
            <a:r>
              <a:rPr lang="hu-HU" sz="6200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tolerata</a:t>
            </a:r>
            <a:r>
              <a:rPr lang="hu-HU" sz="6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/ </a:t>
            </a:r>
            <a:r>
              <a:rPr lang="hu-HU" sz="6200" b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Tűrt adag: </a:t>
            </a:r>
            <a:r>
              <a:rPr lang="hu-HU" sz="6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amíg nem okoz károsodást</a:t>
            </a:r>
          </a:p>
          <a:p>
            <a:pPr>
              <a:lnSpc>
                <a:spcPct val="80000"/>
              </a:lnSpc>
              <a:buNone/>
            </a:pPr>
            <a:endParaRPr lang="hu-HU" sz="62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u-HU" sz="62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6200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Dosis</a:t>
            </a:r>
            <a:r>
              <a:rPr lang="hu-HU" sz="6200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</a:t>
            </a:r>
            <a:r>
              <a:rPr lang="hu-HU" sz="6200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toxicata</a:t>
            </a:r>
            <a:r>
              <a:rPr lang="hu-HU" sz="62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/ </a:t>
            </a:r>
            <a:r>
              <a:rPr lang="hu-HU" sz="6200" b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Toxikus adag: </a:t>
            </a:r>
            <a:r>
              <a:rPr lang="hu-HU" sz="6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mérgezés</a:t>
            </a:r>
          </a:p>
          <a:p>
            <a:pPr>
              <a:lnSpc>
                <a:spcPct val="80000"/>
              </a:lnSpc>
              <a:buNone/>
            </a:pPr>
            <a:endParaRPr lang="hu-HU" sz="62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u-HU" sz="62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6200" b="1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Dosis</a:t>
            </a:r>
            <a:r>
              <a:rPr lang="hu-HU" sz="62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</a:t>
            </a:r>
            <a:r>
              <a:rPr lang="hu-HU" sz="6200" b="1" i="1" dirty="0" err="1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letalis</a:t>
            </a:r>
            <a:r>
              <a:rPr lang="hu-HU" sz="6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: halálos dózis</a:t>
            </a:r>
          </a:p>
          <a:p>
            <a:pPr>
              <a:lnSpc>
                <a:spcPct val="80000"/>
              </a:lnSpc>
              <a:buNone/>
            </a:pPr>
            <a:endParaRPr lang="hu-HU" sz="62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u-HU" sz="62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62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Hatásszélesség:  </a:t>
            </a:r>
            <a:r>
              <a:rPr lang="hu-HU" sz="6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különbség a terápiás és tűrt adag között</a:t>
            </a:r>
          </a:p>
          <a:p>
            <a:pPr>
              <a:lnSpc>
                <a:spcPct val="80000"/>
              </a:lnSpc>
              <a:buNone/>
            </a:pPr>
            <a:endParaRPr lang="hu-HU" sz="6200" b="1" i="1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6200" b="1" i="1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Terápiás index:  </a:t>
            </a:r>
            <a:r>
              <a:rPr lang="hu-HU" sz="62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terápiás és halálos adag hányadosa</a:t>
            </a:r>
          </a:p>
          <a:p>
            <a:pPr>
              <a:lnSpc>
                <a:spcPct val="120000"/>
              </a:lnSpc>
              <a:buNone/>
            </a:pPr>
            <a:endParaRPr lang="hu-HU" sz="3400" dirty="0" smtClean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hu-HU" sz="3400" dirty="0" smtClean="0">
                <a:solidFill>
                  <a:schemeClr val="accent4"/>
                </a:solidFill>
                <a:latin typeface="Century Schoolbook" pitchFamily="18" charset="0"/>
                <a:cs typeface="Lucida Sans Unicode" pitchFamily="34" charset="0"/>
              </a:rPr>
              <a:t>    </a:t>
            </a:r>
            <a:endParaRPr lang="hu-HU" sz="3400" dirty="0">
              <a:solidFill>
                <a:schemeClr val="accent4"/>
              </a:solidFill>
              <a:latin typeface="Century Schoolbook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hu-HU" sz="1800" b="1" dirty="0" smtClean="0">
                <a:solidFill>
                  <a:schemeClr val="accent4"/>
                </a:solidFill>
                <a:latin typeface="Century Schoolbook" pitchFamily="18" charset="0"/>
              </a:rPr>
              <a:t>		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Aminek van hatása, annak van mellékhatása!!!!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Minden gyógyszernek van mellékhatása.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Leggyakoribb azoknál a szerveknél, amelyek a gyógyszer felszívódása,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metabolizációja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kiválasztása során fokozott gyógyszerhatásnak vannak kitéve (gyomor-bél traktus, máj, vese)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Nagyon gyakori,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gyakori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ritka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Dózis függő is lehet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Évekkel később is kialakulhat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ACE-gátló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Teratogén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(magzatkárosító, pl. fájdalomcsillapítók)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Fotoszenzitív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NSAID-ok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citosztatikumok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Egy adott gyógyszer alkalmazása csak abban az esetben indokolt, ha nagyobb a várható előny, mint a lehetséges kockázat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Nemkívánatos hatás: velejárója a gyógyszer hatásának, de nincs rájuk szükség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hu-HU" sz="18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b="1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Gyógyszer mellékhatások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4800" b="1" i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u="sng" dirty="0" smtClean="0"/>
              <a:t/>
            </a:r>
            <a:br>
              <a:rPr lang="hu-HU" sz="4400" u="sng" dirty="0" smtClean="0"/>
            </a:br>
            <a:endParaRPr lang="hu-HU" dirty="0"/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gyéni 1. séma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19867</TotalTime>
  <Words>4059</Words>
  <Application>Microsoft Office PowerPoint</Application>
  <PresentationFormat>Diavetítés a képernyőre (4:3 oldalarány)</PresentationFormat>
  <Paragraphs>955</Paragraphs>
  <Slides>99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99</vt:i4>
      </vt:variant>
    </vt:vector>
  </HeadingPairs>
  <TitlesOfParts>
    <vt:vector size="102" baseType="lpstr">
      <vt:lpstr>Sétatér</vt:lpstr>
      <vt:lpstr>Image</vt:lpstr>
      <vt:lpstr>Diagram</vt:lpstr>
      <vt:lpstr>Gyógyszertan</vt:lpstr>
      <vt:lpstr>Dr. Zimmerman Katalin 06 30 20 62 508 drzimmermann.katalin@gmail.com</vt:lpstr>
      <vt:lpstr>Gyógyszertani alapismeretek</vt:lpstr>
      <vt:lpstr>Gyógyszertani alapismeretek</vt:lpstr>
      <vt:lpstr>Farmakodinámia</vt:lpstr>
      <vt:lpstr>Farmakodinámia</vt:lpstr>
      <vt:lpstr>Farmakodinámia </vt:lpstr>
      <vt:lpstr>Farmakodinámia</vt:lpstr>
      <vt:lpstr>Farmakodinámia</vt:lpstr>
      <vt:lpstr>Farmakodinámia</vt:lpstr>
      <vt:lpstr>Farmakodinámia</vt:lpstr>
      <vt:lpstr>Farmakodinámia</vt:lpstr>
      <vt:lpstr>Farmakodinámia</vt:lpstr>
      <vt:lpstr>Farmakodinámia</vt:lpstr>
      <vt:lpstr>Farmakodinámia</vt:lpstr>
      <vt:lpstr>Farmakodinámia</vt:lpstr>
      <vt:lpstr>Farmakodinámia</vt:lpstr>
      <vt:lpstr>Farmakodinámia</vt:lpstr>
      <vt:lpstr>Farmakodinámia</vt:lpstr>
      <vt:lpstr>20. dia</vt:lpstr>
      <vt:lpstr>Farmakodinámia</vt:lpstr>
      <vt:lpstr>Farmakodinámia</vt:lpstr>
      <vt:lpstr>Farmakodinámia</vt:lpstr>
      <vt:lpstr>Farmakodinámia</vt:lpstr>
      <vt:lpstr>Farmakodinámia</vt:lpstr>
      <vt:lpstr>Farmakodinámia</vt:lpstr>
      <vt:lpstr>Farmakodinámia</vt:lpstr>
      <vt:lpstr>Farmakokinetika </vt:lpstr>
      <vt:lpstr>Farmakokinetika </vt:lpstr>
      <vt:lpstr>Farmakokinetika </vt:lpstr>
      <vt:lpstr>Farmakokinetika </vt:lpstr>
      <vt:lpstr>Farmakokinetika </vt:lpstr>
      <vt:lpstr>Farmakokinetika</vt:lpstr>
      <vt:lpstr>Farmakokinetika</vt:lpstr>
      <vt:lpstr>Farmakokinetika </vt:lpstr>
      <vt:lpstr>Farmakokinetika </vt:lpstr>
      <vt:lpstr>Farmakokinetika </vt:lpstr>
      <vt:lpstr>Farmakokinetika </vt:lpstr>
      <vt:lpstr>Farmakokinetika</vt:lpstr>
      <vt:lpstr>Farmakokinetika</vt:lpstr>
      <vt:lpstr>Farmakokinetika </vt:lpstr>
      <vt:lpstr>Farmakokinetika </vt:lpstr>
      <vt:lpstr>Farmakokinetika </vt:lpstr>
      <vt:lpstr>Farmakokinetika</vt:lpstr>
      <vt:lpstr>Farmakokinetika</vt:lpstr>
      <vt:lpstr>Farmakokinetika </vt:lpstr>
      <vt:lpstr>Farmakokinetika</vt:lpstr>
      <vt:lpstr> Farmakokinetika  </vt:lpstr>
      <vt:lpstr>Farmakokinetika </vt:lpstr>
      <vt:lpstr>Farmakokinetika </vt:lpstr>
      <vt:lpstr>Farmakokinetika </vt:lpstr>
      <vt:lpstr>Farmakokinetika </vt:lpstr>
      <vt:lpstr>Farmakokinetika </vt:lpstr>
      <vt:lpstr>  Farmakokinetika  </vt:lpstr>
      <vt:lpstr>Farmakokinetika</vt:lpstr>
      <vt:lpstr>Farmakokinetika </vt:lpstr>
      <vt:lpstr>Farmakokinetika</vt:lpstr>
      <vt:lpstr> Farmakokinetika </vt:lpstr>
      <vt:lpstr> Farmakokinetika </vt:lpstr>
      <vt:lpstr>Farmakokinetika </vt:lpstr>
      <vt:lpstr>Farmakokinetika </vt:lpstr>
      <vt:lpstr> Farmakokinetika </vt:lpstr>
      <vt:lpstr>Farmakokinetika</vt:lpstr>
      <vt:lpstr> Farmakokinetika </vt:lpstr>
      <vt:lpstr> Farmakokinetika </vt:lpstr>
      <vt:lpstr>Farmakokinetika </vt:lpstr>
      <vt:lpstr>Farmakokinetika</vt:lpstr>
      <vt:lpstr>Farmakokinetika </vt:lpstr>
      <vt:lpstr>Gyógyszerbevitel során észlelhető jelenségek</vt:lpstr>
      <vt:lpstr>Gyógyszerbevitel során észlelhető jelenségek</vt:lpstr>
      <vt:lpstr>Gyógyszerbevitel során észlelhető jelenségek</vt:lpstr>
      <vt:lpstr>Gyógyszerbevitel során észlelhető jelenségek</vt:lpstr>
      <vt:lpstr>Gyógyszerbevitel során észlelhető jelenségek</vt:lpstr>
      <vt:lpstr>Gyógyszerbevitel során észlelhető jelenségek</vt:lpstr>
      <vt:lpstr>Gyógyszerbevitel során észlelhető jelenségek</vt:lpstr>
      <vt:lpstr>Gyógyszerbevitel során észlelhető jelenségek</vt:lpstr>
      <vt:lpstr>Gyógyszerbevitel során észlelhető jelenségek</vt:lpstr>
      <vt:lpstr>Gyógyszerbevitel során észlelhető jelenségek</vt:lpstr>
      <vt:lpstr>Gyógyszerhatást befolyásoló tényezők</vt:lpstr>
      <vt:lpstr>Gyógyszerhatást befolyásoló tényezők</vt:lpstr>
      <vt:lpstr>Gyógyszerhatást befolyásoló tényezők</vt:lpstr>
      <vt:lpstr>Gyógyszerhatást befolyásoló tényezők</vt:lpstr>
      <vt:lpstr>Gyógyszerhatást befolyásoló tényezők</vt:lpstr>
      <vt:lpstr>Gyógyszerhatást befolyásoló tényezők</vt:lpstr>
      <vt:lpstr>Gyógyszerhatást befolyásoló tényezők</vt:lpstr>
      <vt:lpstr> </vt:lpstr>
      <vt:lpstr>Testfelület változása az életkorral</vt:lpstr>
      <vt:lpstr>Glomeruláris filtrációs ráta változása az életkorral</vt:lpstr>
      <vt:lpstr>Gyógyszerhatást befolyásoló tényezők</vt:lpstr>
      <vt:lpstr>Gyógyszerhatást befolyásoló tényezők</vt:lpstr>
      <vt:lpstr>Gyógyszerhatást befolyásoló tényezők</vt:lpstr>
      <vt:lpstr>Gyógyszerhatást befolyásoló tényezők</vt:lpstr>
      <vt:lpstr>Gyógyszerhatást befolyásoló tényezők</vt:lpstr>
      <vt:lpstr>Gyógyszerhatást befolyásoló tényezők</vt:lpstr>
      <vt:lpstr>Gyógyszertani alapismeretek</vt:lpstr>
      <vt:lpstr>Gyógyszertani alapismeretek</vt:lpstr>
      <vt:lpstr>A gyógyszerek hatása a szervezetre</vt:lpstr>
      <vt:lpstr>Gyógyszer mellékhatások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Dr. Zimmerman Katalin</cp:lastModifiedBy>
  <cp:revision>361</cp:revision>
  <dcterms:created xsi:type="dcterms:W3CDTF">2013-02-19T13:49:44Z</dcterms:created>
  <dcterms:modified xsi:type="dcterms:W3CDTF">2019-09-01T19:55:30Z</dcterms:modified>
</cp:coreProperties>
</file>