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67" r:id="rId2"/>
    <p:sldId id="269" r:id="rId3"/>
    <p:sldId id="272" r:id="rId4"/>
    <p:sldId id="275" r:id="rId5"/>
    <p:sldId id="273" r:id="rId6"/>
    <p:sldId id="274" r:id="rId7"/>
    <p:sldId id="278" r:id="rId8"/>
    <p:sldId id="277" r:id="rId9"/>
    <p:sldId id="280" r:id="rId10"/>
    <p:sldId id="281" r:id="rId11"/>
    <p:sldId id="279" r:id="rId12"/>
    <p:sldId id="282" r:id="rId13"/>
    <p:sldId id="283" r:id="rId14"/>
    <p:sldId id="285" r:id="rId15"/>
    <p:sldId id="287" r:id="rId16"/>
    <p:sldId id="288" r:id="rId17"/>
    <p:sldId id="286" r:id="rId18"/>
    <p:sldId id="289" r:id="rId19"/>
    <p:sldId id="290" r:id="rId20"/>
    <p:sldId id="291" r:id="rId21"/>
    <p:sldId id="284" r:id="rId22"/>
    <p:sldId id="294" r:id="rId23"/>
    <p:sldId id="292" r:id="rId24"/>
    <p:sldId id="295" r:id="rId25"/>
    <p:sldId id="293" r:id="rId26"/>
    <p:sldId id="296" r:id="rId27"/>
    <p:sldId id="300" r:id="rId28"/>
    <p:sldId id="297" r:id="rId29"/>
    <p:sldId id="299" r:id="rId30"/>
    <p:sldId id="305" r:id="rId31"/>
    <p:sldId id="304" r:id="rId32"/>
    <p:sldId id="303" r:id="rId33"/>
    <p:sldId id="302" r:id="rId34"/>
    <p:sldId id="306" r:id="rId35"/>
    <p:sldId id="307" r:id="rId36"/>
    <p:sldId id="261" r:id="rId37"/>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C62"/>
    <a:srgbClr val="00ACC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87CC-F16C-4415-BC33-E5C1C45CC93A}" type="datetimeFigureOut">
              <a:rPr lang="hu-HU" smtClean="0"/>
              <a:t>2018.02.13.</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97DAE-4C68-4D18-B62E-140E4C2FF217}" type="slidenum">
              <a:rPr lang="hu-HU" smtClean="0"/>
              <a:t>‹#›</a:t>
            </a:fld>
            <a:endParaRPr lang="hu-HU"/>
          </a:p>
        </p:txBody>
      </p:sp>
    </p:spTree>
    <p:extLst>
      <p:ext uri="{BB962C8B-B14F-4D97-AF65-F5344CB8AC3E}">
        <p14:creationId xmlns:p14="http://schemas.microsoft.com/office/powerpoint/2010/main" val="1187979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F8C6F9-9A31-438D-92FD-574D58A3778C}"/>
              </a:ext>
            </a:extLst>
          </p:cNvPr>
          <p:cNvSpPr>
            <a:spLocks noGrp="1" noChangeArrowheads="1"/>
          </p:cNvSpPr>
          <p:nvPr>
            <p:ph type="sldNum" sz="quarter" idx="5"/>
          </p:nvPr>
        </p:nvSpPr>
        <p:spPr>
          <a:ln/>
        </p:spPr>
        <p:txBody>
          <a:bodyPr/>
          <a:lstStyle/>
          <a:p>
            <a:fld id="{1B984495-B7F1-4E38-B676-17BE031DF0C7}" type="slidenum">
              <a:rPr lang="hu-HU" altLang="hu-HU"/>
              <a:pPr/>
              <a:t>2</a:t>
            </a:fld>
            <a:endParaRPr lang="hu-HU" altLang="hu-HU"/>
          </a:p>
        </p:txBody>
      </p:sp>
      <p:sp>
        <p:nvSpPr>
          <p:cNvPr id="8194" name="Rectangle 2">
            <a:extLst>
              <a:ext uri="{FF2B5EF4-FFF2-40B4-BE49-F238E27FC236}">
                <a16:creationId xmlns:a16="http://schemas.microsoft.com/office/drawing/2014/main" id="{E8E5BF48-B964-4EA7-8EC8-F2C5DB90125B}"/>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18AA680A-1C4E-4E82-B1FE-040ACD5EFFD8}"/>
              </a:ext>
            </a:extLst>
          </p:cNvPr>
          <p:cNvSpPr>
            <a:spLocks noGrp="1" noChangeArrowheads="1"/>
          </p:cNvSpPr>
          <p:nvPr>
            <p:ph type="body" idx="1"/>
          </p:nvPr>
        </p:nvSpPr>
        <p:spPr/>
        <p:txBody>
          <a:bodyPr/>
          <a:lstStyle/>
          <a:p>
            <a:endParaRPr lang="hu-HU" altLang="hu-HU"/>
          </a:p>
        </p:txBody>
      </p:sp>
    </p:spTree>
    <p:extLst>
      <p:ext uri="{BB962C8B-B14F-4D97-AF65-F5344CB8AC3E}">
        <p14:creationId xmlns:p14="http://schemas.microsoft.com/office/powerpoint/2010/main" val="198214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4"/>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a:t>Alcím mintájának szerkesztése</a:t>
            </a:r>
          </a:p>
        </p:txBody>
      </p:sp>
      <p:sp>
        <p:nvSpPr>
          <p:cNvPr id="4" name="Dátum helye 3"/>
          <p:cNvSpPr>
            <a:spLocks noGrp="1"/>
          </p:cNvSpPr>
          <p:nvPr>
            <p:ph type="dt" sz="half" idx="10"/>
          </p:nvPr>
        </p:nvSpPr>
        <p:spPr/>
        <p:txBody>
          <a:bodyPr/>
          <a:lstStyle/>
          <a:p>
            <a:fld id="{59E63F40-8D31-47BD-B0CD-BD4C6738BAAC}" type="datetimeFigureOut">
              <a:rPr lang="hu-HU" smtClean="0"/>
              <a:t>2018.02.13.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1703965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9E63F40-8D31-47BD-B0CD-BD4C6738BAAC}" type="datetimeFigureOut">
              <a:rPr lang="hu-HU" smtClean="0"/>
              <a:t>2018.02.13.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210139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47"/>
            <a:ext cx="2743200" cy="5851525"/>
          </a:xfrm>
        </p:spPr>
        <p:txBody>
          <a:bodyPr vert="eaVert"/>
          <a:lstStyle/>
          <a:p>
            <a:r>
              <a:rPr lang="hu-HU"/>
              <a:t>Mintacím szerkesztése</a:t>
            </a:r>
          </a:p>
        </p:txBody>
      </p:sp>
      <p:sp>
        <p:nvSpPr>
          <p:cNvPr id="3" name="Függőleges szöveg helye 2"/>
          <p:cNvSpPr>
            <a:spLocks noGrp="1"/>
          </p:cNvSpPr>
          <p:nvPr>
            <p:ph type="body" orient="vert" idx="1"/>
          </p:nvPr>
        </p:nvSpPr>
        <p:spPr>
          <a:xfrm>
            <a:off x="609600" y="274647"/>
            <a:ext cx="8026400" cy="5851525"/>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9E63F40-8D31-47BD-B0CD-BD4C6738BAAC}" type="datetimeFigureOut">
              <a:rPr lang="hu-HU" smtClean="0"/>
              <a:t>2018.02.13.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201518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59E63F40-8D31-47BD-B0CD-BD4C6738BAAC}" type="datetimeFigureOut">
              <a:rPr lang="hu-HU" smtClean="0"/>
              <a:t>2018.02.13.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3483625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9"/>
            <a:ext cx="10363200" cy="1362075"/>
          </a:xfrm>
        </p:spPr>
        <p:txBody>
          <a:bodyPr anchor="t"/>
          <a:lstStyle>
            <a:lvl1pPr algn="l">
              <a:defRPr sz="4000" b="1" cap="all"/>
            </a:lvl1pPr>
          </a:lstStyle>
          <a:p>
            <a:r>
              <a:rPr lang="hu-HU"/>
              <a:t>Mintacím szerkesztése</a:t>
            </a:r>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59E63F40-8D31-47BD-B0CD-BD4C6738BAAC}" type="datetimeFigureOut">
              <a:rPr lang="hu-HU" smtClean="0"/>
              <a:t>2018.02.13.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342614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59E63F40-8D31-47BD-B0CD-BD4C6738BAAC}" type="datetimeFigureOut">
              <a:rPr lang="hu-HU" smtClean="0"/>
              <a:t>2018.02.13.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115461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59E63F40-8D31-47BD-B0CD-BD4C6738BAAC}" type="datetimeFigureOut">
              <a:rPr lang="hu-HU" smtClean="0"/>
              <a:t>2018.02.13.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1649217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59E63F40-8D31-47BD-B0CD-BD4C6738BAAC}" type="datetimeFigureOut">
              <a:rPr lang="hu-HU" smtClean="0"/>
              <a:t>2018.02.13.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169347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59E63F40-8D31-47BD-B0CD-BD4C6738BAAC}" type="datetimeFigureOut">
              <a:rPr lang="hu-HU" smtClean="0"/>
              <a:t>2018.02.13.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297610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3" y="273050"/>
            <a:ext cx="4011084"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4766733" y="2730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59E63F40-8D31-47BD-B0CD-BD4C6738BAAC}" type="datetimeFigureOut">
              <a:rPr lang="hu-HU" smtClean="0"/>
              <a:t>2018.02.13.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2209236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Dátum helye 4"/>
          <p:cNvSpPr>
            <a:spLocks noGrp="1"/>
          </p:cNvSpPr>
          <p:nvPr>
            <p:ph type="dt" sz="half" idx="10"/>
          </p:nvPr>
        </p:nvSpPr>
        <p:spPr/>
        <p:txBody>
          <a:bodyPr/>
          <a:lstStyle/>
          <a:p>
            <a:fld id="{59E63F40-8D31-47BD-B0CD-BD4C6738BAAC}" type="datetimeFigureOut">
              <a:rPr lang="hu-HU" smtClean="0"/>
              <a:t>2018.02.13.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E86D8D6-5283-447E-AFB0-7CAFE6F69955}" type="slidenum">
              <a:rPr lang="hu-HU" smtClean="0"/>
              <a:t>‹#›</a:t>
            </a:fld>
            <a:endParaRPr lang="hu-HU"/>
          </a:p>
        </p:txBody>
      </p:sp>
    </p:spTree>
    <p:extLst>
      <p:ext uri="{BB962C8B-B14F-4D97-AF65-F5344CB8AC3E}">
        <p14:creationId xmlns:p14="http://schemas.microsoft.com/office/powerpoint/2010/main" val="273014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609600" y="635635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E63F40-8D31-47BD-B0CD-BD4C6738BAAC}" type="datetimeFigureOut">
              <a:rPr lang="hu-HU" smtClean="0"/>
              <a:t>2018.02.13.</a:t>
            </a:fld>
            <a:endParaRPr lang="hu-HU"/>
          </a:p>
        </p:txBody>
      </p:sp>
      <p:sp>
        <p:nvSpPr>
          <p:cNvPr id="5" name="Élőláb helye 4"/>
          <p:cNvSpPr>
            <a:spLocks noGrp="1"/>
          </p:cNvSpPr>
          <p:nvPr>
            <p:ph type="ftr" sz="quarter" idx="3"/>
          </p:nvPr>
        </p:nvSpPr>
        <p:spPr>
          <a:xfrm>
            <a:off x="4165600" y="635635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737600" y="635635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6D8D6-5283-447E-AFB0-7CAFE6F69955}" type="slidenum">
              <a:rPr lang="hu-HU" smtClean="0"/>
              <a:t>‹#›</a:t>
            </a:fld>
            <a:endParaRPr lang="hu-HU"/>
          </a:p>
        </p:txBody>
      </p:sp>
    </p:spTree>
    <p:extLst>
      <p:ext uri="{BB962C8B-B14F-4D97-AF65-F5344CB8AC3E}">
        <p14:creationId xmlns:p14="http://schemas.microsoft.com/office/powerpoint/2010/main" val="2913625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CCD"/>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519888"/>
            <a:ext cx="9144000" cy="1477328"/>
          </a:xfrm>
        </p:spPr>
        <p:txBody>
          <a:bodyPr>
            <a:spAutoFit/>
          </a:bodyPr>
          <a:lstStyle/>
          <a:p>
            <a:r>
              <a:rPr lang="hu-HU" sz="4500" b="1" dirty="0">
                <a:solidFill>
                  <a:schemeClr val="bg1"/>
                </a:solidFill>
                <a:latin typeface="Verdana" panose="020B0604030504040204" pitchFamily="34" charset="0"/>
                <a:ea typeface="Verdana" panose="020B0604030504040204" pitchFamily="34" charset="0"/>
                <a:cs typeface="Verdana" panose="020B0604030504040204" pitchFamily="34" charset="0"/>
              </a:rPr>
              <a:t>Vezetési képességre hátrányosan ható szerek</a:t>
            </a: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56" t="42500" r="19062" b="10555"/>
          <a:stretch/>
        </p:blipFill>
        <p:spPr bwMode="auto">
          <a:xfrm>
            <a:off x="10028925" y="180000"/>
            <a:ext cx="1726250" cy="94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gyenes összekötő 4"/>
          <p:cNvCxnSpPr/>
          <p:nvPr/>
        </p:nvCxnSpPr>
        <p:spPr>
          <a:xfrm>
            <a:off x="552450" y="652065"/>
            <a:ext cx="944235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zövegdoboz 2">
            <a:extLst>
              <a:ext uri="{FF2B5EF4-FFF2-40B4-BE49-F238E27FC236}">
                <a16:creationId xmlns:a16="http://schemas.microsoft.com/office/drawing/2014/main" id="{6B1C5FBD-D59F-4334-A1E9-56A57BEEBD57}"/>
              </a:ext>
            </a:extLst>
          </p:cNvPr>
          <p:cNvSpPr txBox="1"/>
          <p:nvPr/>
        </p:nvSpPr>
        <p:spPr>
          <a:xfrm>
            <a:off x="2227384" y="4307689"/>
            <a:ext cx="7737231" cy="1557349"/>
          </a:xfrm>
          <a:prstGeom prst="rect">
            <a:avLst/>
          </a:prstGeom>
          <a:noFill/>
        </p:spPr>
        <p:txBody>
          <a:bodyPr wrap="square" rtlCol="0">
            <a:spAutoFit/>
          </a:bodyPr>
          <a:lstStyle/>
          <a:p>
            <a:pPr lvl="0" algn="ctr" fontAlgn="base">
              <a:spcBef>
                <a:spcPct val="20000"/>
              </a:spcBef>
              <a:spcAft>
                <a:spcPct val="0"/>
              </a:spcAft>
              <a:buClr>
                <a:srgbClr val="EEC85E"/>
              </a:buClr>
              <a:buSzPct val="70000"/>
            </a:pPr>
            <a:r>
              <a:rPr lang="hu-HU"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N</a:t>
            </a:r>
            <a:r>
              <a:rPr lang="en-GB"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SZK</a:t>
            </a:r>
            <a:r>
              <a:rPr lang="hu-HU"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K</a:t>
            </a:r>
            <a:endParaRPr lang="en-GB"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fontAlgn="base">
              <a:spcBef>
                <a:spcPct val="20000"/>
              </a:spcBef>
              <a:spcAft>
                <a:spcPct val="0"/>
              </a:spcAft>
              <a:buClr>
                <a:srgbClr val="EEC85E"/>
              </a:buClr>
              <a:buSzPct val="70000"/>
            </a:pPr>
            <a:r>
              <a:rPr lang="en-GB" altLang="hu-HU" sz="2800" b="1" dirty="0" err="1">
                <a:solidFill>
                  <a:schemeClr val="bg1"/>
                </a:solidFill>
                <a:latin typeface="Verdana" panose="020B0604030504040204" pitchFamily="34" charset="0"/>
                <a:ea typeface="Verdana" panose="020B0604030504040204" pitchFamily="34" charset="0"/>
                <a:cs typeface="Verdana" panose="020B0604030504040204" pitchFamily="34" charset="0"/>
              </a:rPr>
              <a:t>Szombathelyi</a:t>
            </a:r>
            <a:r>
              <a:rPr lang="hu-HU"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 Intézete</a:t>
            </a:r>
            <a:endParaRPr lang="en-GB"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lvl="0" algn="ctr" fontAlgn="base">
              <a:spcBef>
                <a:spcPct val="20000"/>
              </a:spcBef>
              <a:spcAft>
                <a:spcPct val="0"/>
              </a:spcAft>
              <a:buClr>
                <a:srgbClr val="EEC85E"/>
              </a:buClr>
              <a:buSzPct val="70000"/>
            </a:pPr>
            <a:r>
              <a:rPr lang="en-GB" altLang="hu-HU" sz="2800" b="1" dirty="0" err="1">
                <a:solidFill>
                  <a:schemeClr val="bg1"/>
                </a:solidFill>
                <a:latin typeface="Verdana" panose="020B0604030504040204" pitchFamily="34" charset="0"/>
                <a:ea typeface="Verdana" panose="020B0604030504040204" pitchFamily="34" charset="0"/>
                <a:cs typeface="Verdana" panose="020B0604030504040204" pitchFamily="34" charset="0"/>
              </a:rPr>
              <a:t>Dr.</a:t>
            </a:r>
            <a:r>
              <a:rPr lang="en-GB" altLang="hu-HU" sz="2800" b="1" dirty="0">
                <a:solidFill>
                  <a:schemeClr val="bg1"/>
                </a:solidFill>
                <a:latin typeface="Verdana" panose="020B0604030504040204" pitchFamily="34" charset="0"/>
                <a:ea typeface="Verdana" panose="020B0604030504040204" pitchFamily="34" charset="0"/>
                <a:cs typeface="Verdana" panose="020B0604030504040204" pitchFamily="34" charset="0"/>
              </a:rPr>
              <a:t> Kiss Tibor</a:t>
            </a:r>
          </a:p>
        </p:txBody>
      </p:sp>
    </p:spTree>
    <p:extLst>
      <p:ext uri="{BB962C8B-B14F-4D97-AF65-F5344CB8AC3E}">
        <p14:creationId xmlns:p14="http://schemas.microsoft.com/office/powerpoint/2010/main" val="2397559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2297647"/>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Véralkoholszint számítása adatokból:</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a:xfrm>
            <a:off x="609600" y="2412816"/>
            <a:ext cx="10972800" cy="4149191"/>
          </a:xfrm>
        </p:spPr>
        <p:txBody>
          <a:bodyPr/>
          <a:lstStyle/>
          <a:p>
            <a:pPr>
              <a:lnSpc>
                <a:spcPct val="90000"/>
              </a:lnSpc>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A1 = C1 p r, ahol:</a:t>
            </a:r>
          </a:p>
          <a:p>
            <a:pPr>
              <a:lnSpc>
                <a:spcPct val="90000"/>
              </a:lnSpc>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A1 = az adott időpontban a szervezetben lévő alkoholmennyiség grammokban, </a:t>
            </a:r>
          </a:p>
          <a:p>
            <a:pPr>
              <a:lnSpc>
                <a:spcPct val="90000"/>
              </a:lnSpc>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C1 = a vér alkoholkoncentrációja ezrelékben, </a:t>
            </a:r>
          </a:p>
          <a:p>
            <a:pPr>
              <a:lnSpc>
                <a:spcPct val="90000"/>
              </a:lnSpc>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p = a vizsgált személy testsúlya kg-ban, </a:t>
            </a:r>
          </a:p>
          <a:p>
            <a:pPr>
              <a:lnSpc>
                <a:spcPct val="90000"/>
              </a:lnSpc>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r = a megoszlási vagy </a:t>
            </a:r>
            <a:r>
              <a:rPr lang="hu-HU" altLang="hu-HU" sz="2800" dirty="0" err="1">
                <a:solidFill>
                  <a:srgbClr val="00ACCD"/>
                </a:solidFill>
                <a:latin typeface="Verdana" panose="020B0604030504040204" pitchFamily="34" charset="0"/>
                <a:ea typeface="Verdana" panose="020B0604030504040204" pitchFamily="34" charset="0"/>
                <a:cs typeface="Verdana" panose="020B0604030504040204" pitchFamily="34" charset="0"/>
              </a:rPr>
              <a:t>Widmark</a:t>
            </a: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 féle faktor (a diffúziós egyensúly állapotában középértékben 0,7). </a:t>
            </a: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2932842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p:txBody>
          <a:bodyPr/>
          <a:lstStyle/>
          <a:p>
            <a:pPr marL="0" indent="0" algn="ctr">
              <a:buNone/>
            </a:pPr>
            <a:r>
              <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Visszaszámolás a cselekmény időpontjában fennálló véralkohol-koncentrációra, következtetés a befolyásoltság mértékére</a:t>
            </a: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172260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p:txBody>
          <a:bodyPr/>
          <a:lstStyle/>
          <a:p>
            <a:pPr marL="0" indent="0">
              <a:buNone/>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A vérminta alkoholkoncentrációja a minta vételének időpontjában meglévő alkoholkoncentrációt jelzi. A gyakorlatban minden esetben kérik a visszaszámolást a cselekmény időpontjára is. A véralkoholszint csökkenése általában óránként (bontási ráta) 0,15‰ (15 mg%), ami 7 g alkohol lebontásának felel meg. </a:t>
            </a: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3408260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229764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 visszaszámolás feltételei:</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a:xfrm>
            <a:off x="609600" y="2572293"/>
            <a:ext cx="10972800" cy="3553876"/>
          </a:xfrm>
        </p:spPr>
        <p:txBody>
          <a:bodyPr/>
          <a:lstStyle/>
          <a:p>
            <a:pPr marL="0" indent="0">
              <a:buNone/>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a) a véralkoholszint a 0,20‰-</a:t>
            </a:r>
            <a:r>
              <a:rPr lang="hu-HU" altLang="hu-HU" sz="2800" dirty="0" err="1">
                <a:solidFill>
                  <a:srgbClr val="00ACCD"/>
                </a:solidFill>
                <a:latin typeface="Verdana" panose="020B0604030504040204" pitchFamily="34" charset="0"/>
                <a:ea typeface="Verdana" panose="020B0604030504040204" pitchFamily="34" charset="0"/>
                <a:cs typeface="Verdana" panose="020B0604030504040204" pitchFamily="34" charset="0"/>
              </a:rPr>
              <a:t>et</a:t>
            </a: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 (20 mg%) haladja meg, illetve</a:t>
            </a:r>
          </a:p>
          <a:p>
            <a:pPr marL="0" indent="0">
              <a:buNone/>
            </a:pP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b) az alkoholfogyasztás és a cselekmény között legalább 60 perc teljen el (megelőző folyamatos alkoholfogyasztásnál az utolsó alkoholfogyasztás után 30 perc múlva már visszaszámolhatunk).</a:t>
            </a: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2016574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229764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 visszaszámolás értékei:</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a:xfrm>
            <a:off x="609600" y="2572293"/>
            <a:ext cx="10972800" cy="3553876"/>
          </a:xfrm>
        </p:spPr>
        <p:txBody>
          <a:bodyPr/>
          <a:lstStyle/>
          <a:p>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1,50‰ alatt 0,15‰-es,</a:t>
            </a:r>
          </a:p>
          <a:p>
            <a:r>
              <a:rPr lang="hu-HU" altLang="hu-HU" sz="2800">
                <a:solidFill>
                  <a:srgbClr val="00ACCD"/>
                </a:solidFill>
                <a:latin typeface="Verdana" panose="020B0604030504040204" pitchFamily="34" charset="0"/>
                <a:ea typeface="Verdana" panose="020B0604030504040204" pitchFamily="34" charset="0"/>
                <a:cs typeface="Verdana" panose="020B0604030504040204" pitchFamily="34" charset="0"/>
              </a:rPr>
              <a:t>1,51-2,50</a:t>
            </a:r>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 között 0,15-0,20‰-es,</a:t>
            </a:r>
          </a:p>
          <a:p>
            <a:r>
              <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rPr>
              <a:t>2,50‰ felett 0,20-0,30‰-es </a:t>
            </a:r>
            <a:r>
              <a:rPr lang="hu-HU" altLang="hu-HU" sz="2800" dirty="0" err="1">
                <a:solidFill>
                  <a:srgbClr val="00ACCD"/>
                </a:solidFill>
                <a:latin typeface="Verdana" panose="020B0604030504040204" pitchFamily="34" charset="0"/>
                <a:ea typeface="Verdana" panose="020B0604030504040204" pitchFamily="34" charset="0"/>
                <a:cs typeface="Verdana" panose="020B0604030504040204" pitchFamily="34" charset="0"/>
              </a:rPr>
              <a:t>óránkénti</a:t>
            </a:r>
            <a:endParaRPr lang="hu-HU" alt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3630906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426676"/>
            <a:ext cx="10972800" cy="99096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Az alkohol általános hatásai:</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graphicFrame>
        <p:nvGraphicFramePr>
          <p:cNvPr id="9" name="Group 42">
            <a:extLst>
              <a:ext uri="{FF2B5EF4-FFF2-40B4-BE49-F238E27FC236}">
                <a16:creationId xmlns:a16="http://schemas.microsoft.com/office/drawing/2014/main" id="{662AED97-BC30-42AB-A374-9C85B90D6119}"/>
              </a:ext>
            </a:extLst>
          </p:cNvPr>
          <p:cNvGraphicFramePr>
            <a:graphicFrameLocks noGrp="1"/>
          </p:cNvGraphicFramePr>
          <p:nvPr>
            <p:ph idx="1"/>
            <p:extLst>
              <p:ext uri="{D42A27DB-BD31-4B8C-83A1-F6EECF244321}">
                <p14:modId xmlns:p14="http://schemas.microsoft.com/office/powerpoint/2010/main" val="3951774789"/>
              </p:ext>
            </p:extLst>
          </p:nvPr>
        </p:nvGraphicFramePr>
        <p:xfrm>
          <a:off x="0" y="1342072"/>
          <a:ext cx="12191999" cy="5515928"/>
        </p:xfrm>
        <a:graphic>
          <a:graphicData uri="http://schemas.openxmlformats.org/drawingml/2006/table">
            <a:tbl>
              <a:tblPr/>
              <a:tblGrid>
                <a:gridCol w="3239354">
                  <a:extLst>
                    <a:ext uri="{9D8B030D-6E8A-4147-A177-3AD203B41FA5}">
                      <a16:colId xmlns:a16="http://schemas.microsoft.com/office/drawing/2014/main" val="4274898501"/>
                    </a:ext>
                  </a:extLst>
                </a:gridCol>
                <a:gridCol w="8952645">
                  <a:extLst>
                    <a:ext uri="{9D8B030D-6E8A-4147-A177-3AD203B41FA5}">
                      <a16:colId xmlns:a16="http://schemas.microsoft.com/office/drawing/2014/main" val="1089465497"/>
                    </a:ext>
                  </a:extLst>
                </a:gridCol>
              </a:tblGrid>
              <a:tr h="30162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véralkohol cc.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hatások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5332391"/>
                  </a:ext>
                </a:extLst>
              </a:tr>
              <a:tr h="300038">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&lt;0,30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szubjektíven érzékelhető oldódás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5451818"/>
                  </a:ext>
                </a:extLst>
              </a:tr>
              <a:tr h="700088">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&gt;0,30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szubjektíven pozitív teljesítmény értékelés, a szemmozgás változik, komplex folyamatokban már 20-40%-ban teljesítmény romlás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46821425"/>
                  </a:ext>
                </a:extLst>
              </a:tr>
              <a:tr h="49847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&gt;0,50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az alkohol hatásának negatív megélése megkezdődik, kritikai érzék csökken, bőbeszédűség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2997041"/>
                  </a:ext>
                </a:extLst>
              </a:tr>
              <a:tr h="5000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&gt;0,80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eufória, emelkedett hangulat, túlzott önbizalom, csökken a látásélesség és a koncentrációs képesség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1522551"/>
                  </a:ext>
                </a:extLst>
              </a:tr>
              <a:tr h="49847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&gt;1,10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beszédzavarok, mozgási problémák, a teljesítménycsökkenés már alig kompenzálható, a kritikai érzék további csökkenése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2989"/>
                  </a:ext>
                </a:extLst>
              </a:tr>
              <a:tr h="30162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&gt;1,50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rövid idejű emlékezet kiesések, beszámítási képesség csökken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553362"/>
                  </a:ext>
                </a:extLst>
              </a:tr>
              <a:tr h="49847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&gt;2,00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egyértelmű járási-, mozgáskoordinációs- és beszédzavarok, gyakori amnézia, további beszámítási képesség csökkenés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11888345"/>
                  </a:ext>
                </a:extLst>
              </a:tr>
              <a:tr h="30162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&gt;2,50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általános személyiség torzulás, tudatzavar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4034833"/>
                  </a:ext>
                </a:extLst>
              </a:tr>
              <a:tr h="49847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&gt;3,00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súlyos tájékozódási zavar (személyre, helyre, időre), súlyos tudatzavar, teljes beszámíthatatlanság, gyakran eszméletvesztés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252029"/>
                  </a:ext>
                </a:extLst>
              </a:tr>
              <a:tr h="5000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&gt;3,50 ezrelék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6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alkohol mérgezés, életveszélyes állapot: légzési-, keringési zavarok, kihűlés veszélye szabad környezetben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9469526"/>
                  </a:ext>
                </a:extLst>
              </a:tr>
            </a:tbl>
          </a:graphicData>
        </a:graphic>
      </p:graphicFrame>
    </p:spTree>
    <p:extLst>
      <p:ext uri="{BB962C8B-B14F-4D97-AF65-F5344CB8AC3E}">
        <p14:creationId xmlns:p14="http://schemas.microsoft.com/office/powerpoint/2010/main" val="167918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426676"/>
            <a:ext cx="10972800" cy="990962"/>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Az alkohol mérhető negatív hatásai:</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graphicFrame>
        <p:nvGraphicFramePr>
          <p:cNvPr id="8" name="Group 45">
            <a:extLst>
              <a:ext uri="{FF2B5EF4-FFF2-40B4-BE49-F238E27FC236}">
                <a16:creationId xmlns:a16="http://schemas.microsoft.com/office/drawing/2014/main" id="{F40C6E85-E1D4-4889-BAEE-59A7693964B1}"/>
              </a:ext>
            </a:extLst>
          </p:cNvPr>
          <p:cNvGraphicFramePr>
            <a:graphicFrameLocks noGrp="1"/>
          </p:cNvGraphicFramePr>
          <p:nvPr>
            <p:ph idx="1"/>
            <p:extLst>
              <p:ext uri="{D42A27DB-BD31-4B8C-83A1-F6EECF244321}">
                <p14:modId xmlns:p14="http://schemas.microsoft.com/office/powerpoint/2010/main" val="1413374473"/>
              </p:ext>
            </p:extLst>
          </p:nvPr>
        </p:nvGraphicFramePr>
        <p:xfrm>
          <a:off x="0" y="1265600"/>
          <a:ext cx="12192000" cy="5592394"/>
        </p:xfrm>
        <a:graphic>
          <a:graphicData uri="http://schemas.openxmlformats.org/drawingml/2006/table">
            <a:tbl>
              <a:tblPr/>
              <a:tblGrid>
                <a:gridCol w="6096001">
                  <a:extLst>
                    <a:ext uri="{9D8B030D-6E8A-4147-A177-3AD203B41FA5}">
                      <a16:colId xmlns:a16="http://schemas.microsoft.com/office/drawing/2014/main" val="1534723760"/>
                    </a:ext>
                  </a:extLst>
                </a:gridCol>
                <a:gridCol w="6095999">
                  <a:extLst>
                    <a:ext uri="{9D8B030D-6E8A-4147-A177-3AD203B41FA5}">
                      <a16:colId xmlns:a16="http://schemas.microsoft.com/office/drawing/2014/main" val="333449698"/>
                    </a:ext>
                  </a:extLst>
                </a:gridCol>
              </a:tblGrid>
              <a:tr h="32892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mérhető negatív hatások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gépjárművezetési következmény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498655"/>
                  </a:ext>
                </a:extLst>
              </a:tr>
              <a:tr h="5681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Vizuális funkciók:</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látásélesség-, világos-sötét adaptáció csökkenése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endPar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veszélyhelyzetek késői észlelése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0179636"/>
                  </a:ext>
                </a:extLst>
              </a:tr>
              <a:tr h="32892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látótér csökkenése (csőlátás)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a perifériás terek kiesése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55088209"/>
                  </a:ext>
                </a:extLst>
              </a:tr>
              <a:tr h="522426">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piros fény iránti érzékenység csökkenése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világítóberendezések (autó lámpák) iránti csökkent érzékenység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04208996"/>
                  </a:ext>
                </a:extLst>
              </a:tr>
              <a:tr h="5681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Hallás és egyensúly problémák:</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az irányhallás csökkenése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endPar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útiránytól való eltérés („kacsázás”)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8450311"/>
                  </a:ext>
                </a:extLst>
              </a:tr>
              <a:tr h="345351">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halk hangok felerősödése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akusztikus szignálok zavartkeltő felerősödése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0630478"/>
                  </a:ext>
                </a:extLst>
              </a:tr>
              <a:tr h="32892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szédülés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útiránytól való eltérés („kacsázás”)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28164868"/>
                  </a:ext>
                </a:extLst>
              </a:tr>
              <a:tr h="80737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Romló figyelem összpontosítás és koncentráció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monoton utakon nő a hibalehetőség,</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egyetlen tárgyra történő összpontosítás,</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könnyű eltéríthetőség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53676948"/>
                  </a:ext>
                </a:extLst>
              </a:tr>
              <a:tr h="32892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Reakciók (egyszerű, választásos):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növekvő reakció idő</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21431716"/>
                  </a:ext>
                </a:extLst>
              </a:tr>
              <a:tr h="5681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Pszichomotorium: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egyensúlyzavarok, koordinációs zavarok (szem-kéz funkció), zavart pedál és váltókezelés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9739255"/>
                  </a:ext>
                </a:extLst>
              </a:tr>
              <a:tr h="5681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Kognitív teljesítmények (információ feldolgozás, gondolkodás, orientáció):</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 megnövekvő felismerési- és döntési idő, hibás közlekedési információ-dekódolás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6251041"/>
                  </a:ext>
                </a:extLst>
              </a:tr>
              <a:tr h="328929">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a:solidFill>
                            <a:srgbClr val="00ACCD"/>
                          </a:solidFill>
                          <a:effectLst/>
                          <a:latin typeface="Verdana" panose="020B0604030504040204" pitchFamily="34" charset="0"/>
                          <a:ea typeface="Verdana" panose="020B0604030504040204" pitchFamily="34" charset="0"/>
                          <a:cs typeface="Verdana" panose="020B0604030504040204" pitchFamily="34" charset="0"/>
                        </a:rPr>
                        <a:t>Agresszió (szociális viselkedés):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effectLst>
                            <a:outerShdw blurRad="38100" dist="38100" dir="2700000" algn="tl">
                              <a:srgbClr val="000000"/>
                            </a:outerShdw>
                          </a:effectLst>
                          <a:latin typeface="Verdana" panose="020B0604030504040204" pitchFamily="34" charset="0"/>
                        </a:defRPr>
                      </a:lvl1pPr>
                      <a:lvl2pPr marL="742950" indent="-285750">
                        <a:spcBef>
                          <a:spcPct val="20000"/>
                        </a:spcBef>
                        <a:defRPr sz="2400">
                          <a:solidFill>
                            <a:schemeClr val="tx1"/>
                          </a:solidFill>
                          <a:effectLst>
                            <a:outerShdw blurRad="38100" dist="38100" dir="2700000" algn="tl">
                              <a:srgbClr val="000000"/>
                            </a:outerShdw>
                          </a:effectLst>
                          <a:latin typeface="Verdana" panose="020B0604030504040204" pitchFamily="34" charset="0"/>
                        </a:defRPr>
                      </a:lvl2pPr>
                      <a:lvl3pPr marL="1143000" indent="-228600">
                        <a:spcBef>
                          <a:spcPct val="20000"/>
                        </a:spcBef>
                        <a:buClr>
                          <a:schemeClr val="tx2"/>
                        </a:buClr>
                        <a:buSzPct val="70000"/>
                        <a:buFont typeface="Wingdings" panose="05000000000000000000" pitchFamily="2" charset="2"/>
                        <a:defRPr sz="2000">
                          <a:solidFill>
                            <a:schemeClr val="tx1"/>
                          </a:solidFill>
                          <a:effectLst>
                            <a:outerShdw blurRad="38100" dist="38100" dir="2700000" algn="tl">
                              <a:srgbClr val="000000"/>
                            </a:outerShdw>
                          </a:effectLst>
                          <a:latin typeface="Verdana" panose="020B0604030504040204" pitchFamily="34" charset="0"/>
                        </a:defRPr>
                      </a:lvl3pPr>
                      <a:lvl4pPr marL="1600200" indent="-228600">
                        <a:spcBef>
                          <a:spcPct val="20000"/>
                        </a:spcBef>
                        <a:defRPr>
                          <a:solidFill>
                            <a:schemeClr val="tx1"/>
                          </a:solidFill>
                          <a:effectLst>
                            <a:outerShdw blurRad="38100" dist="38100" dir="2700000" algn="tl">
                              <a:srgbClr val="000000"/>
                            </a:outerShdw>
                          </a:effectLst>
                          <a:latin typeface="Verdana" panose="020B0604030504040204" pitchFamily="34" charset="0"/>
                        </a:defRPr>
                      </a:lvl4pPr>
                      <a:lvl5pPr marL="2057400" indent="-228600">
                        <a:spcBef>
                          <a:spcPct val="20000"/>
                        </a:spcBef>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5pPr>
                      <a:lvl6pPr marL="25146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6pPr>
                      <a:lvl7pPr marL="29718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7pPr>
                      <a:lvl8pPr marL="34290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8pPr>
                      <a:lvl9pPr marL="3886200" indent="-228600" fontAlgn="base">
                        <a:spcBef>
                          <a:spcPct val="20000"/>
                        </a:spcBef>
                        <a:spcAft>
                          <a:spcPct val="0"/>
                        </a:spcAft>
                        <a:buClr>
                          <a:schemeClr val="folHlink"/>
                        </a:buClr>
                        <a:buSzPct val="70000"/>
                        <a:buFont typeface="Wingdings" panose="05000000000000000000" pitchFamily="2" charset="2"/>
                        <a:defRPr>
                          <a:solidFill>
                            <a:schemeClr val="tx1"/>
                          </a:solidFill>
                          <a:effectLst>
                            <a:outerShdw blurRad="38100" dist="38100" dir="2700000" algn="tl">
                              <a:srgbClr val="000000"/>
                            </a:outerShdw>
                          </a:effectLst>
                          <a:latin typeface="Verdan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lang="hu-HU" altLang="hu-HU" sz="1400" b="1" kern="1200" dirty="0">
                          <a:solidFill>
                            <a:srgbClr val="00ACCD"/>
                          </a:solidFill>
                          <a:effectLst/>
                          <a:latin typeface="Verdana" panose="020B0604030504040204" pitchFamily="34" charset="0"/>
                          <a:ea typeface="Verdana" panose="020B0604030504040204" pitchFamily="34" charset="0"/>
                          <a:cs typeface="Verdana" panose="020B0604030504040204" pitchFamily="34" charset="0"/>
                        </a:rPr>
                        <a:t>- agresszív vezetés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9976484"/>
                  </a:ext>
                </a:extLst>
              </a:tr>
            </a:tbl>
          </a:graphicData>
        </a:graphic>
      </p:graphicFrame>
    </p:spTree>
    <p:extLst>
      <p:ext uri="{BB962C8B-B14F-4D97-AF65-F5344CB8AC3E}">
        <p14:creationId xmlns:p14="http://schemas.microsoft.com/office/powerpoint/2010/main" val="226741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72F0DECA-7465-418B-B3A2-DA03D4B40318}"/>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802742" y="1154516"/>
            <a:ext cx="5956300" cy="53435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809525"/>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anyagcsere:</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9" name="Picture 4" descr="gi-bleeding-normal-anatomy-picture">
            <a:extLst>
              <a:ext uri="{FF2B5EF4-FFF2-40B4-BE49-F238E27FC236}">
                <a16:creationId xmlns:a16="http://schemas.microsoft.com/office/drawing/2014/main" id="{F76F02EC-3713-4474-835C-EEDCEFAF19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1208" y="2202215"/>
            <a:ext cx="34925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516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751177"/>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anyagcsere:</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3" descr="slide023">
            <a:extLst>
              <a:ext uri="{FF2B5EF4-FFF2-40B4-BE49-F238E27FC236}">
                <a16:creationId xmlns:a16="http://schemas.microsoft.com/office/drawing/2014/main" id="{2AB9DD6C-A778-4C87-8B4F-45FB46751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3359150" y="1530350"/>
            <a:ext cx="5473700" cy="5327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5800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97326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anyagcsere:</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1216546402">
            <a:extLst>
              <a:ext uri="{FF2B5EF4-FFF2-40B4-BE49-F238E27FC236}">
                <a16:creationId xmlns:a16="http://schemas.microsoft.com/office/drawing/2014/main" id="{9480204D-A7B6-4AA2-9904-0E5C07D89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628775"/>
            <a:ext cx="4176712" cy="475138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a:extLst>
              <a:ext uri="{FF2B5EF4-FFF2-40B4-BE49-F238E27FC236}">
                <a16:creationId xmlns:a16="http://schemas.microsoft.com/office/drawing/2014/main" id="{218CBA54-9EFD-4A7A-ACF0-E4399EAAA37A}"/>
              </a:ext>
            </a:extLst>
          </p:cNvPr>
          <p:cNvSpPr>
            <a:spLocks noChangeArrowheads="1"/>
          </p:cNvSpPr>
          <p:nvPr/>
        </p:nvSpPr>
        <p:spPr bwMode="auto">
          <a:xfrm>
            <a:off x="4787900" y="4581525"/>
            <a:ext cx="3384550" cy="1368425"/>
          </a:xfrm>
          <a:custGeom>
            <a:avLst/>
            <a:gdLst>
              <a:gd name="G0" fmla="+- 9257 0 0"/>
              <a:gd name="G1" fmla="+- 16838 0 0"/>
              <a:gd name="G2" fmla="+- 9257 0 0"/>
              <a:gd name="G3" fmla="*/ 9257 1 2"/>
              <a:gd name="G4" fmla="+- G3 10800 0"/>
              <a:gd name="G5" fmla="+- 21600 9257 16838"/>
              <a:gd name="G6" fmla="+- 16838 9257 0"/>
              <a:gd name="G7" fmla="*/ G6 1 2"/>
              <a:gd name="G8" fmla="*/ 16838 2 1"/>
              <a:gd name="G9" fmla="+- G8 0 21600"/>
              <a:gd name="G10" fmla="*/ 21600 G0 G1"/>
              <a:gd name="G11" fmla="*/ 21600 G4 G1"/>
              <a:gd name="G12" fmla="*/ 21600 G5 G1"/>
              <a:gd name="G13" fmla="*/ 21600 G7 G1"/>
              <a:gd name="G14" fmla="*/ 16838 1 2"/>
              <a:gd name="G15" fmla="+- G5 0 G4"/>
              <a:gd name="G16" fmla="+- G0 0 G4"/>
              <a:gd name="G17" fmla="*/ G2 G15 G16"/>
              <a:gd name="T0" fmla="*/ 15429 w 21600"/>
              <a:gd name="T1" fmla="*/ 0 h 21600"/>
              <a:gd name="T2" fmla="*/ 9257 w 21600"/>
              <a:gd name="T3" fmla="*/ 9257 h 21600"/>
              <a:gd name="T4" fmla="*/ 0 w 21600"/>
              <a:gd name="T5" fmla="*/ 19793 h 21600"/>
              <a:gd name="T6" fmla="*/ 8419 w 21600"/>
              <a:gd name="T7" fmla="*/ 21600 h 21600"/>
              <a:gd name="T8" fmla="*/ 16838 w 21600"/>
              <a:gd name="T9" fmla="*/ 16738 h 21600"/>
              <a:gd name="T10" fmla="*/ 21600 w 21600"/>
              <a:gd name="T11" fmla="*/ 925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257"/>
                </a:lnTo>
                <a:lnTo>
                  <a:pt x="14019" y="9257"/>
                </a:lnTo>
                <a:lnTo>
                  <a:pt x="14019" y="17984"/>
                </a:lnTo>
                <a:lnTo>
                  <a:pt x="0" y="17984"/>
                </a:lnTo>
                <a:lnTo>
                  <a:pt x="0" y="21600"/>
                </a:lnTo>
                <a:lnTo>
                  <a:pt x="16838" y="21600"/>
                </a:lnTo>
                <a:lnTo>
                  <a:pt x="16838" y="9257"/>
                </a:lnTo>
                <a:lnTo>
                  <a:pt x="21600" y="9257"/>
                </a:lnTo>
                <a:close/>
              </a:path>
            </a:pathLst>
          </a:custGeom>
          <a:solidFill>
            <a:srgbClr val="A5002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pic>
        <p:nvPicPr>
          <p:cNvPr id="11" name="Picture 3" descr="4408">
            <a:extLst>
              <a:ext uri="{FF2B5EF4-FFF2-40B4-BE49-F238E27FC236}">
                <a16:creationId xmlns:a16="http://schemas.microsoft.com/office/drawing/2014/main" id="{250CA8CE-9C56-4AEE-A339-5EDBB82467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2347913"/>
            <a:ext cx="27051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717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A34C0653-B1BA-488A-A88C-72CB631FC5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147" name="WordArt 3">
            <a:extLst>
              <a:ext uri="{FF2B5EF4-FFF2-40B4-BE49-F238E27FC236}">
                <a16:creationId xmlns:a16="http://schemas.microsoft.com/office/drawing/2014/main" id="{BC4DCA6E-5F79-41FE-A7A9-609429DCA8C8}"/>
              </a:ext>
            </a:extLst>
          </p:cNvPr>
          <p:cNvSpPr>
            <a:spLocks noChangeArrowheads="1" noChangeShapeType="1" noTextEdit="1"/>
          </p:cNvSpPr>
          <p:nvPr/>
        </p:nvSpPr>
        <p:spPr bwMode="auto">
          <a:xfrm rot="2161557">
            <a:off x="2063750" y="1196975"/>
            <a:ext cx="20383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dirty="0">
                <a:ln w="9525">
                  <a:round/>
                  <a:headEnd/>
                  <a:tailEnd/>
                </a:ln>
                <a:gradFill rotWithShape="0">
                  <a:gsLst>
                    <a:gs pos="0">
                      <a:srgbClr val="707070"/>
                    </a:gs>
                    <a:gs pos="50000">
                      <a:srgbClr val="FFFFFF"/>
                    </a:gs>
                    <a:gs pos="100000">
                      <a:srgbClr val="707070"/>
                    </a:gs>
                  </a:gsLst>
                  <a:lin ang="538443" scaled="1"/>
                </a:gradFill>
                <a:latin typeface="Impact" panose="020B0806030902050204" pitchFamily="34" charset="0"/>
              </a:rPr>
              <a:t>amfetamin</a:t>
            </a:r>
          </a:p>
        </p:txBody>
      </p:sp>
      <p:sp>
        <p:nvSpPr>
          <p:cNvPr id="6148" name="WordArt 4">
            <a:extLst>
              <a:ext uri="{FF2B5EF4-FFF2-40B4-BE49-F238E27FC236}">
                <a16:creationId xmlns:a16="http://schemas.microsoft.com/office/drawing/2014/main" id="{FD86D0E0-0693-48C8-B129-C5927AA5DC4B}"/>
              </a:ext>
            </a:extLst>
          </p:cNvPr>
          <p:cNvSpPr>
            <a:spLocks noChangeArrowheads="1" noChangeShapeType="1" noTextEdit="1"/>
          </p:cNvSpPr>
          <p:nvPr/>
        </p:nvSpPr>
        <p:spPr bwMode="auto">
          <a:xfrm>
            <a:off x="4367214" y="2205038"/>
            <a:ext cx="126682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dirty="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kokain</a:t>
            </a:r>
          </a:p>
        </p:txBody>
      </p:sp>
      <p:sp>
        <p:nvSpPr>
          <p:cNvPr id="6149" name="WordArt 5">
            <a:extLst>
              <a:ext uri="{FF2B5EF4-FFF2-40B4-BE49-F238E27FC236}">
                <a16:creationId xmlns:a16="http://schemas.microsoft.com/office/drawing/2014/main" id="{BA18E7DC-83AF-4968-8099-D6721BB03813}"/>
              </a:ext>
            </a:extLst>
          </p:cNvPr>
          <p:cNvSpPr>
            <a:spLocks noChangeArrowheads="1" noChangeShapeType="1" noTextEdit="1"/>
          </p:cNvSpPr>
          <p:nvPr/>
        </p:nvSpPr>
        <p:spPr bwMode="auto">
          <a:xfrm rot="18454115">
            <a:off x="4511675" y="620713"/>
            <a:ext cx="6667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5845885" scaled="1"/>
                </a:gradFill>
                <a:latin typeface="Impact" panose="020B0806030902050204" pitchFamily="34" charset="0"/>
              </a:rPr>
              <a:t>LSD</a:t>
            </a:r>
          </a:p>
        </p:txBody>
      </p:sp>
      <p:sp>
        <p:nvSpPr>
          <p:cNvPr id="6150" name="WordArt 6">
            <a:extLst>
              <a:ext uri="{FF2B5EF4-FFF2-40B4-BE49-F238E27FC236}">
                <a16:creationId xmlns:a16="http://schemas.microsoft.com/office/drawing/2014/main" id="{653F03B3-3171-4C19-BA20-8D620C09E454}"/>
              </a:ext>
            </a:extLst>
          </p:cNvPr>
          <p:cNvSpPr>
            <a:spLocks noChangeArrowheads="1" noChangeShapeType="1" noTextEdit="1"/>
          </p:cNvSpPr>
          <p:nvPr/>
        </p:nvSpPr>
        <p:spPr bwMode="auto">
          <a:xfrm rot="3161518">
            <a:off x="7608888" y="908051"/>
            <a:ext cx="119062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21138482" scaled="1"/>
                </a:gradFill>
                <a:latin typeface="Impact" panose="020B0806030902050204" pitchFamily="34" charset="0"/>
              </a:rPr>
              <a:t>ópium</a:t>
            </a:r>
          </a:p>
        </p:txBody>
      </p:sp>
      <p:sp>
        <p:nvSpPr>
          <p:cNvPr id="6151" name="WordArt 7">
            <a:extLst>
              <a:ext uri="{FF2B5EF4-FFF2-40B4-BE49-F238E27FC236}">
                <a16:creationId xmlns:a16="http://schemas.microsoft.com/office/drawing/2014/main" id="{D631CB32-903D-4D6C-95EA-C45049E3CBF3}"/>
              </a:ext>
            </a:extLst>
          </p:cNvPr>
          <p:cNvSpPr>
            <a:spLocks noChangeArrowheads="1" noChangeShapeType="1" noTextEdit="1"/>
          </p:cNvSpPr>
          <p:nvPr/>
        </p:nvSpPr>
        <p:spPr bwMode="auto">
          <a:xfrm>
            <a:off x="5519739" y="1412875"/>
            <a:ext cx="189547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kannabisz</a:t>
            </a:r>
          </a:p>
        </p:txBody>
      </p:sp>
      <p:sp>
        <p:nvSpPr>
          <p:cNvPr id="6152" name="WordArt 8">
            <a:extLst>
              <a:ext uri="{FF2B5EF4-FFF2-40B4-BE49-F238E27FC236}">
                <a16:creationId xmlns:a16="http://schemas.microsoft.com/office/drawing/2014/main" id="{378ACE8B-6510-4930-A786-DD14C275D1C3}"/>
              </a:ext>
            </a:extLst>
          </p:cNvPr>
          <p:cNvSpPr>
            <a:spLocks noChangeArrowheads="1" noChangeShapeType="1" noTextEdit="1"/>
          </p:cNvSpPr>
          <p:nvPr/>
        </p:nvSpPr>
        <p:spPr bwMode="auto">
          <a:xfrm>
            <a:off x="8975725" y="2349500"/>
            <a:ext cx="12382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heroin</a:t>
            </a:r>
          </a:p>
        </p:txBody>
      </p:sp>
      <p:sp>
        <p:nvSpPr>
          <p:cNvPr id="6153" name="WordArt 9">
            <a:extLst>
              <a:ext uri="{FF2B5EF4-FFF2-40B4-BE49-F238E27FC236}">
                <a16:creationId xmlns:a16="http://schemas.microsoft.com/office/drawing/2014/main" id="{33D743ED-210E-4F0A-B4AD-81664A1B04FC}"/>
              </a:ext>
            </a:extLst>
          </p:cNvPr>
          <p:cNvSpPr>
            <a:spLocks noChangeArrowheads="1" noChangeShapeType="1" noTextEdit="1"/>
          </p:cNvSpPr>
          <p:nvPr/>
        </p:nvSpPr>
        <p:spPr bwMode="auto">
          <a:xfrm rot="3788438">
            <a:off x="7391400" y="3716338"/>
            <a:ext cx="12382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20511562" scaled="1"/>
                </a:gradFill>
                <a:latin typeface="Impact" panose="020B0806030902050204" pitchFamily="34" charset="0"/>
              </a:rPr>
              <a:t>extasy</a:t>
            </a:r>
          </a:p>
        </p:txBody>
      </p:sp>
      <p:sp>
        <p:nvSpPr>
          <p:cNvPr id="6154" name="WordArt 10">
            <a:extLst>
              <a:ext uri="{FF2B5EF4-FFF2-40B4-BE49-F238E27FC236}">
                <a16:creationId xmlns:a16="http://schemas.microsoft.com/office/drawing/2014/main" id="{9F2597A5-6CAC-418A-898D-9F2E90DBE259}"/>
              </a:ext>
            </a:extLst>
          </p:cNvPr>
          <p:cNvSpPr>
            <a:spLocks noChangeArrowheads="1" noChangeShapeType="1" noTextEdit="1"/>
          </p:cNvSpPr>
          <p:nvPr/>
        </p:nvSpPr>
        <p:spPr bwMode="auto">
          <a:xfrm>
            <a:off x="4943475" y="4221163"/>
            <a:ext cx="196215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2700000" scaled="1"/>
                </a:gradFill>
                <a:latin typeface="Impact" panose="020B0806030902050204" pitchFamily="34" charset="0"/>
              </a:rPr>
              <a:t>speed ball</a:t>
            </a:r>
          </a:p>
        </p:txBody>
      </p:sp>
      <p:sp>
        <p:nvSpPr>
          <p:cNvPr id="6155" name="WordArt 11">
            <a:extLst>
              <a:ext uri="{FF2B5EF4-FFF2-40B4-BE49-F238E27FC236}">
                <a16:creationId xmlns:a16="http://schemas.microsoft.com/office/drawing/2014/main" id="{085BAB75-DC81-425D-95F3-2863F17709A1}"/>
              </a:ext>
            </a:extLst>
          </p:cNvPr>
          <p:cNvSpPr>
            <a:spLocks noChangeArrowheads="1" noChangeShapeType="1" noTextEdit="1"/>
          </p:cNvSpPr>
          <p:nvPr/>
        </p:nvSpPr>
        <p:spPr bwMode="auto">
          <a:xfrm rot="15714045">
            <a:off x="1639888" y="4356101"/>
            <a:ext cx="254317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dirty="0">
                <a:ln w="9525">
                  <a:round/>
                  <a:headEnd/>
                  <a:tailEnd/>
                </a:ln>
                <a:gradFill rotWithShape="0">
                  <a:gsLst>
                    <a:gs pos="0">
                      <a:srgbClr val="707070"/>
                    </a:gs>
                    <a:gs pos="50000">
                      <a:srgbClr val="FFFFFF"/>
                    </a:gs>
                    <a:gs pos="100000">
                      <a:srgbClr val="707070"/>
                    </a:gs>
                  </a:gsLst>
                  <a:lin ang="8585955" scaled="1"/>
                </a:gradFill>
                <a:latin typeface="Impact" panose="020B0806030902050204" pitchFamily="34" charset="0"/>
              </a:rPr>
              <a:t>energiaitalok</a:t>
            </a:r>
          </a:p>
        </p:txBody>
      </p:sp>
      <p:sp>
        <p:nvSpPr>
          <p:cNvPr id="6156" name="WordArt 12">
            <a:extLst>
              <a:ext uri="{FF2B5EF4-FFF2-40B4-BE49-F238E27FC236}">
                <a16:creationId xmlns:a16="http://schemas.microsoft.com/office/drawing/2014/main" id="{EF3AC7E9-7862-4262-B138-BCE5628E0742}"/>
              </a:ext>
            </a:extLst>
          </p:cNvPr>
          <p:cNvSpPr>
            <a:spLocks noChangeArrowheads="1" noChangeShapeType="1" noTextEdit="1"/>
          </p:cNvSpPr>
          <p:nvPr/>
        </p:nvSpPr>
        <p:spPr bwMode="auto">
          <a:xfrm rot="17542096">
            <a:off x="8450263" y="4819650"/>
            <a:ext cx="2171700"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6757904" scaled="1"/>
                </a:gradFill>
                <a:latin typeface="Impact" panose="020B0806030902050204" pitchFamily="34" charset="0"/>
              </a:rPr>
              <a:t>etil-alkohol</a:t>
            </a:r>
          </a:p>
        </p:txBody>
      </p:sp>
      <p:sp>
        <p:nvSpPr>
          <p:cNvPr id="6157" name="WordArt 13">
            <a:extLst>
              <a:ext uri="{FF2B5EF4-FFF2-40B4-BE49-F238E27FC236}">
                <a16:creationId xmlns:a16="http://schemas.microsoft.com/office/drawing/2014/main" id="{7A9EAC34-4C92-4C86-9453-0436C5D95599}"/>
              </a:ext>
            </a:extLst>
          </p:cNvPr>
          <p:cNvSpPr>
            <a:spLocks noChangeArrowheads="1" noChangeShapeType="1" noTextEdit="1"/>
          </p:cNvSpPr>
          <p:nvPr/>
        </p:nvSpPr>
        <p:spPr bwMode="auto">
          <a:xfrm rot="20316176">
            <a:off x="4079876" y="5445125"/>
            <a:ext cx="1247775" cy="831850"/>
          </a:xfrm>
          <a:prstGeom prst="rect">
            <a:avLst/>
          </a:prstGeom>
          <a:extLst>
            <a:ext uri="{AF507438-7753-43E0-B8FC-AC1667EBCBE1}">
              <a14:hiddenEffects xmlns:a14="http://schemas.microsoft.com/office/drawing/2010/main">
                <a:effectLst/>
              </a14:hiddenEffects>
            </a:ext>
          </a:extLst>
        </p:spPr>
        <p:txBody>
          <a:bodyPr wrap="none" fromWordArt="1">
            <a:prstTxWarp prst="textDeflateBottom">
              <a:avLst>
                <a:gd name="adj" fmla="val 76472"/>
              </a:avLst>
            </a:prstTxWarp>
            <a:scene3d>
              <a:camera prst="legacyPerspectiveFront">
                <a:rot lat="19799999" lon="19439998" rev="0"/>
              </a:camera>
              <a:lightRig rig="legacyNormal2" dir="t"/>
            </a:scene3d>
            <a:sp3d extrusionH="354000" prstMaterial="legacyMatte">
              <a:extrusionClr>
                <a:srgbClr val="939676"/>
              </a:extrusionClr>
              <a:contourClr>
                <a:srgbClr val="FFFFFF"/>
              </a:contourClr>
            </a:sp3d>
          </a:bodyPr>
          <a:lstStyle/>
          <a:p>
            <a:pPr algn="ctr"/>
            <a:r>
              <a:rPr lang="hu-HU" sz="3600" kern="10">
                <a:ln w="9525">
                  <a:round/>
                  <a:headEnd/>
                  <a:tailEnd/>
                </a:ln>
                <a:gradFill rotWithShape="0">
                  <a:gsLst>
                    <a:gs pos="0">
                      <a:srgbClr val="707070"/>
                    </a:gs>
                    <a:gs pos="50000">
                      <a:srgbClr val="FFFFFF"/>
                    </a:gs>
                    <a:gs pos="100000">
                      <a:srgbClr val="707070"/>
                    </a:gs>
                  </a:gsLst>
                  <a:lin ang="3983824" scaled="1"/>
                </a:gradFill>
                <a:latin typeface="Impact" panose="020B0806030902050204" pitchFamily="34" charset="0"/>
              </a:rPr>
              <a:t>morfin</a:t>
            </a:r>
          </a:p>
        </p:txBody>
      </p:sp>
    </p:spTree>
    <p:extLst>
      <p:ext uri="{BB962C8B-B14F-4D97-AF65-F5344CB8AC3E}">
        <p14:creationId xmlns:p14="http://schemas.microsoft.com/office/powerpoint/2010/main" val="3488730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xp_human055">
            <a:extLst>
              <a:ext uri="{FF2B5EF4-FFF2-40B4-BE49-F238E27FC236}">
                <a16:creationId xmlns:a16="http://schemas.microsoft.com/office/drawing/2014/main" id="{04812DAD-108B-4DF5-8A43-13E23E6B56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1180896"/>
            <a:ext cx="2352675" cy="54864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85257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anyagcsere:</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9" name="Picture 4" descr="GS_arterial%20circulation%20of%20brain%20incl%20carotid_lg">
            <a:extLst>
              <a:ext uri="{FF2B5EF4-FFF2-40B4-BE49-F238E27FC236}">
                <a16:creationId xmlns:a16="http://schemas.microsoft.com/office/drawing/2014/main" id="{1BFFEC02-B8EE-493C-99CB-67D1009D2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2821" y="1631732"/>
            <a:ext cx="4471987" cy="447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433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933899"/>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lebontás:</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3" descr="alkohol_metab">
            <a:extLst>
              <a:ext uri="{FF2B5EF4-FFF2-40B4-BE49-F238E27FC236}">
                <a16:creationId xmlns:a16="http://schemas.microsoft.com/office/drawing/2014/main" id="{82BCDD58-B70E-414F-A3FD-DC02B91040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1511300"/>
            <a:ext cx="3565525"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a:extLst>
              <a:ext uri="{FF2B5EF4-FFF2-40B4-BE49-F238E27FC236}">
                <a16:creationId xmlns:a16="http://schemas.microsoft.com/office/drawing/2014/main" id="{2C8CC5E4-B3E0-4147-8D16-8A7926A889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916113"/>
            <a:ext cx="45402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019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2138169"/>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 lebontás:</a:t>
            </a:r>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3" descr="alc2">
            <a:extLst>
              <a:ext uri="{FF2B5EF4-FFF2-40B4-BE49-F238E27FC236}">
                <a16:creationId xmlns:a16="http://schemas.microsoft.com/office/drawing/2014/main" id="{973BCD9A-64F8-4F42-9690-670E41029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8292" y="2048291"/>
            <a:ext cx="91059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7690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cxnSpLocks/>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744985"/>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KIR hatásmechanizmus:</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4" descr="31_4_endogenous">
            <a:extLst>
              <a:ext uri="{FF2B5EF4-FFF2-40B4-BE49-F238E27FC236}">
                <a16:creationId xmlns:a16="http://schemas.microsoft.com/office/drawing/2014/main" id="{92F4E3D8-0DF4-4FB4-BC2E-C62B886A7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557338"/>
            <a:ext cx="511333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alcohol2">
            <a:extLst>
              <a:ext uri="{FF2B5EF4-FFF2-40B4-BE49-F238E27FC236}">
                <a16:creationId xmlns:a16="http://schemas.microsoft.com/office/drawing/2014/main" id="{2D923E83-A2B8-44ED-AA3E-424EA2F14C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1700213"/>
            <a:ext cx="2944813" cy="199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3" descr="balance">
            <a:extLst>
              <a:ext uri="{FF2B5EF4-FFF2-40B4-BE49-F238E27FC236}">
                <a16:creationId xmlns:a16="http://schemas.microsoft.com/office/drawing/2014/main" id="{BB831B54-4944-4C97-AB18-B1E5EC81CF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5963" y="3860800"/>
            <a:ext cx="2601912"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0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638471"/>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Alkoholos szervkárosodások:</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4" descr="2002_04_29">
            <a:extLst>
              <a:ext uri="{FF2B5EF4-FFF2-40B4-BE49-F238E27FC236}">
                <a16:creationId xmlns:a16="http://schemas.microsoft.com/office/drawing/2014/main" id="{DC7902AD-C8B0-4FE1-AA88-B4475156263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24756" y="1417638"/>
            <a:ext cx="44672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2002_04_25">
            <a:extLst>
              <a:ext uri="{FF2B5EF4-FFF2-40B4-BE49-F238E27FC236}">
                <a16:creationId xmlns:a16="http://schemas.microsoft.com/office/drawing/2014/main" id="{373B533F-E134-4273-B12D-E1B4C17A3B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5749" y="1459444"/>
            <a:ext cx="4202112" cy="431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887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2066665"/>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Véralkohol görbe, egyszeri fogyasztás esetén:</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3" descr="alcohol3">
            <a:extLst>
              <a:ext uri="{FF2B5EF4-FFF2-40B4-BE49-F238E27FC236}">
                <a16:creationId xmlns:a16="http://schemas.microsoft.com/office/drawing/2014/main" id="{B11573F5-C2C4-496F-84F9-F6F06161310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28987" y="1883944"/>
            <a:ext cx="55340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7142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274637"/>
            <a:ext cx="10972800" cy="1578689"/>
          </a:xfrm>
        </p:spPr>
        <p:txBody>
          <a:bodyPr/>
          <a:lstStyle/>
          <a:p>
            <a:r>
              <a:rPr lang="hu-HU" alt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Italfogyasztás?</a:t>
            </a:r>
            <a:endPar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7" descr="alc1">
            <a:extLst>
              <a:ext uri="{FF2B5EF4-FFF2-40B4-BE49-F238E27FC236}">
                <a16:creationId xmlns:a16="http://schemas.microsoft.com/office/drawing/2014/main" id="{C2CB1ED6-0EAB-4BD7-9ED2-963AC95C72E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7232" y="1357855"/>
            <a:ext cx="91440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FCA34791-2C1B-44C6-86A5-FEE06C4A2120}"/>
              </a:ext>
            </a:extLst>
          </p:cNvPr>
          <p:cNvSpPr>
            <a:spLocks noChangeArrowheads="1"/>
          </p:cNvSpPr>
          <p:nvPr/>
        </p:nvSpPr>
        <p:spPr bwMode="auto">
          <a:xfrm>
            <a:off x="2135188" y="3933826"/>
            <a:ext cx="2089150" cy="1223963"/>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altLang="hu-HU" dirty="0">
                <a:latin typeface="Comic Sans MS" panose="030F0702030302020204" pitchFamily="66" charset="0"/>
                <a:cs typeface="Arial" panose="020B0604020202020204" pitchFamily="34" charset="0"/>
              </a:rPr>
              <a:t>Vízterek?</a:t>
            </a:r>
          </a:p>
        </p:txBody>
      </p:sp>
      <p:sp>
        <p:nvSpPr>
          <p:cNvPr id="11" name="Oval 6">
            <a:extLst>
              <a:ext uri="{FF2B5EF4-FFF2-40B4-BE49-F238E27FC236}">
                <a16:creationId xmlns:a16="http://schemas.microsoft.com/office/drawing/2014/main" id="{49FCB1D6-738C-4752-B977-6DBB0A2EB4C7}"/>
              </a:ext>
            </a:extLst>
          </p:cNvPr>
          <p:cNvSpPr>
            <a:spLocks noChangeArrowheads="1"/>
          </p:cNvSpPr>
          <p:nvPr/>
        </p:nvSpPr>
        <p:spPr bwMode="auto">
          <a:xfrm>
            <a:off x="4207395" y="3717423"/>
            <a:ext cx="2089150" cy="1223962"/>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altLang="hu-HU" dirty="0">
                <a:latin typeface="Comic Sans MS" panose="030F0702030302020204" pitchFamily="66" charset="0"/>
                <a:cs typeface="Arial" panose="020B0604020202020204" pitchFamily="34" charset="0"/>
              </a:rPr>
              <a:t>Felszívódási </a:t>
            </a:r>
          </a:p>
          <a:p>
            <a:pPr algn="ctr"/>
            <a:r>
              <a:rPr lang="hu-HU" altLang="hu-HU" dirty="0">
                <a:latin typeface="Comic Sans MS" panose="030F0702030302020204" pitchFamily="66" charset="0"/>
                <a:cs typeface="Arial" panose="020B0604020202020204" pitchFamily="34" charset="0"/>
              </a:rPr>
              <a:t>veszteség?</a:t>
            </a:r>
          </a:p>
        </p:txBody>
      </p:sp>
      <p:sp>
        <p:nvSpPr>
          <p:cNvPr id="12" name="Oval 3">
            <a:extLst>
              <a:ext uri="{FF2B5EF4-FFF2-40B4-BE49-F238E27FC236}">
                <a16:creationId xmlns:a16="http://schemas.microsoft.com/office/drawing/2014/main" id="{E1E9A80C-A33A-4F67-A8F4-E104CA53EA32}"/>
              </a:ext>
            </a:extLst>
          </p:cNvPr>
          <p:cNvSpPr>
            <a:spLocks noChangeArrowheads="1"/>
          </p:cNvSpPr>
          <p:nvPr/>
        </p:nvSpPr>
        <p:spPr bwMode="auto">
          <a:xfrm>
            <a:off x="4656138" y="4941888"/>
            <a:ext cx="2089150" cy="12239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altLang="hu-HU">
                <a:latin typeface="Comic Sans MS" panose="030F0702030302020204" pitchFamily="66" charset="0"/>
                <a:cs typeface="Arial" panose="020B0604020202020204" pitchFamily="34" charset="0"/>
              </a:rPr>
              <a:t>Lineáris lebomlás?</a:t>
            </a:r>
          </a:p>
        </p:txBody>
      </p:sp>
      <p:sp>
        <p:nvSpPr>
          <p:cNvPr id="13" name="Oval 5">
            <a:extLst>
              <a:ext uri="{FF2B5EF4-FFF2-40B4-BE49-F238E27FC236}">
                <a16:creationId xmlns:a16="http://schemas.microsoft.com/office/drawing/2014/main" id="{8B2D82FA-916D-47FF-9885-761C5826158B}"/>
              </a:ext>
            </a:extLst>
          </p:cNvPr>
          <p:cNvSpPr>
            <a:spLocks noChangeArrowheads="1"/>
          </p:cNvSpPr>
          <p:nvPr/>
        </p:nvSpPr>
        <p:spPr bwMode="auto">
          <a:xfrm>
            <a:off x="6702351" y="3717423"/>
            <a:ext cx="2089150" cy="1223962"/>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altLang="hu-HU" dirty="0">
                <a:latin typeface="Comic Sans MS" panose="030F0702030302020204" pitchFamily="66" charset="0"/>
                <a:cs typeface="Arial" panose="020B0604020202020204" pitchFamily="34" charset="0"/>
              </a:rPr>
              <a:t>Máj kapacitása?</a:t>
            </a:r>
          </a:p>
        </p:txBody>
      </p:sp>
      <p:sp>
        <p:nvSpPr>
          <p:cNvPr id="14" name="Oval 4">
            <a:extLst>
              <a:ext uri="{FF2B5EF4-FFF2-40B4-BE49-F238E27FC236}">
                <a16:creationId xmlns:a16="http://schemas.microsoft.com/office/drawing/2014/main" id="{DFA7084D-1801-4347-BD3F-30880ACE9EBA}"/>
              </a:ext>
            </a:extLst>
          </p:cNvPr>
          <p:cNvSpPr>
            <a:spLocks noChangeArrowheads="1"/>
          </p:cNvSpPr>
          <p:nvPr/>
        </p:nvSpPr>
        <p:spPr bwMode="auto">
          <a:xfrm>
            <a:off x="8040688" y="4724401"/>
            <a:ext cx="2089150" cy="1223963"/>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u-HU" altLang="hu-HU" dirty="0">
                <a:latin typeface="Comic Sans MS" panose="030F0702030302020204" pitchFamily="66" charset="0"/>
                <a:cs typeface="Arial" panose="020B0604020202020204" pitchFamily="34" charset="0"/>
              </a:rPr>
              <a:t>Aktuális fizikai,</a:t>
            </a:r>
          </a:p>
          <a:p>
            <a:pPr algn="ctr"/>
            <a:r>
              <a:rPr lang="hu-HU" altLang="hu-HU" dirty="0">
                <a:latin typeface="Comic Sans MS" panose="030F0702030302020204" pitchFamily="66" charset="0"/>
                <a:cs typeface="Arial" panose="020B0604020202020204" pitchFamily="34" charset="0"/>
              </a:rPr>
              <a:t>pszichés állapot?</a:t>
            </a:r>
          </a:p>
        </p:txBody>
      </p:sp>
    </p:spTree>
    <p:extLst>
      <p:ext uri="{BB962C8B-B14F-4D97-AF65-F5344CB8AC3E}">
        <p14:creationId xmlns:p14="http://schemas.microsoft.com/office/powerpoint/2010/main" val="3611367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jegyzőkönyv_sajat">
            <a:extLst>
              <a:ext uri="{FF2B5EF4-FFF2-40B4-BE49-F238E27FC236}">
                <a16:creationId xmlns:a16="http://schemas.microsoft.com/office/drawing/2014/main" id="{48E46C1D-8B4A-4234-9CFD-5C427030F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6200000">
            <a:off x="2082495" y="-1054313"/>
            <a:ext cx="6777195" cy="904743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5853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jegyzőkönyv_sajat II">
            <a:extLst>
              <a:ext uri="{FF2B5EF4-FFF2-40B4-BE49-F238E27FC236}">
                <a16:creationId xmlns:a16="http://schemas.microsoft.com/office/drawing/2014/main" id="{7BB2E367-F6DB-4C7A-8930-F7559ECE2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6200000">
            <a:off x="1898831" y="-1742247"/>
            <a:ext cx="6205935" cy="100035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4802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jegyzőkönyv_sajat III">
            <a:extLst>
              <a:ext uri="{FF2B5EF4-FFF2-40B4-BE49-F238E27FC236}">
                <a16:creationId xmlns:a16="http://schemas.microsoft.com/office/drawing/2014/main" id="{A530E3FF-AAAC-4165-B1CF-05F262D4D1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rot="16200000">
            <a:off x="1898831" y="-1762315"/>
            <a:ext cx="6205935" cy="1000359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2607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a:extLst>
              <a:ext uri="{FF2B5EF4-FFF2-40B4-BE49-F238E27FC236}">
                <a16:creationId xmlns:a16="http://schemas.microsoft.com/office/drawing/2014/main" id="{420C25F4-ACD0-48E8-8711-58981A9C46E9}"/>
              </a:ext>
            </a:extLst>
          </p:cNvPr>
          <p:cNvPicPr>
            <a:picLocks noChangeAspect="1"/>
          </p:cNvPicPr>
          <p:nvPr/>
        </p:nvPicPr>
        <p:blipFill>
          <a:blip r:embed="rId2"/>
          <a:stretch>
            <a:fillRect/>
          </a:stretch>
        </p:blipFill>
        <p:spPr>
          <a:xfrm>
            <a:off x="3361707" y="1539325"/>
            <a:ext cx="5468586" cy="5285690"/>
          </a:xfrm>
          <a:prstGeom prst="rect">
            <a:avLst/>
          </a:prstGeom>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ím 2">
            <a:extLst>
              <a:ext uri="{FF2B5EF4-FFF2-40B4-BE49-F238E27FC236}">
                <a16:creationId xmlns:a16="http://schemas.microsoft.com/office/drawing/2014/main" id="{3CF766E0-823D-46C6-BD5C-25E9689E86E3}"/>
              </a:ext>
            </a:extLst>
          </p:cNvPr>
          <p:cNvSpPr>
            <a:spLocks noGrp="1"/>
          </p:cNvSpPr>
          <p:nvPr>
            <p:ph type="ctrTitle"/>
          </p:nvPr>
        </p:nvSpPr>
        <p:spPr>
          <a:xfrm>
            <a:off x="914400" y="710488"/>
            <a:ext cx="10363200" cy="1470025"/>
          </a:xfrm>
        </p:spPr>
        <p:txBody>
          <a:bodyPr>
            <a:normAutofit/>
          </a:bodyPr>
          <a:lstStyle/>
          <a:p>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Alkoholszintet kimutató vizsgálatok,</a:t>
            </a:r>
            <a:b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br>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Kilélegzett levegőből történő kimutatás:</a:t>
            </a:r>
            <a:endParaRPr 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1791679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vérvételi jegyzőkönyv I">
            <a:extLst>
              <a:ext uri="{FF2B5EF4-FFF2-40B4-BE49-F238E27FC236}">
                <a16:creationId xmlns:a16="http://schemas.microsoft.com/office/drawing/2014/main" id="{525B7E35-5E8B-4420-AAF4-D8782638AD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4427538"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descr="vérvételi jegyzőkönyv II">
            <a:extLst>
              <a:ext uri="{FF2B5EF4-FFF2-40B4-BE49-F238E27FC236}">
                <a16:creationId xmlns:a16="http://schemas.microsoft.com/office/drawing/2014/main" id="{7C2BCBD5-F6F9-4C96-9473-C919EB159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427538" y="0"/>
            <a:ext cx="4860925"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08784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post_90829_20120608131033">
            <a:extLst>
              <a:ext uri="{FF2B5EF4-FFF2-40B4-BE49-F238E27FC236}">
                <a16:creationId xmlns:a16="http://schemas.microsoft.com/office/drawing/2014/main" id="{CFA48996-E9D1-4967-AEE3-F2583AD1A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44797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15180_420alkohol2">
            <a:extLst>
              <a:ext uri="{FF2B5EF4-FFF2-40B4-BE49-F238E27FC236}">
                <a16:creationId xmlns:a16="http://schemas.microsoft.com/office/drawing/2014/main" id="{AFDB82D0-82E2-4104-9B94-20E171F20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80" y="0"/>
            <a:ext cx="8848578" cy="68791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47522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8" name="Picture 2" descr="elderly_drink-300x168">
            <a:extLst>
              <a:ext uri="{FF2B5EF4-FFF2-40B4-BE49-F238E27FC236}">
                <a16:creationId xmlns:a16="http://schemas.microsoft.com/office/drawing/2014/main" id="{136DD310-535A-4F7F-939E-FA2AF4331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3857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6" name="Picture 2" descr="alkohol">
            <a:extLst>
              <a:ext uri="{FF2B5EF4-FFF2-40B4-BE49-F238E27FC236}">
                <a16:creationId xmlns:a16="http://schemas.microsoft.com/office/drawing/2014/main" id="{DF88AD56-E618-461B-8F67-411098693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011363" y="0"/>
            <a:ext cx="54864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4648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6" name="Picture 2" descr="3_msn_nagy">
            <a:extLst>
              <a:ext uri="{FF2B5EF4-FFF2-40B4-BE49-F238E27FC236}">
                <a16:creationId xmlns:a16="http://schemas.microsoft.com/office/drawing/2014/main" id="{2C5B1096-7DE3-43A3-9E91-D932BD369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722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92387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ACCD"/>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1524000" y="2866137"/>
            <a:ext cx="9144000" cy="784830"/>
          </a:xfrm>
        </p:spPr>
        <p:txBody>
          <a:bodyPr>
            <a:spAutoFit/>
          </a:bodyPr>
          <a:lstStyle/>
          <a:p>
            <a:r>
              <a:rPr lang="hu-HU" sz="4500" b="1" dirty="0">
                <a:solidFill>
                  <a:schemeClr val="bg1"/>
                </a:solidFill>
                <a:latin typeface="Verdana" panose="020B0604030504040204" pitchFamily="34" charset="0"/>
                <a:ea typeface="Verdana" panose="020B0604030504040204" pitchFamily="34" charset="0"/>
                <a:cs typeface="Verdana" panose="020B0604030504040204" pitchFamily="34" charset="0"/>
              </a:rPr>
              <a:t>Köszönöm a figyelmet!</a:t>
            </a: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656" t="42500" r="19062" b="10555"/>
          <a:stretch/>
        </p:blipFill>
        <p:spPr bwMode="auto">
          <a:xfrm>
            <a:off x="5232875" y="5466375"/>
            <a:ext cx="1726250" cy="944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Egyenes összekötő 9"/>
          <p:cNvCxnSpPr>
            <a:endCxn id="1028" idx="1"/>
          </p:cNvCxnSpPr>
          <p:nvPr/>
        </p:nvCxnSpPr>
        <p:spPr>
          <a:xfrm>
            <a:off x="0" y="5938440"/>
            <a:ext cx="52328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Egyenes összekötő 10"/>
          <p:cNvCxnSpPr/>
          <p:nvPr/>
        </p:nvCxnSpPr>
        <p:spPr>
          <a:xfrm>
            <a:off x="6959134" y="5938440"/>
            <a:ext cx="523286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7429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A59763E6-3005-4A56-B3B0-461E2C5246A6}"/>
              </a:ext>
            </a:extLst>
          </p:cNvPr>
          <p:cNvPicPr>
            <a:picLocks noChangeAspect="1"/>
          </p:cNvPicPr>
          <p:nvPr/>
        </p:nvPicPr>
        <p:blipFill>
          <a:blip r:embed="rId2"/>
          <a:stretch>
            <a:fillRect/>
          </a:stretch>
        </p:blipFill>
        <p:spPr>
          <a:xfrm>
            <a:off x="3039037" y="1401607"/>
            <a:ext cx="6340390" cy="5456393"/>
          </a:xfrm>
          <a:prstGeom prst="rect">
            <a:avLst/>
          </a:prstGeom>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ím 2">
            <a:extLst>
              <a:ext uri="{FF2B5EF4-FFF2-40B4-BE49-F238E27FC236}">
                <a16:creationId xmlns:a16="http://schemas.microsoft.com/office/drawing/2014/main" id="{3CF766E0-823D-46C6-BD5C-25E9689E86E3}"/>
              </a:ext>
            </a:extLst>
          </p:cNvPr>
          <p:cNvSpPr>
            <a:spLocks noGrp="1"/>
          </p:cNvSpPr>
          <p:nvPr>
            <p:ph type="ctrTitle"/>
          </p:nvPr>
        </p:nvSpPr>
        <p:spPr>
          <a:xfrm>
            <a:off x="914400" y="652065"/>
            <a:ext cx="10363200" cy="1624232"/>
          </a:xfrm>
        </p:spPr>
        <p:txBody>
          <a:bodyPr>
            <a:normAutofit/>
          </a:bodyPr>
          <a:lstStyle/>
          <a:p>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Alkoholszintet kimutató vizsgálatok,</a:t>
            </a:r>
            <a:b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br>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Kilélegzett levegőből történő kimutatás:</a:t>
            </a:r>
            <a:endParaRPr 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3116361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ím 2">
            <a:extLst>
              <a:ext uri="{FF2B5EF4-FFF2-40B4-BE49-F238E27FC236}">
                <a16:creationId xmlns:a16="http://schemas.microsoft.com/office/drawing/2014/main" id="{3CF766E0-823D-46C6-BD5C-25E9689E86E3}"/>
              </a:ext>
            </a:extLst>
          </p:cNvPr>
          <p:cNvSpPr>
            <a:spLocks noGrp="1"/>
          </p:cNvSpPr>
          <p:nvPr>
            <p:ph type="ctrTitle"/>
          </p:nvPr>
        </p:nvSpPr>
        <p:spPr>
          <a:xfrm>
            <a:off x="914400" y="652066"/>
            <a:ext cx="10363200" cy="2034861"/>
          </a:xfrm>
        </p:spPr>
        <p:txBody>
          <a:bodyPr/>
          <a:lstStyle/>
          <a:p>
            <a:r>
              <a:rPr 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Alkoholszintet kimutató vizsgálatok, Vérmintából történő kimutatás:</a:t>
            </a: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pic>
        <p:nvPicPr>
          <p:cNvPr id="6" name="Kép 5">
            <a:extLst>
              <a:ext uri="{FF2B5EF4-FFF2-40B4-BE49-F238E27FC236}">
                <a16:creationId xmlns:a16="http://schemas.microsoft.com/office/drawing/2014/main" id="{524EBAA6-39CB-4641-998D-4B72C6BDF2EF}"/>
              </a:ext>
            </a:extLst>
          </p:cNvPr>
          <p:cNvPicPr>
            <a:picLocks noChangeAspect="1"/>
          </p:cNvPicPr>
          <p:nvPr/>
        </p:nvPicPr>
        <p:blipFill>
          <a:blip r:embed="rId3"/>
          <a:stretch>
            <a:fillRect/>
          </a:stretch>
        </p:blipFill>
        <p:spPr>
          <a:xfrm>
            <a:off x="2578303" y="2302289"/>
            <a:ext cx="7035394" cy="4529721"/>
          </a:xfrm>
          <a:prstGeom prst="rect">
            <a:avLst/>
          </a:prstGeom>
        </p:spPr>
      </p:pic>
    </p:spTree>
    <p:extLst>
      <p:ext uri="{BB962C8B-B14F-4D97-AF65-F5344CB8AC3E}">
        <p14:creationId xmlns:p14="http://schemas.microsoft.com/office/powerpoint/2010/main" val="399248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99F901D4-52A2-4CC5-9B79-F1CDFC865E61}"/>
              </a:ext>
            </a:extLst>
          </p:cNvPr>
          <p:cNvPicPr>
            <a:picLocks noChangeAspect="1"/>
          </p:cNvPicPr>
          <p:nvPr/>
        </p:nvPicPr>
        <p:blipFill>
          <a:blip r:embed="rId2"/>
          <a:stretch>
            <a:fillRect/>
          </a:stretch>
        </p:blipFill>
        <p:spPr>
          <a:xfrm>
            <a:off x="2492951" y="1862884"/>
            <a:ext cx="7206097" cy="4676037"/>
          </a:xfrm>
          <a:prstGeom prst="rect">
            <a:avLst/>
          </a:prstGeom>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ím 2">
            <a:extLst>
              <a:ext uri="{FF2B5EF4-FFF2-40B4-BE49-F238E27FC236}">
                <a16:creationId xmlns:a16="http://schemas.microsoft.com/office/drawing/2014/main" id="{3CF766E0-823D-46C6-BD5C-25E9689E86E3}"/>
              </a:ext>
            </a:extLst>
          </p:cNvPr>
          <p:cNvSpPr>
            <a:spLocks noGrp="1"/>
          </p:cNvSpPr>
          <p:nvPr>
            <p:ph type="ctrTitle"/>
          </p:nvPr>
        </p:nvSpPr>
        <p:spPr>
          <a:xfrm>
            <a:off x="914400" y="652066"/>
            <a:ext cx="10363200" cy="1835240"/>
          </a:xfrm>
        </p:spPr>
        <p:txBody>
          <a:bodyPr/>
          <a:lstStyle/>
          <a:p>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Alkoholszintet kimutató vizsgálatok, Vérmintából történő kimutatás:</a:t>
            </a:r>
            <a:endParaRPr 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3767393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ép 5">
            <a:extLst>
              <a:ext uri="{FF2B5EF4-FFF2-40B4-BE49-F238E27FC236}">
                <a16:creationId xmlns:a16="http://schemas.microsoft.com/office/drawing/2014/main" id="{1AF24240-706E-401F-8064-63C1481BC1B4}"/>
              </a:ext>
            </a:extLst>
          </p:cNvPr>
          <p:cNvPicPr>
            <a:picLocks noChangeAspect="1"/>
          </p:cNvPicPr>
          <p:nvPr/>
        </p:nvPicPr>
        <p:blipFill>
          <a:blip r:embed="rId2"/>
          <a:stretch>
            <a:fillRect/>
          </a:stretch>
        </p:blipFill>
        <p:spPr>
          <a:xfrm>
            <a:off x="4038421" y="1956391"/>
            <a:ext cx="4115157" cy="4901609"/>
          </a:xfrm>
          <a:prstGeom prst="rect">
            <a:avLst/>
          </a:prstGeom>
        </p:spPr>
      </p:pic>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ím 2">
            <a:extLst>
              <a:ext uri="{FF2B5EF4-FFF2-40B4-BE49-F238E27FC236}">
                <a16:creationId xmlns:a16="http://schemas.microsoft.com/office/drawing/2014/main" id="{3CF766E0-823D-46C6-BD5C-25E9689E86E3}"/>
              </a:ext>
            </a:extLst>
          </p:cNvPr>
          <p:cNvSpPr>
            <a:spLocks noGrp="1"/>
          </p:cNvSpPr>
          <p:nvPr>
            <p:ph type="ctrTitle"/>
          </p:nvPr>
        </p:nvSpPr>
        <p:spPr>
          <a:xfrm>
            <a:off x="914400" y="652066"/>
            <a:ext cx="10363200" cy="1843495"/>
          </a:xfrm>
        </p:spPr>
        <p:txBody>
          <a:bodyPr/>
          <a:lstStyle/>
          <a:p>
            <a:r>
              <a:rPr lang="hu-HU" alt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rPr>
              <a:t>Alkoholszintet kimutató vizsgálatok, Vérmintából történő kimutatás:</a:t>
            </a:r>
            <a:endParaRPr lang="hu-HU" sz="2800" b="1" dirty="0">
              <a:solidFill>
                <a:srgbClr val="00ACCD"/>
              </a:solidFill>
              <a:latin typeface="Verdana" panose="020B0604030504040204" pitchFamily="34" charset="0"/>
              <a:ea typeface="Verdana" panose="020B0604030504040204" pitchFamily="34" charset="0"/>
              <a:cs typeface="Verdana" panose="020B0604030504040204" pitchFamily="34" charset="0"/>
            </a:endParaRPr>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2120891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457205"/>
            <a:ext cx="10972800" cy="1143000"/>
          </a:xfrm>
        </p:spPr>
        <p:txBody>
          <a:bodyPr/>
          <a:lstStyle/>
          <a:p>
            <a:r>
              <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 vérvételi jegyzőkönyv:</a:t>
            </a:r>
          </a:p>
        </p:txBody>
      </p:sp>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a:xfrm>
            <a:off x="379828" y="1600205"/>
            <a:ext cx="11413642" cy="5257795"/>
          </a:xfrm>
        </p:spPr>
        <p:txBody>
          <a:bodyPr>
            <a:normAutofit fontScale="85000" lnSpcReduction="10000"/>
          </a:bodyPr>
          <a:lstStyle/>
          <a:p>
            <a:pPr marL="0" indent="0">
              <a:buNone/>
            </a:pPr>
            <a:r>
              <a:rPr lang="hu-HU" sz="3300" dirty="0">
                <a:solidFill>
                  <a:srgbClr val="00ACCD"/>
                </a:solidFill>
                <a:latin typeface="Verdana" panose="020B0604030504040204" pitchFamily="34" charset="0"/>
                <a:ea typeface="Verdana" panose="020B0604030504040204" pitchFamily="34" charset="0"/>
                <a:cs typeface="Verdana" panose="020B0604030504040204" pitchFamily="34" charset="0"/>
              </a:rPr>
              <a:t>A klinikai tünetek felsorolását a vérvételi jegyzőkönyv tartalmazza. A vérvétel időpontját (év, hó, nap, perc pontossággal) fel kell tüntetni. Az elvégzett vizsgálatok nem adnak egyértelmű felvilágosítást az alkoholos befolyásoltság mértékéről. Az egyén aktuális alkohol tűrőképességtől, az alkoholhoz történő hozzászokástól függően egyes tünetek még magas véralkohol értékek mellett is negatívak maradhatnak, más tünetek alkoholhoz nem szokott személynél a valósnál súlyosabb </a:t>
            </a:r>
            <a:r>
              <a:rPr lang="hu-HU" sz="3300" dirty="0" err="1">
                <a:solidFill>
                  <a:srgbClr val="00ACCD"/>
                </a:solidFill>
                <a:latin typeface="Verdana" panose="020B0604030504040204" pitchFamily="34" charset="0"/>
                <a:ea typeface="Verdana" panose="020B0604030504040204" pitchFamily="34" charset="0"/>
                <a:cs typeface="Verdana" panose="020B0604030504040204" pitchFamily="34" charset="0"/>
              </a:rPr>
              <a:t>ittasságot</a:t>
            </a:r>
            <a:r>
              <a:rPr lang="hu-HU" sz="3300" dirty="0">
                <a:solidFill>
                  <a:srgbClr val="00ACCD"/>
                </a:solidFill>
                <a:latin typeface="Verdana" panose="020B0604030504040204" pitchFamily="34" charset="0"/>
                <a:ea typeface="Verdana" panose="020B0604030504040204" pitchFamily="34" charset="0"/>
                <a:cs typeface="Verdana" panose="020B0604030504040204" pitchFamily="34" charset="0"/>
              </a:rPr>
              <a:t> jelezhetnek. A klinikai tünetek vizsgálata mindössze arra alkalmas, hogy a tudatállapotra és a viselkedésre következtethessünk. A vizsgálatot végző orvos a tünetek rögzítésén kívül az alkoholos befolyásoltság fokára ne nyilatkozzék. </a:t>
            </a: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230287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Egyenes összekötő 9"/>
          <p:cNvCxnSpPr>
            <a:endCxn id="2050" idx="1"/>
          </p:cNvCxnSpPr>
          <p:nvPr/>
        </p:nvCxnSpPr>
        <p:spPr>
          <a:xfrm>
            <a:off x="552450" y="652065"/>
            <a:ext cx="9442358" cy="0"/>
          </a:xfrm>
          <a:prstGeom prst="line">
            <a:avLst/>
          </a:prstGeom>
          <a:ln w="19050">
            <a:solidFill>
              <a:srgbClr val="00ACCD"/>
            </a:solidFill>
          </a:ln>
        </p:spPr>
        <p:style>
          <a:lnRef idx="1">
            <a:schemeClr val="accent1"/>
          </a:lnRef>
          <a:fillRef idx="0">
            <a:schemeClr val="accent1"/>
          </a:fillRef>
          <a:effectRef idx="0">
            <a:schemeClr val="accent1"/>
          </a:effectRef>
          <a:fontRef idx="minor">
            <a:schemeClr val="tx1"/>
          </a:fontRef>
        </p:style>
      </p:cxnSp>
      <p:sp>
        <p:nvSpPr>
          <p:cNvPr id="5" name="Tartalom helye 2"/>
          <p:cNvSpPr txBox="1">
            <a:spLocks/>
          </p:cNvSpPr>
          <p:nvPr/>
        </p:nvSpPr>
        <p:spPr>
          <a:xfrm>
            <a:off x="2224756" y="2572293"/>
            <a:ext cx="7968952" cy="398971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buClr>
                <a:srgbClr val="00ACCD"/>
              </a:buClr>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pPr algn="l">
              <a:spcBef>
                <a:spcPts val="0"/>
              </a:spcBef>
            </a:pPr>
            <a:endParaRPr lang="hu-HU" sz="2800" dirty="0">
              <a:solidFill>
                <a:srgbClr val="00ACCD"/>
              </a:solidFill>
              <a:latin typeface="Verdana" panose="020B0604030504040204" pitchFamily="34" charset="0"/>
              <a:ea typeface="Verdana" panose="020B0604030504040204" pitchFamily="34" charset="0"/>
              <a:cs typeface="Verdana" panose="020B0604030504040204" pitchFamily="34" charset="0"/>
            </a:endParaRPr>
          </a:p>
          <a:p>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331" t="36225" r="38700" b="15812"/>
          <a:stretch/>
        </p:blipFill>
        <p:spPr bwMode="auto">
          <a:xfrm>
            <a:off x="9994808" y="156584"/>
            <a:ext cx="1798662" cy="990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ím 5">
            <a:extLst>
              <a:ext uri="{FF2B5EF4-FFF2-40B4-BE49-F238E27FC236}">
                <a16:creationId xmlns:a16="http://schemas.microsoft.com/office/drawing/2014/main" id="{D63C6009-45E0-45FC-AF0A-B70A3D1A7211}"/>
              </a:ext>
            </a:extLst>
          </p:cNvPr>
          <p:cNvSpPr>
            <a:spLocks noGrp="1"/>
          </p:cNvSpPr>
          <p:nvPr>
            <p:ph type="title"/>
          </p:nvPr>
        </p:nvSpPr>
        <p:spPr>
          <a:xfrm>
            <a:off x="609600" y="886265"/>
            <a:ext cx="10972800" cy="1526551"/>
          </a:xfrm>
        </p:spPr>
        <p:txBody>
          <a:bodyPr>
            <a:normAutofit/>
          </a:bodyPr>
          <a:lstStyle/>
          <a:p>
            <a:r>
              <a:rPr lang="hu-HU" sz="3000" b="1" dirty="0">
                <a:solidFill>
                  <a:srgbClr val="00ACCD"/>
                </a:solidFill>
                <a:latin typeface="Verdana" panose="020B0604030504040204" pitchFamily="34" charset="0"/>
                <a:ea typeface="Verdana" panose="020B0604030504040204" pitchFamily="34" charset="0"/>
                <a:cs typeface="Verdana" panose="020B0604030504040204" pitchFamily="34" charset="0"/>
              </a:rPr>
              <a:t>Az alkoholos befolyásoltság véleményezése élő személyeknél:</a:t>
            </a:r>
          </a:p>
        </p:txBody>
      </p:sp>
      <p:sp>
        <p:nvSpPr>
          <p:cNvPr id="7" name="Tartalom helye 6">
            <a:extLst>
              <a:ext uri="{FF2B5EF4-FFF2-40B4-BE49-F238E27FC236}">
                <a16:creationId xmlns:a16="http://schemas.microsoft.com/office/drawing/2014/main" id="{D1F8929B-44D5-4E6E-A4A0-6CCC5B26C503}"/>
              </a:ext>
            </a:extLst>
          </p:cNvPr>
          <p:cNvSpPr>
            <a:spLocks noGrp="1"/>
          </p:cNvSpPr>
          <p:nvPr>
            <p:ph idx="1"/>
          </p:nvPr>
        </p:nvSpPr>
        <p:spPr>
          <a:xfrm>
            <a:off x="609600" y="2278966"/>
            <a:ext cx="10972800" cy="4579034"/>
          </a:xfrm>
        </p:spPr>
        <p:txBody>
          <a:bodyPr>
            <a:normAutofit fontScale="92500" lnSpcReduction="10000"/>
          </a:bodyPr>
          <a:lstStyle/>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0,2‰ (20 mg%) = az alkoholfogyasztás nem bizonyítható,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0,21-0,50‰ (21-50 mg%) = ivott, de alkoholosan nem volt befolyásolt,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0,51-0,80‰ (61-80 mg%) = igen enyhe,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0,81-1,50‰ (81-150 mg%) = enyhe,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1,51-2,50‰ (150-250 mg%) = közepes,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2,51-3,50‰ (251-350 mg%) = súlyos, </a:t>
            </a:r>
          </a:p>
          <a:p>
            <a:r>
              <a:rPr lang="hu-HU" sz="3000" dirty="0">
                <a:solidFill>
                  <a:srgbClr val="00ACCD"/>
                </a:solidFill>
                <a:latin typeface="Verdana" panose="020B0604030504040204" pitchFamily="34" charset="0"/>
                <a:ea typeface="Verdana" panose="020B0604030504040204" pitchFamily="34" charset="0"/>
                <a:cs typeface="Verdana" panose="020B0604030504040204" pitchFamily="34" charset="0"/>
              </a:rPr>
              <a:t>3,51‰ felett (351 mg%) = igen súlyos fokú alkoholos befolyásoltság.</a:t>
            </a:r>
          </a:p>
          <a:p>
            <a:endParaRPr lang="hu-HU" dirty="0"/>
          </a:p>
        </p:txBody>
      </p:sp>
      <p:sp>
        <p:nvSpPr>
          <p:cNvPr id="2" name="Élőláb helye 1">
            <a:extLst>
              <a:ext uri="{FF2B5EF4-FFF2-40B4-BE49-F238E27FC236}">
                <a16:creationId xmlns:a16="http://schemas.microsoft.com/office/drawing/2014/main" id="{F3EC6768-084E-475B-9CD0-BB703FEBB583}"/>
              </a:ext>
            </a:extLst>
          </p:cNvPr>
          <p:cNvSpPr>
            <a:spLocks noGrp="1"/>
          </p:cNvSpPr>
          <p:nvPr>
            <p:ph type="ftr" sz="quarter" idx="11"/>
          </p:nvPr>
        </p:nvSpPr>
        <p:spPr/>
        <p:txBody>
          <a:bodyPr/>
          <a:lstStyle/>
          <a:p>
            <a:r>
              <a:rPr lang="hu-HU"/>
              <a:t>Dr. Kiss Tibor</a:t>
            </a:r>
          </a:p>
        </p:txBody>
      </p:sp>
    </p:spTree>
    <p:extLst>
      <p:ext uri="{BB962C8B-B14F-4D97-AF65-F5344CB8AC3E}">
        <p14:creationId xmlns:p14="http://schemas.microsoft.com/office/powerpoint/2010/main" val="3226093269"/>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929DE78B229B46B7FDE5DBB9C9AC55" ma:contentTypeVersion="0" ma:contentTypeDescription="Create a new document." ma:contentTypeScope="" ma:versionID="e75f772fa1f90be04b714fa291b5aaee">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9F539B-64CB-46FE-9158-8BD0781DCD6B}"/>
</file>

<file path=customXml/itemProps2.xml><?xml version="1.0" encoding="utf-8"?>
<ds:datastoreItem xmlns:ds="http://schemas.openxmlformats.org/officeDocument/2006/customXml" ds:itemID="{6F1434F2-EC8B-457E-919C-2C525A1D5AF3}"/>
</file>

<file path=customXml/itemProps3.xml><?xml version="1.0" encoding="utf-8"?>
<ds:datastoreItem xmlns:ds="http://schemas.openxmlformats.org/officeDocument/2006/customXml" ds:itemID="{2DBBEC22-E031-4C5E-B7F6-65126D9671E5}"/>
</file>

<file path=docProps/app.xml><?xml version="1.0" encoding="utf-8"?>
<Properties xmlns="http://schemas.openxmlformats.org/officeDocument/2006/extended-properties" xmlns:vt="http://schemas.openxmlformats.org/officeDocument/2006/docPropsVTypes">
  <TotalTime>167</TotalTime>
  <Words>938</Words>
  <Application>Microsoft Office PowerPoint</Application>
  <PresentationFormat>Szélesvásznú</PresentationFormat>
  <Paragraphs>182</Paragraphs>
  <Slides>36</Slides>
  <Notes>1</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36</vt:i4>
      </vt:variant>
    </vt:vector>
  </HeadingPairs>
  <TitlesOfParts>
    <vt:vector size="43" baseType="lpstr">
      <vt:lpstr>Arial</vt:lpstr>
      <vt:lpstr>Calibri</vt:lpstr>
      <vt:lpstr>Comic Sans MS</vt:lpstr>
      <vt:lpstr>Impact</vt:lpstr>
      <vt:lpstr>Verdana</vt:lpstr>
      <vt:lpstr>Wingdings</vt:lpstr>
      <vt:lpstr>Office-téma</vt:lpstr>
      <vt:lpstr>Vezetési képességre hátrányosan ható szerek</vt:lpstr>
      <vt:lpstr>PowerPoint-bemutató</vt:lpstr>
      <vt:lpstr>Alkoholszintet kimutató vizsgálatok, Kilélegzett levegőből történő kimutatás:</vt:lpstr>
      <vt:lpstr>Alkoholszintet kimutató vizsgálatok, Kilélegzett levegőből történő kimutatás:</vt:lpstr>
      <vt:lpstr>Alkoholszintet kimutató vizsgálatok, Vérmintából történő kimutatás:</vt:lpstr>
      <vt:lpstr>Alkoholszintet kimutató vizsgálatok, Vérmintából történő kimutatás:</vt:lpstr>
      <vt:lpstr>Alkoholszintet kimutató vizsgálatok, Vérmintából történő kimutatás:</vt:lpstr>
      <vt:lpstr>A vérvételi jegyzőkönyv:</vt:lpstr>
      <vt:lpstr>Az alkoholos befolyásoltság véleményezése élő személyeknél:</vt:lpstr>
      <vt:lpstr>Véralkoholszint számítása adatokból:</vt:lpstr>
      <vt:lpstr>PowerPoint-bemutató</vt:lpstr>
      <vt:lpstr>PowerPoint-bemutató</vt:lpstr>
      <vt:lpstr>A visszaszámolás feltételei:</vt:lpstr>
      <vt:lpstr>A visszaszámolás értékei:</vt:lpstr>
      <vt:lpstr>Az alkohol általános hatásai:</vt:lpstr>
      <vt:lpstr>Az alkohol mérhető negatív hatásai:</vt:lpstr>
      <vt:lpstr>Alkohol anyagcsere:</vt:lpstr>
      <vt:lpstr>Alkohol anyagcsere:</vt:lpstr>
      <vt:lpstr>Alkohol anyagcsere:</vt:lpstr>
      <vt:lpstr>Alkohol anyagcsere:</vt:lpstr>
      <vt:lpstr>Alkohol lebontás:</vt:lpstr>
      <vt:lpstr>Alkohol lebontás:</vt:lpstr>
      <vt:lpstr>KIR hatásmechanizmus:</vt:lpstr>
      <vt:lpstr>Alkoholos szervkárosodások:</vt:lpstr>
      <vt:lpstr>Véralkohol görbe, egyszeri fogyasztás esetén:</vt:lpstr>
      <vt:lpstr>Italfogyasztás?</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Köszönöm a figyelmet!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Sivák Emőke Judit</dc:creator>
  <cp:lastModifiedBy>Farkas Hajnalka</cp:lastModifiedBy>
  <cp:revision>32</cp:revision>
  <dcterms:created xsi:type="dcterms:W3CDTF">2017-06-15T13:21:46Z</dcterms:created>
  <dcterms:modified xsi:type="dcterms:W3CDTF">2018-02-13T18:37:31Z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0x01010011929DE78B229B46B7FDE5DBB9C9AC55</vt:lpwstr>
  </property>
</Properties>
</file>