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4"/>
  </p:notesMasterIdLst>
  <p:sldIdLst>
    <p:sldId id="256" r:id="rId2"/>
    <p:sldId id="373" r:id="rId3"/>
    <p:sldId id="374" r:id="rId4"/>
    <p:sldId id="269" r:id="rId5"/>
    <p:sldId id="264" r:id="rId6"/>
    <p:sldId id="271" r:id="rId7"/>
    <p:sldId id="363" r:id="rId8"/>
    <p:sldId id="364" r:id="rId9"/>
    <p:sldId id="375" r:id="rId10"/>
    <p:sldId id="365" r:id="rId11"/>
    <p:sldId id="369" r:id="rId12"/>
    <p:sldId id="378" r:id="rId13"/>
    <p:sldId id="372" r:id="rId14"/>
    <p:sldId id="370" r:id="rId15"/>
    <p:sldId id="366" r:id="rId16"/>
    <p:sldId id="367" r:id="rId17"/>
    <p:sldId id="368" r:id="rId18"/>
    <p:sldId id="303" r:id="rId19"/>
    <p:sldId id="312" r:id="rId20"/>
    <p:sldId id="328" r:id="rId21"/>
    <p:sldId id="333" r:id="rId22"/>
    <p:sldId id="335" r:id="rId23"/>
    <p:sldId id="277" r:id="rId24"/>
    <p:sldId id="275" r:id="rId25"/>
    <p:sldId id="304" r:id="rId26"/>
    <p:sldId id="381" r:id="rId27"/>
    <p:sldId id="278" r:id="rId28"/>
    <p:sldId id="331" r:id="rId29"/>
    <p:sldId id="332" r:id="rId30"/>
    <p:sldId id="270" r:id="rId31"/>
    <p:sldId id="336" r:id="rId32"/>
    <p:sldId id="337" r:id="rId33"/>
    <p:sldId id="382" r:id="rId34"/>
    <p:sldId id="338" r:id="rId35"/>
    <p:sldId id="339" r:id="rId36"/>
    <p:sldId id="358" r:id="rId37"/>
    <p:sldId id="383" r:id="rId38"/>
    <p:sldId id="385" r:id="rId39"/>
    <p:sldId id="357" r:id="rId40"/>
    <p:sldId id="346" r:id="rId41"/>
    <p:sldId id="347" r:id="rId42"/>
    <p:sldId id="348" r:id="rId43"/>
    <p:sldId id="349" r:id="rId44"/>
    <p:sldId id="394" r:id="rId45"/>
    <p:sldId id="356" r:id="rId46"/>
    <p:sldId id="324" r:id="rId47"/>
    <p:sldId id="341" r:id="rId48"/>
    <p:sldId id="342" r:id="rId49"/>
    <p:sldId id="350" r:id="rId50"/>
    <p:sldId id="351" r:id="rId51"/>
    <p:sldId id="344" r:id="rId52"/>
    <p:sldId id="345" r:id="rId53"/>
    <p:sldId id="325" r:id="rId54"/>
    <p:sldId id="352" r:id="rId55"/>
    <p:sldId id="353" r:id="rId56"/>
    <p:sldId id="330" r:id="rId57"/>
    <p:sldId id="276" r:id="rId58"/>
    <p:sldId id="354" r:id="rId59"/>
    <p:sldId id="355" r:id="rId60"/>
    <p:sldId id="386" r:id="rId61"/>
    <p:sldId id="313" r:id="rId62"/>
    <p:sldId id="387" r:id="rId63"/>
    <p:sldId id="326" r:id="rId64"/>
    <p:sldId id="388" r:id="rId65"/>
    <p:sldId id="327" r:id="rId66"/>
    <p:sldId id="400" r:id="rId67"/>
    <p:sldId id="361" r:id="rId68"/>
    <p:sldId id="390" r:id="rId69"/>
    <p:sldId id="391" r:id="rId70"/>
    <p:sldId id="392" r:id="rId71"/>
    <p:sldId id="389" r:id="rId72"/>
    <p:sldId id="393" r:id="rId73"/>
    <p:sldId id="279" r:id="rId74"/>
    <p:sldId id="296" r:id="rId75"/>
    <p:sldId id="314" r:id="rId76"/>
    <p:sldId id="316" r:id="rId77"/>
    <p:sldId id="315" r:id="rId78"/>
    <p:sldId id="309" r:id="rId79"/>
    <p:sldId id="305" r:id="rId80"/>
    <p:sldId id="306" r:id="rId81"/>
    <p:sldId id="307" r:id="rId82"/>
    <p:sldId id="308" r:id="rId83"/>
    <p:sldId id="310" r:id="rId84"/>
    <p:sldId id="311" r:id="rId85"/>
    <p:sldId id="317" r:id="rId86"/>
    <p:sldId id="399" r:id="rId87"/>
    <p:sldId id="297" r:id="rId88"/>
    <p:sldId id="299" r:id="rId89"/>
    <p:sldId id="318" r:id="rId90"/>
    <p:sldId id="319" r:id="rId91"/>
    <p:sldId id="320" r:id="rId92"/>
    <p:sldId id="321" r:id="rId93"/>
    <p:sldId id="322" r:id="rId94"/>
    <p:sldId id="323" r:id="rId95"/>
    <p:sldId id="300" r:id="rId96"/>
    <p:sldId id="504" r:id="rId97"/>
    <p:sldId id="509" r:id="rId98"/>
    <p:sldId id="506" r:id="rId99"/>
    <p:sldId id="510" r:id="rId100"/>
    <p:sldId id="508" r:id="rId101"/>
    <p:sldId id="512" r:id="rId102"/>
    <p:sldId id="507" r:id="rId103"/>
    <p:sldId id="280" r:id="rId104"/>
    <p:sldId id="281" r:id="rId105"/>
    <p:sldId id="286" r:id="rId106"/>
    <p:sldId id="288" r:id="rId107"/>
    <p:sldId id="287" r:id="rId108"/>
    <p:sldId id="295" r:id="rId109"/>
    <p:sldId id="290" r:id="rId110"/>
    <p:sldId id="291" r:id="rId111"/>
    <p:sldId id="397" r:id="rId112"/>
    <p:sldId id="398" r:id="rId113"/>
    <p:sldId id="396" r:id="rId114"/>
    <p:sldId id="395" r:id="rId115"/>
    <p:sldId id="289" r:id="rId116"/>
    <p:sldId id="284" r:id="rId117"/>
    <p:sldId id="283" r:id="rId118"/>
    <p:sldId id="360" r:id="rId119"/>
    <p:sldId id="294" r:id="rId120"/>
    <p:sldId id="401" r:id="rId121"/>
    <p:sldId id="272" r:id="rId122"/>
    <p:sldId id="402" r:id="rId123"/>
    <p:sldId id="403" r:id="rId124"/>
    <p:sldId id="257" r:id="rId125"/>
    <p:sldId id="274" r:id="rId126"/>
    <p:sldId id="259" r:id="rId127"/>
    <p:sldId id="515" r:id="rId128"/>
    <p:sldId id="519" r:id="rId129"/>
    <p:sldId id="517" r:id="rId130"/>
    <p:sldId id="520" r:id="rId131"/>
    <p:sldId id="518" r:id="rId132"/>
    <p:sldId id="521" r:id="rId133"/>
    <p:sldId id="522" r:id="rId134"/>
    <p:sldId id="404" r:id="rId135"/>
    <p:sldId id="405" r:id="rId136"/>
    <p:sldId id="407" r:id="rId137"/>
    <p:sldId id="371" r:id="rId138"/>
    <p:sldId id="410" r:id="rId139"/>
    <p:sldId id="411" r:id="rId140"/>
    <p:sldId id="412" r:id="rId141"/>
    <p:sldId id="413" r:id="rId142"/>
    <p:sldId id="414" r:id="rId143"/>
    <p:sldId id="415" r:id="rId144"/>
    <p:sldId id="416" r:id="rId145"/>
    <p:sldId id="417" r:id="rId146"/>
    <p:sldId id="418" r:id="rId147"/>
    <p:sldId id="419" r:id="rId148"/>
    <p:sldId id="420" r:id="rId149"/>
    <p:sldId id="421" r:id="rId150"/>
    <p:sldId id="422" r:id="rId151"/>
    <p:sldId id="423" r:id="rId152"/>
    <p:sldId id="424" r:id="rId153"/>
    <p:sldId id="425" r:id="rId154"/>
    <p:sldId id="273" r:id="rId155"/>
    <p:sldId id="426" r:id="rId156"/>
    <p:sldId id="427" r:id="rId157"/>
    <p:sldId id="428" r:id="rId158"/>
    <p:sldId id="429" r:id="rId159"/>
    <p:sldId id="430" r:id="rId160"/>
    <p:sldId id="329" r:id="rId161"/>
    <p:sldId id="431" r:id="rId162"/>
    <p:sldId id="334" r:id="rId163"/>
    <p:sldId id="432" r:id="rId164"/>
    <p:sldId id="433" r:id="rId165"/>
    <p:sldId id="434" r:id="rId166"/>
    <p:sldId id="435" r:id="rId167"/>
    <p:sldId id="436" r:id="rId168"/>
    <p:sldId id="437" r:id="rId169"/>
    <p:sldId id="438" r:id="rId170"/>
    <p:sldId id="340" r:id="rId171"/>
    <p:sldId id="439" r:id="rId172"/>
    <p:sldId id="440" r:id="rId173"/>
    <p:sldId id="441" r:id="rId174"/>
    <p:sldId id="442" r:id="rId175"/>
    <p:sldId id="443" r:id="rId176"/>
    <p:sldId id="444" r:id="rId177"/>
    <p:sldId id="445" r:id="rId178"/>
    <p:sldId id="446" r:id="rId179"/>
    <p:sldId id="447" r:id="rId180"/>
    <p:sldId id="448" r:id="rId181"/>
    <p:sldId id="449" r:id="rId182"/>
    <p:sldId id="450" r:id="rId183"/>
    <p:sldId id="376" r:id="rId184"/>
    <p:sldId id="451" r:id="rId185"/>
    <p:sldId id="452" r:id="rId186"/>
    <p:sldId id="453" r:id="rId187"/>
    <p:sldId id="454" r:id="rId188"/>
    <p:sldId id="455" r:id="rId189"/>
    <p:sldId id="456" r:id="rId190"/>
    <p:sldId id="359" r:id="rId191"/>
    <p:sldId id="377" r:id="rId192"/>
    <p:sldId id="457" r:id="rId193"/>
    <p:sldId id="458" r:id="rId194"/>
    <p:sldId id="379" r:id="rId195"/>
    <p:sldId id="459" r:id="rId196"/>
    <p:sldId id="460" r:id="rId197"/>
    <p:sldId id="380" r:id="rId198"/>
    <p:sldId id="461" r:id="rId199"/>
    <p:sldId id="462" r:id="rId200"/>
    <p:sldId id="523" r:id="rId201"/>
    <p:sldId id="527" r:id="rId202"/>
    <p:sldId id="528" r:id="rId203"/>
    <p:sldId id="525" r:id="rId204"/>
    <p:sldId id="524" r:id="rId205"/>
    <p:sldId id="526" r:id="rId206"/>
    <p:sldId id="285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282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298" r:id="rId239"/>
    <p:sldId id="493" r:id="rId240"/>
    <p:sldId id="494" r:id="rId241"/>
    <p:sldId id="302" r:id="rId242"/>
    <p:sldId id="301" r:id="rId243"/>
    <p:sldId id="499" r:id="rId244"/>
    <p:sldId id="501" r:id="rId245"/>
    <p:sldId id="498" r:id="rId246"/>
    <p:sldId id="502" r:id="rId247"/>
    <p:sldId id="500" r:id="rId248"/>
    <p:sldId id="530" r:id="rId249"/>
    <p:sldId id="529" r:id="rId250"/>
    <p:sldId id="503" r:id="rId251"/>
    <p:sldId id="495" r:id="rId252"/>
    <p:sldId id="258" r:id="rId25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1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23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slide" Target="slides/slide237.xml"/><Relationship Id="rId254" Type="http://schemas.openxmlformats.org/officeDocument/2006/relationships/notesMaster" Target="notesMasters/notesMaster1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244" Type="http://schemas.openxmlformats.org/officeDocument/2006/relationships/slide" Target="slides/slide243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presProps" Target="presProp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theme" Target="theme/theme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2B829-3F1E-4106-BE6B-DA288349A410}" type="datetimeFigureOut">
              <a:rPr lang="hu-HU" smtClean="0"/>
              <a:t>2021. 11. 03.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7CDC6-9918-45C5-BF3A-3972510209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7917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8000-AFA9-4BED-B358-90494899D2ED}" type="datetime1">
              <a:rPr lang="hu-HU" smtClean="0"/>
              <a:t>2021. 11. 03.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9560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80415-7B39-47C0-91A4-900EBC58FBFC}" type="datetime1">
              <a:rPr lang="hu-HU" smtClean="0"/>
              <a:t>2021. 11. 03.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457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3BFDF-C6CF-456B-BFC8-C5D5254C05C9}" type="datetime1">
              <a:rPr lang="hu-HU" smtClean="0"/>
              <a:t>2021. 11. 03.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280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974206" y="114870"/>
            <a:ext cx="7979344" cy="866908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1381" y="1232035"/>
            <a:ext cx="11608067" cy="494492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2672B-E127-4547-BD2E-1AAA7655F84A}" type="datetime1">
              <a:rPr lang="hu-HU" smtClean="0"/>
              <a:t>2021. 11. 03.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077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7C0EA-DE5C-4186-AED9-DA0D257A3085}" type="datetime1">
              <a:rPr lang="hu-HU" smtClean="0"/>
              <a:t>2021. 11. 03.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409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DD9D0-E272-409A-AB17-A882CF1DD8FA}" type="datetime1">
              <a:rPr lang="hu-HU" smtClean="0"/>
              <a:t>2021. 11. 03.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83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FE4D7-A085-416F-A4A0-1FD0B98103EC}" type="datetime1">
              <a:rPr lang="hu-HU" smtClean="0"/>
              <a:t>2021. 11. 03.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497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575B1-5095-41CB-B20E-442F48FFBB6D}" type="datetime1">
              <a:rPr lang="hu-HU" smtClean="0"/>
              <a:t>2021. 11. 03.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280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36C10-6AC2-41FE-B19B-5CDC0D9DAF0A}" type="datetime1">
              <a:rPr lang="hu-HU" smtClean="0"/>
              <a:t>2021. 11. 03.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67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AEBC5-0ADB-4D2B-B767-56697C3D67BD}" type="datetime1">
              <a:rPr lang="hu-HU" smtClean="0"/>
              <a:t>2021. 11. 03.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6523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6389-0110-4976-84CC-3300DFE4B9AC}" type="datetime1">
              <a:rPr lang="hu-HU" smtClean="0"/>
              <a:t>2021. 11. 03.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52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EFDD4-4024-461E-ACBD-964883C5309E}" type="datetime1">
              <a:rPr lang="hu-HU" smtClean="0"/>
              <a:t>2021. 11. 03.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DC037-E7BD-4C73-8B08-BA96F3CF29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22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gif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TqUG4TUeIo?feature=oembed" TargetMode="Externa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gq5DnWFUNQ?feature=oembed" TargetMode="Externa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L5XllUdnQM?feature=oembed" TargetMode="Externa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7WOwchtzR_w?feature=oembed" TargetMode="Externa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hwJ0fnMFf4?feature=oembed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wDWv2iyAos?feature=oembed" TargetMode="Externa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wuYAR50Ews?feature=oembed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 txBox="1">
            <a:spLocks/>
          </p:cNvSpPr>
          <p:nvPr/>
        </p:nvSpPr>
        <p:spPr>
          <a:xfrm>
            <a:off x="838200" y="1308401"/>
            <a:ext cx="10515600" cy="24113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000" dirty="0" err="1">
                <a:solidFill>
                  <a:schemeClr val="bg1"/>
                </a:solidFill>
              </a:rPr>
              <a:t>Invazív</a:t>
            </a:r>
            <a:r>
              <a:rPr lang="hu-HU" sz="5000" dirty="0">
                <a:solidFill>
                  <a:schemeClr val="bg1"/>
                </a:solidFill>
              </a:rPr>
              <a:t> sürgősségi beavatkozások </a:t>
            </a:r>
          </a:p>
          <a:p>
            <a:r>
              <a:rPr lang="hu-HU" sz="5000" dirty="0">
                <a:solidFill>
                  <a:schemeClr val="bg1"/>
                </a:solidFill>
              </a:rPr>
              <a:t> 2021.</a:t>
            </a:r>
          </a:p>
        </p:txBody>
      </p:sp>
      <p:sp>
        <p:nvSpPr>
          <p:cNvPr id="8" name="Tartalom helye 2"/>
          <p:cNvSpPr txBox="1">
            <a:spLocks/>
          </p:cNvSpPr>
          <p:nvPr/>
        </p:nvSpPr>
        <p:spPr>
          <a:xfrm>
            <a:off x="838200" y="2425567"/>
            <a:ext cx="10515600" cy="2752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hu-HU" sz="1600" dirty="0">
              <a:solidFill>
                <a:schemeClr val="bg1"/>
              </a:solidFill>
            </a:endParaRPr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9225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EC5F8C0-74A5-4BAE-9C9D-DA14A6BD4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72DEA77-69C5-47D2-9E86-56F388D82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6117275" cy="4944928"/>
          </a:xfrm>
        </p:spPr>
        <p:txBody>
          <a:bodyPr/>
          <a:lstStyle/>
          <a:p>
            <a:r>
              <a:rPr lang="hu-HU" dirty="0"/>
              <a:t>Orrüreg – levegő párásítása, melegítése – nyálkahártya rendkívül erezett</a:t>
            </a:r>
          </a:p>
          <a:p>
            <a:r>
              <a:rPr lang="hu-HU" dirty="0"/>
              <a:t>Trachea:</a:t>
            </a:r>
          </a:p>
          <a:p>
            <a:pPr lvl="1"/>
            <a:r>
              <a:rPr lang="hu-HU" dirty="0"/>
              <a:t>10-16 cm</a:t>
            </a:r>
          </a:p>
          <a:p>
            <a:pPr lvl="1"/>
            <a:r>
              <a:rPr lang="hu-HU" dirty="0"/>
              <a:t>C5-6 magasságában kezdődik</a:t>
            </a:r>
          </a:p>
          <a:p>
            <a:pPr lvl="1"/>
            <a:r>
              <a:rPr lang="hu-HU" dirty="0"/>
              <a:t>Th5 </a:t>
            </a:r>
            <a:r>
              <a:rPr lang="hu-HU" dirty="0" err="1"/>
              <a:t>bifurcatio</a:t>
            </a:r>
            <a:endParaRPr lang="hu-HU" dirty="0"/>
          </a:p>
          <a:p>
            <a:pPr lvl="1"/>
            <a:r>
              <a:rPr lang="hu-HU" dirty="0"/>
              <a:t>Jobb főhörgő és trachea által bezárt szög nagyobb – </a:t>
            </a:r>
            <a:r>
              <a:rPr lang="hu-HU" dirty="0" err="1"/>
              <a:t>Aspiratio</a:t>
            </a:r>
            <a:r>
              <a:rPr lang="hu-HU" dirty="0"/>
              <a:t>!</a:t>
            </a:r>
          </a:p>
          <a:p>
            <a:pPr lvl="1"/>
            <a:r>
              <a:rPr lang="hu-HU" dirty="0"/>
              <a:t>Belső átmérő 15-20 mm  (7,5 mm ET – 11 mm széles)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E200A5F-DBD4-4B14-A905-C8FBB55C8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</a:t>
            </a:fld>
            <a:endParaRPr lang="hu-HU"/>
          </a:p>
        </p:txBody>
      </p:sp>
      <p:pic>
        <p:nvPicPr>
          <p:cNvPr id="3074" name="Picture 2" descr="Atlas de Anatomia Humana">
            <a:extLst>
              <a:ext uri="{FF2B5EF4-FFF2-40B4-BE49-F238E27FC236}">
                <a16:creationId xmlns:a16="http://schemas.microsoft.com/office/drawing/2014/main" id="{5544529D-9FEF-4A1A-A1D4-F81F8D50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285" y="1300162"/>
            <a:ext cx="45243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3383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797344-DF39-4481-BB2A-EB3F66297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Méretek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EA8EEA-0739-420D-B140-13C91212D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5" y="1472099"/>
            <a:ext cx="11608067" cy="4944928"/>
          </a:xfrm>
        </p:spPr>
        <p:txBody>
          <a:bodyPr/>
          <a:lstStyle/>
          <a:p>
            <a:r>
              <a:rPr lang="hu-HU" dirty="0"/>
              <a:t>testtömeg (kg) = [életkor (év) + 4] x 2 </a:t>
            </a:r>
          </a:p>
          <a:p>
            <a:r>
              <a:rPr lang="hu-HU" dirty="0"/>
              <a:t>tubusméret (mm) = [életkor (év) / 4] + 4 </a:t>
            </a:r>
          </a:p>
          <a:p>
            <a:r>
              <a:rPr lang="hu-HU" dirty="0"/>
              <a:t>mandzsettás tubus esetén [életkor (év) / 4] + 3,5 </a:t>
            </a:r>
          </a:p>
          <a:p>
            <a:r>
              <a:rPr lang="hu-HU" dirty="0"/>
              <a:t>tubusmélység (cm) = [életkor (év) / 2] + 12 a fogsornál 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 </a:t>
            </a:r>
            <a:r>
              <a:rPr lang="hu-HU" dirty="0" err="1"/>
              <a:t>bougie</a:t>
            </a:r>
            <a:r>
              <a:rPr lang="hu-HU" dirty="0"/>
              <a:t>-méret: </a:t>
            </a:r>
          </a:p>
          <a:p>
            <a:pPr lvl="1"/>
            <a:r>
              <a:rPr lang="hu-HU" dirty="0"/>
              <a:t> 6 mm-esnél nagyobb tubus: 15 </a:t>
            </a:r>
            <a:r>
              <a:rPr lang="hu-HU" dirty="0" err="1"/>
              <a:t>Ch</a:t>
            </a:r>
            <a:r>
              <a:rPr lang="hu-HU" dirty="0"/>
              <a:t> </a:t>
            </a:r>
          </a:p>
          <a:p>
            <a:pPr lvl="1"/>
            <a:r>
              <a:rPr lang="hu-HU" dirty="0"/>
              <a:t> 5-6 mm: 10 </a:t>
            </a:r>
            <a:r>
              <a:rPr lang="hu-HU" dirty="0" err="1"/>
              <a:t>Ch</a:t>
            </a:r>
            <a:r>
              <a:rPr lang="hu-HU" dirty="0"/>
              <a:t> </a:t>
            </a:r>
          </a:p>
          <a:p>
            <a:pPr lvl="1"/>
            <a:r>
              <a:rPr lang="hu-HU" dirty="0"/>
              <a:t> 5 mm alatt: semmi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80CE779-6C3C-4000-98D5-2CA0CEA0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100</a:t>
            </a:fld>
            <a:endParaRPr lang="hu-HU"/>
          </a:p>
        </p:txBody>
      </p:sp>
      <p:sp>
        <p:nvSpPr>
          <p:cNvPr id="5" name="Kettős hullám 4">
            <a:extLst>
              <a:ext uri="{FF2B5EF4-FFF2-40B4-BE49-F238E27FC236}">
                <a16:creationId xmlns:a16="http://schemas.microsoft.com/office/drawing/2014/main" id="{F8727551-653D-45AA-85F3-15843DD55B41}"/>
              </a:ext>
            </a:extLst>
          </p:cNvPr>
          <p:cNvSpPr/>
          <p:nvPr/>
        </p:nvSpPr>
        <p:spPr>
          <a:xfrm>
            <a:off x="10251150" y="564439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14447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9DC3020D-3E16-445E-A891-83CF57C7F5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Mik a </a:t>
            </a:r>
            <a:r>
              <a:rPr lang="hu-HU" dirty="0" err="1"/>
              <a:t>conicotomia</a:t>
            </a:r>
            <a:r>
              <a:rPr lang="hu-HU" dirty="0"/>
              <a:t> indikációi?</a:t>
            </a:r>
            <a:br>
              <a:rPr lang="hu-HU" dirty="0"/>
            </a:b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AD1D8B-B842-4FDB-92F2-304D70A4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905046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F9D303-E23C-4B64-843B-77DEF1ED7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Conicotomia</a:t>
            </a:r>
            <a:r>
              <a:rPr lang="hu-HU" dirty="0"/>
              <a:t> - Indikációk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DA2529-B0D0-4C4D-818F-B0960557C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Főbb indikációk</a:t>
            </a:r>
          </a:p>
          <a:p>
            <a:pPr lvl="1"/>
            <a:r>
              <a:rPr lang="hu-HU" dirty="0"/>
              <a:t>Nyak és arcsérülés</a:t>
            </a:r>
          </a:p>
          <a:p>
            <a:pPr lvl="1"/>
            <a:r>
              <a:rPr lang="hu-HU" dirty="0" err="1"/>
              <a:t>Oedema</a:t>
            </a:r>
            <a:endParaRPr lang="hu-HU" dirty="0"/>
          </a:p>
          <a:p>
            <a:pPr lvl="1"/>
            <a:r>
              <a:rPr lang="hu-HU" dirty="0" err="1"/>
              <a:t>Laryngospazmus</a:t>
            </a:r>
            <a:r>
              <a:rPr lang="hu-HU" dirty="0"/>
              <a:t>, </a:t>
            </a:r>
            <a:r>
              <a:rPr lang="hu-HU" dirty="0" err="1"/>
              <a:t>masseter</a:t>
            </a:r>
            <a:r>
              <a:rPr lang="hu-HU" dirty="0"/>
              <a:t> </a:t>
            </a:r>
            <a:r>
              <a:rPr lang="hu-HU" dirty="0" err="1"/>
              <a:t>spasmus</a:t>
            </a:r>
            <a:endParaRPr lang="hu-HU" dirty="0"/>
          </a:p>
          <a:p>
            <a:pPr lvl="1"/>
            <a:r>
              <a:rPr lang="hu-HU" dirty="0"/>
              <a:t>Szájüreg, garat deformitása</a:t>
            </a:r>
          </a:p>
          <a:p>
            <a:pPr lvl="1"/>
            <a:r>
              <a:rPr lang="hu-HU" dirty="0"/>
              <a:t>Idegentest</a:t>
            </a:r>
          </a:p>
          <a:p>
            <a:pPr lvl="1"/>
            <a:r>
              <a:rPr lang="hu-HU" dirty="0"/>
              <a:t>Felső légúti vérzés</a:t>
            </a:r>
          </a:p>
          <a:p>
            <a:pPr lvl="1"/>
            <a:r>
              <a:rPr lang="hu-HU" dirty="0"/>
              <a:t>Felső légúti obstrukció</a:t>
            </a:r>
          </a:p>
          <a:p>
            <a:pPr lvl="1"/>
            <a:r>
              <a:rPr lang="hu-HU" dirty="0"/>
              <a:t>Nyaki gerincsérülés</a:t>
            </a:r>
          </a:p>
          <a:p>
            <a:pPr lvl="1"/>
            <a:r>
              <a:rPr lang="hu-HU" dirty="0"/>
              <a:t>Nagy mennyiségű hányadék</a:t>
            </a:r>
          </a:p>
          <a:p>
            <a:r>
              <a:rPr lang="hu-HU" dirty="0"/>
              <a:t>6-7 év alatt tűvel végzett </a:t>
            </a:r>
            <a:r>
              <a:rPr lang="hu-HU" dirty="0" err="1"/>
              <a:t>cricothyreoidectomia</a:t>
            </a:r>
            <a:r>
              <a:rPr lang="hu-HU" dirty="0"/>
              <a:t> javasolt – gyakoribb </a:t>
            </a:r>
            <a:r>
              <a:rPr lang="hu-HU" dirty="0" err="1"/>
              <a:t>stenosis</a:t>
            </a:r>
            <a:r>
              <a:rPr lang="hu-HU" dirty="0"/>
              <a:t>, </a:t>
            </a:r>
            <a:r>
              <a:rPr lang="hu-HU" dirty="0" err="1"/>
              <a:t>oesophagus</a:t>
            </a:r>
            <a:r>
              <a:rPr lang="hu-HU" dirty="0"/>
              <a:t> sérülés, érképletek sérülése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9846928-7AD5-4D8F-81B1-B53E4D7E8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102</a:t>
            </a:fld>
            <a:endParaRPr lang="hu-HU"/>
          </a:p>
        </p:txBody>
      </p:sp>
      <p:sp>
        <p:nvSpPr>
          <p:cNvPr id="5" name="Kettős hullám 4">
            <a:extLst>
              <a:ext uri="{FF2B5EF4-FFF2-40B4-BE49-F238E27FC236}">
                <a16:creationId xmlns:a16="http://schemas.microsoft.com/office/drawing/2014/main" id="{756537A5-7B7E-406D-BA71-2A2930E3086C}"/>
              </a:ext>
            </a:extLst>
          </p:cNvPr>
          <p:cNvSpPr/>
          <p:nvPr/>
        </p:nvSpPr>
        <p:spPr>
          <a:xfrm>
            <a:off x="10251150" y="5909089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84340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D21102-1C68-4631-A613-D18879F2A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Tensios</a:t>
            </a:r>
            <a:r>
              <a:rPr lang="hu-HU" dirty="0"/>
              <a:t> PTX ellátása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846B2CA-0C32-45B7-9E47-5C5F554F5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CB125A3-F51D-4B52-99FB-2BC900DF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103</a:t>
            </a:fld>
            <a:endParaRPr lang="hu-HU"/>
          </a:p>
        </p:txBody>
      </p:sp>
      <p:pic>
        <p:nvPicPr>
          <p:cNvPr id="8194" name="Picture 2" descr="MVC with Tension Pneumothorax – EM Sim Cases">
            <a:extLst>
              <a:ext uri="{FF2B5EF4-FFF2-40B4-BE49-F238E27FC236}">
                <a16:creationId xmlns:a16="http://schemas.microsoft.com/office/drawing/2014/main" id="{D0940046-E6EF-478B-AFE2-B5815432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5" y="1052648"/>
            <a:ext cx="60007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2888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152303-218C-42BB-BD23-70B2F328B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Pneumothorax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95DF6BA-1768-4FF6-B821-A601B4405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7155963" cy="4944928"/>
          </a:xfrm>
        </p:spPr>
        <p:txBody>
          <a:bodyPr>
            <a:normAutofit/>
          </a:bodyPr>
          <a:lstStyle/>
          <a:p>
            <a:endParaRPr lang="hu-HU" dirty="0"/>
          </a:p>
          <a:p>
            <a:r>
              <a:rPr lang="hu-HU" dirty="0"/>
              <a:t>Egészségügyi Minisztérium Protokollja alapján</a:t>
            </a:r>
          </a:p>
          <a:p>
            <a:r>
              <a:rPr lang="hu-HU" dirty="0"/>
              <a:t> Definíció:</a:t>
            </a:r>
          </a:p>
          <a:p>
            <a:pPr marL="0" indent="0">
              <a:buNone/>
            </a:pPr>
            <a:r>
              <a:rPr lang="hu-HU" dirty="0"/>
              <a:t>	Az az állapot, amikor a mellhártya zsigeri és fali lemeze közé, azaz a mellhártyaüregbe levegő jut kívülről (a mellkasfal sérülésén át) vagy belülről (a tüdő vagy </a:t>
            </a:r>
            <a:r>
              <a:rPr lang="hu-HU" dirty="0" err="1"/>
              <a:t>oesophagus</a:t>
            </a:r>
            <a:r>
              <a:rPr lang="hu-HU" dirty="0"/>
              <a:t> folytonosságmegszakadása, stb. útján).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F496A1A-35CD-4DC6-8522-5A58BB915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104</a:t>
            </a:fld>
            <a:endParaRPr lang="hu-HU"/>
          </a:p>
        </p:txBody>
      </p:sp>
      <p:pic>
        <p:nvPicPr>
          <p:cNvPr id="1026" name="Picture 2" descr="What is a Spontaneous Pneumothorax? | First Aid for Free">
            <a:extLst>
              <a:ext uri="{FF2B5EF4-FFF2-40B4-BE49-F238E27FC236}">
                <a16:creationId xmlns:a16="http://schemas.microsoft.com/office/drawing/2014/main" id="{931B8FD9-DD14-4B5F-80B5-B387072B5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94" y="2414726"/>
            <a:ext cx="4890006" cy="362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39066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6C55C6-E59A-4C68-909D-4699A08E4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PTX fajtái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BF095B-E891-474E-A540-ACC119E1B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Primer</a:t>
            </a:r>
          </a:p>
          <a:p>
            <a:pPr lvl="1"/>
            <a:r>
              <a:rPr lang="hu-HU" dirty="0"/>
              <a:t>egyébként egészséges egyéneken a jellemzően csúcsi elhelyezkedésű </a:t>
            </a:r>
            <a:r>
              <a:rPr lang="hu-HU" dirty="0" err="1"/>
              <a:t>subpleuralis</a:t>
            </a:r>
            <a:r>
              <a:rPr lang="hu-HU" dirty="0"/>
              <a:t> </a:t>
            </a:r>
            <a:r>
              <a:rPr lang="hu-HU" dirty="0" err="1"/>
              <a:t>hólyagcsa</a:t>
            </a:r>
            <a:r>
              <a:rPr lang="hu-HU" dirty="0"/>
              <a:t> vagy bulla </a:t>
            </a:r>
            <a:r>
              <a:rPr lang="hu-HU" dirty="0" err="1"/>
              <a:t>rupturája</a:t>
            </a:r>
            <a:endParaRPr lang="hu-HU" dirty="0"/>
          </a:p>
          <a:p>
            <a:r>
              <a:rPr lang="hu-HU" dirty="0" err="1"/>
              <a:t>Secunder</a:t>
            </a:r>
            <a:endParaRPr lang="hu-HU" dirty="0"/>
          </a:p>
          <a:p>
            <a:pPr lvl="1"/>
            <a:r>
              <a:rPr lang="hu-HU" dirty="0"/>
              <a:t>Valamely előzetes betegség, állapot : COPD, </a:t>
            </a:r>
            <a:r>
              <a:rPr lang="hu-HU" dirty="0" err="1"/>
              <a:t>infectió</a:t>
            </a:r>
            <a:r>
              <a:rPr lang="hu-HU" dirty="0"/>
              <a:t> (</a:t>
            </a:r>
            <a:r>
              <a:rPr lang="hu-HU" dirty="0" err="1"/>
              <a:t>bakterialis</a:t>
            </a:r>
            <a:r>
              <a:rPr lang="hu-HU" dirty="0"/>
              <a:t>, vírus, gomba, parazita vagy tbc-s </a:t>
            </a:r>
            <a:r>
              <a:rPr lang="hu-HU" dirty="0" err="1"/>
              <a:t>caverna</a:t>
            </a:r>
            <a:r>
              <a:rPr lang="hu-HU" dirty="0"/>
              <a:t> vagy tüdőtályog), tumor-</a:t>
            </a:r>
            <a:r>
              <a:rPr lang="hu-HU" dirty="0" err="1"/>
              <a:t>caverna</a:t>
            </a:r>
            <a:r>
              <a:rPr lang="hu-HU" dirty="0"/>
              <a:t>-, nyelőcső-, trachea-</a:t>
            </a:r>
            <a:r>
              <a:rPr lang="hu-HU" dirty="0" err="1"/>
              <a:t>perforatio</a:t>
            </a:r>
            <a:r>
              <a:rPr lang="hu-HU" dirty="0"/>
              <a:t> a mellhártyaüregbe etc. következménye lehet.</a:t>
            </a:r>
          </a:p>
          <a:p>
            <a:pPr lvl="1"/>
            <a:r>
              <a:rPr lang="hu-HU" dirty="0"/>
              <a:t>Mellkasi trauma: zárt (</a:t>
            </a:r>
            <a:r>
              <a:rPr lang="hu-HU" dirty="0" err="1"/>
              <a:t>compressiós</a:t>
            </a:r>
            <a:r>
              <a:rPr lang="hu-HU" dirty="0"/>
              <a:t> mechanizmus) vagy nyílt, áthatoló mellkasi sérülés is okozhatja. </a:t>
            </a:r>
          </a:p>
          <a:p>
            <a:pPr lvl="1"/>
            <a:r>
              <a:rPr lang="hu-HU" dirty="0" err="1"/>
              <a:t>Iatrogen</a:t>
            </a:r>
            <a:r>
              <a:rPr lang="hu-HU" dirty="0"/>
              <a:t> eredetű is lehet: CV </a:t>
            </a:r>
            <a:r>
              <a:rPr lang="hu-HU" dirty="0" err="1"/>
              <a:t>kanül</a:t>
            </a:r>
            <a:r>
              <a:rPr lang="hu-HU" dirty="0"/>
              <a:t>, </a:t>
            </a:r>
            <a:r>
              <a:rPr lang="hu-HU" dirty="0" err="1"/>
              <a:t>mellkaspunctió</a:t>
            </a:r>
            <a:r>
              <a:rPr lang="hu-HU" dirty="0"/>
              <a:t>, </a:t>
            </a:r>
            <a:r>
              <a:rPr lang="hu-HU" dirty="0" err="1"/>
              <a:t>ggl</a:t>
            </a:r>
            <a:r>
              <a:rPr lang="hu-HU" dirty="0"/>
              <a:t>. </a:t>
            </a:r>
            <a:r>
              <a:rPr lang="hu-HU" dirty="0" err="1"/>
              <a:t>Stellatum</a:t>
            </a:r>
            <a:r>
              <a:rPr lang="hu-HU" dirty="0"/>
              <a:t> </a:t>
            </a:r>
            <a:r>
              <a:rPr lang="hu-HU" dirty="0" err="1"/>
              <a:t>bloquad</a:t>
            </a:r>
            <a:r>
              <a:rPr lang="hu-HU" dirty="0"/>
              <a:t>, </a:t>
            </a:r>
            <a:r>
              <a:rPr lang="hu-HU" dirty="0" err="1"/>
              <a:t>oesophagoscopia</a:t>
            </a:r>
            <a:r>
              <a:rPr lang="hu-HU" dirty="0"/>
              <a:t>, </a:t>
            </a:r>
            <a:r>
              <a:rPr lang="hu-HU" dirty="0" err="1"/>
              <a:t>bronchoscopia</a:t>
            </a:r>
            <a:r>
              <a:rPr lang="hu-HU" dirty="0"/>
              <a:t>, </a:t>
            </a:r>
            <a:r>
              <a:rPr lang="hu-HU" dirty="0" err="1"/>
              <a:t>transthoracalis</a:t>
            </a:r>
            <a:r>
              <a:rPr lang="hu-HU" dirty="0"/>
              <a:t> </a:t>
            </a:r>
            <a:r>
              <a:rPr lang="hu-HU" dirty="0" err="1"/>
              <a:t>tübiopsia</a:t>
            </a:r>
            <a:r>
              <a:rPr lang="hu-HU" dirty="0"/>
              <a:t> (10-30 %) ill. </a:t>
            </a:r>
            <a:r>
              <a:rPr lang="hu-HU" dirty="0" err="1"/>
              <a:t>laparoscopia</a:t>
            </a:r>
            <a:r>
              <a:rPr lang="hu-HU" dirty="0"/>
              <a:t>, </a:t>
            </a:r>
            <a:r>
              <a:rPr lang="hu-HU" dirty="0" err="1"/>
              <a:t>respirator</a:t>
            </a:r>
            <a:r>
              <a:rPr lang="hu-HU" dirty="0"/>
              <a:t> </a:t>
            </a:r>
            <a:r>
              <a:rPr lang="hu-HU" dirty="0" err="1"/>
              <a:t>therapia</a:t>
            </a:r>
            <a:r>
              <a:rPr lang="hu-HU" dirty="0"/>
              <a:t> szövődménye is lehet.</a:t>
            </a:r>
          </a:p>
          <a:p>
            <a:pPr lvl="1"/>
            <a:r>
              <a:rPr lang="hu-HU" dirty="0"/>
              <a:t> </a:t>
            </a:r>
            <a:r>
              <a:rPr lang="hu-HU" dirty="0" err="1"/>
              <a:t>Specialis</a:t>
            </a:r>
            <a:r>
              <a:rPr lang="hu-HU" dirty="0"/>
              <a:t> szekunder légmell formák: </a:t>
            </a:r>
            <a:r>
              <a:rPr lang="hu-HU" dirty="0" err="1"/>
              <a:t>neonatalis</a:t>
            </a:r>
            <a:r>
              <a:rPr lang="hu-HU" dirty="0"/>
              <a:t> </a:t>
            </a:r>
            <a:r>
              <a:rPr lang="hu-HU" dirty="0" err="1"/>
              <a:t>ptx</a:t>
            </a:r>
            <a:r>
              <a:rPr lang="hu-HU" dirty="0"/>
              <a:t>: újszülöttek 1-2 %-</a:t>
            </a:r>
            <a:r>
              <a:rPr lang="hu-HU" dirty="0" err="1"/>
              <a:t>nál</a:t>
            </a:r>
            <a:r>
              <a:rPr lang="hu-HU" dirty="0"/>
              <a:t> , </a:t>
            </a:r>
            <a:r>
              <a:rPr lang="hu-HU" dirty="0" err="1"/>
              <a:t>catamenialis</a:t>
            </a:r>
            <a:r>
              <a:rPr lang="hu-HU" dirty="0"/>
              <a:t> </a:t>
            </a:r>
            <a:r>
              <a:rPr lang="hu-HU" dirty="0" err="1"/>
              <a:t>ptx</a:t>
            </a:r>
            <a:r>
              <a:rPr lang="hu-HU" dirty="0"/>
              <a:t>: fertilis korú nőkön </a:t>
            </a:r>
            <a:r>
              <a:rPr lang="hu-HU" dirty="0" err="1"/>
              <a:t>ovulatió</a:t>
            </a:r>
            <a:r>
              <a:rPr lang="hu-HU" dirty="0"/>
              <a:t> idején, </a:t>
            </a:r>
          </a:p>
          <a:p>
            <a:pPr lvl="1"/>
            <a:r>
              <a:rPr lang="hu-HU" dirty="0"/>
              <a:t>AIDS és </a:t>
            </a:r>
            <a:r>
              <a:rPr lang="hu-HU" dirty="0" err="1"/>
              <a:t>ptx</a:t>
            </a:r>
            <a:r>
              <a:rPr lang="hu-HU" dirty="0"/>
              <a:t>: </a:t>
            </a:r>
            <a:r>
              <a:rPr lang="hu-HU" dirty="0" err="1"/>
              <a:t>Pneumocystis</a:t>
            </a:r>
            <a:r>
              <a:rPr lang="hu-HU" dirty="0"/>
              <a:t> </a:t>
            </a:r>
            <a:r>
              <a:rPr lang="hu-HU" dirty="0" err="1"/>
              <a:t>carinii</a:t>
            </a:r>
            <a:r>
              <a:rPr lang="hu-HU" dirty="0"/>
              <a:t> </a:t>
            </a:r>
            <a:r>
              <a:rPr lang="hu-HU" dirty="0" err="1"/>
              <a:t>infectióhoz</a:t>
            </a:r>
            <a:r>
              <a:rPr lang="hu-HU" dirty="0"/>
              <a:t> 15-20 % -ban társulhat, </a:t>
            </a:r>
            <a:r>
              <a:rPr lang="hu-HU" dirty="0" err="1"/>
              <a:t>mucoviscidosisban</a:t>
            </a:r>
            <a:r>
              <a:rPr lang="hu-HU" dirty="0"/>
              <a:t> </a:t>
            </a:r>
            <a:r>
              <a:rPr lang="hu-HU" dirty="0" err="1"/>
              <a:t>ptx</a:t>
            </a:r>
            <a:r>
              <a:rPr lang="hu-HU" dirty="0"/>
              <a:t> a </a:t>
            </a:r>
            <a:r>
              <a:rPr lang="hu-HU" dirty="0" err="1"/>
              <a:t>cysticus</a:t>
            </a:r>
            <a:r>
              <a:rPr lang="hu-HU" dirty="0"/>
              <a:t> </a:t>
            </a:r>
            <a:r>
              <a:rPr lang="hu-HU" dirty="0" err="1"/>
              <a:t>fibrosishoz</a:t>
            </a:r>
            <a:r>
              <a:rPr lang="hu-HU" dirty="0"/>
              <a:t> társulva.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2BA51C7-A158-4B57-BD50-E27003FB4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06187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6D2337-4E4A-412F-9ED5-1E0C35A6A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PTX fajtái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1B873D-A134-4AAC-BE85-07EB29E23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5779924" cy="4944928"/>
          </a:xfrm>
        </p:spPr>
        <p:txBody>
          <a:bodyPr>
            <a:normAutofit lnSpcReduction="10000"/>
          </a:bodyPr>
          <a:lstStyle/>
          <a:p>
            <a:endParaRPr lang="hu-HU" dirty="0"/>
          </a:p>
          <a:p>
            <a:pPr marL="0" indent="0">
              <a:buNone/>
            </a:pPr>
            <a:r>
              <a:rPr lang="hu-HU" dirty="0" err="1"/>
              <a:t>Pneumothorax</a:t>
            </a:r>
            <a:r>
              <a:rPr lang="hu-HU" dirty="0"/>
              <a:t> besorolása a kialakult </a:t>
            </a:r>
            <a:r>
              <a:rPr lang="hu-HU" dirty="0" err="1"/>
              <a:t>intrapleuralis</a:t>
            </a:r>
            <a:r>
              <a:rPr lang="hu-HU" dirty="0"/>
              <a:t> nyomásviszonyok alapján</a:t>
            </a:r>
          </a:p>
          <a:p>
            <a:r>
              <a:rPr lang="hu-HU" dirty="0"/>
              <a:t>Egyszerű légmell: </a:t>
            </a:r>
          </a:p>
          <a:p>
            <a:pPr lvl="1"/>
            <a:r>
              <a:rPr lang="hu-HU" dirty="0"/>
              <a:t>nyílt </a:t>
            </a:r>
            <a:r>
              <a:rPr lang="hu-HU" dirty="0" err="1"/>
              <a:t>ptx</a:t>
            </a:r>
            <a:r>
              <a:rPr lang="hu-HU" dirty="0"/>
              <a:t>: külső-belső nyomás közel azonos, a </a:t>
            </a:r>
            <a:r>
              <a:rPr lang="hu-HU" dirty="0" err="1"/>
              <a:t>mediastinum</a:t>
            </a:r>
            <a:r>
              <a:rPr lang="hu-HU" dirty="0"/>
              <a:t> nincs áttolva </a:t>
            </a:r>
          </a:p>
          <a:p>
            <a:pPr lvl="1"/>
            <a:r>
              <a:rPr lang="hu-HU" dirty="0"/>
              <a:t>zárt </a:t>
            </a:r>
            <a:r>
              <a:rPr lang="hu-HU" dirty="0" err="1"/>
              <a:t>ptx</a:t>
            </a:r>
            <a:r>
              <a:rPr lang="hu-HU" dirty="0"/>
              <a:t> : nyomásviszonyok kismértékben változnak (</a:t>
            </a:r>
            <a:r>
              <a:rPr lang="hu-HU" dirty="0" err="1"/>
              <a:t>pl</a:t>
            </a:r>
            <a:r>
              <a:rPr lang="hu-HU" dirty="0"/>
              <a:t> </a:t>
            </a:r>
            <a:r>
              <a:rPr lang="hu-HU" dirty="0" err="1"/>
              <a:t>artefitialis</a:t>
            </a:r>
            <a:r>
              <a:rPr lang="hu-HU" dirty="0"/>
              <a:t> </a:t>
            </a:r>
            <a:r>
              <a:rPr lang="hu-HU" dirty="0" err="1"/>
              <a:t>ptx</a:t>
            </a:r>
            <a:r>
              <a:rPr lang="hu-HU" dirty="0"/>
              <a:t>) </a:t>
            </a:r>
          </a:p>
          <a:p>
            <a:r>
              <a:rPr lang="hu-HU" dirty="0" err="1"/>
              <a:t>Ventil</a:t>
            </a:r>
            <a:r>
              <a:rPr lang="hu-HU" dirty="0"/>
              <a:t> légmell: a </a:t>
            </a:r>
            <a:r>
              <a:rPr lang="hu-HU" dirty="0" err="1"/>
              <a:t>mediastinum</a:t>
            </a:r>
            <a:r>
              <a:rPr lang="hu-HU" dirty="0"/>
              <a:t> az ép oldalra áttolt, akut </a:t>
            </a:r>
            <a:r>
              <a:rPr lang="hu-HU" dirty="0" err="1"/>
              <a:t>cardio-respiratorikus</a:t>
            </a:r>
            <a:r>
              <a:rPr lang="hu-HU" dirty="0"/>
              <a:t> veszélyhelyzet ! 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8B2490B-EBFE-4F9B-BECC-0BFBE209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106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1A1ED0A-79D7-404C-8AB9-A687A4C30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906" y="2685708"/>
            <a:ext cx="6297094" cy="420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6711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DD30A2-5E63-4C8E-87D5-BD5ABA15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PTX fajtái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1CFAA9-0E7D-4995-A8BE-7BDD8BAE5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5762859" cy="4944928"/>
          </a:xfrm>
        </p:spPr>
        <p:txBody>
          <a:bodyPr>
            <a:normAutofit/>
          </a:bodyPr>
          <a:lstStyle/>
          <a:p>
            <a:r>
              <a:rPr lang="hu-HU" dirty="0" err="1"/>
              <a:t>Pneumothorax</a:t>
            </a:r>
            <a:r>
              <a:rPr lang="hu-HU" dirty="0"/>
              <a:t> besorolása kiterjedése alapján:</a:t>
            </a:r>
          </a:p>
          <a:p>
            <a:pPr lvl="1"/>
            <a:r>
              <a:rPr lang="hu-HU" dirty="0" err="1"/>
              <a:t>Totalis</a:t>
            </a:r>
            <a:r>
              <a:rPr lang="hu-HU" dirty="0"/>
              <a:t> légmell („</a:t>
            </a:r>
            <a:r>
              <a:rPr lang="hu-HU" dirty="0" err="1"/>
              <a:t>complet</a:t>
            </a:r>
            <a:r>
              <a:rPr lang="hu-HU" dirty="0"/>
              <a:t> </a:t>
            </a:r>
            <a:r>
              <a:rPr lang="hu-HU" dirty="0" err="1"/>
              <a:t>ptx</a:t>
            </a:r>
            <a:r>
              <a:rPr lang="hu-HU" dirty="0"/>
              <a:t>”): - egyszerű - </a:t>
            </a:r>
            <a:r>
              <a:rPr lang="hu-HU" dirty="0" err="1"/>
              <a:t>ventil</a:t>
            </a:r>
            <a:r>
              <a:rPr lang="hu-HU" dirty="0"/>
              <a:t> – életveszély </a:t>
            </a:r>
          </a:p>
          <a:p>
            <a:pPr lvl="1"/>
            <a:r>
              <a:rPr lang="hu-HU" dirty="0"/>
              <a:t>Részleges légmell („</a:t>
            </a:r>
            <a:r>
              <a:rPr lang="hu-HU" dirty="0" err="1"/>
              <a:t>partialis</a:t>
            </a:r>
            <a:r>
              <a:rPr lang="hu-HU" dirty="0"/>
              <a:t> </a:t>
            </a:r>
            <a:r>
              <a:rPr lang="hu-HU" dirty="0" err="1"/>
              <a:t>ptx</a:t>
            </a:r>
            <a:r>
              <a:rPr lang="hu-HU" dirty="0"/>
              <a:t>”) - összenövések, gyulladás, recidíva esetén gyakoribb </a:t>
            </a:r>
          </a:p>
          <a:p>
            <a:pPr lvl="1"/>
            <a:r>
              <a:rPr lang="hu-HU" dirty="0"/>
              <a:t> köpeny légmell: tünetszegény, csak néhány mm széles </a:t>
            </a:r>
            <a:r>
              <a:rPr lang="hu-HU" dirty="0" err="1"/>
              <a:t>Bilateralis</a:t>
            </a:r>
            <a:r>
              <a:rPr lang="hu-HU" dirty="0"/>
              <a:t> légmell (nincs feszülő formája)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429FD5A-D952-4587-B638-D38C8BCF2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107</a:t>
            </a:fld>
            <a:endParaRPr lang="hu-HU"/>
          </a:p>
        </p:txBody>
      </p:sp>
      <p:pic>
        <p:nvPicPr>
          <p:cNvPr id="2052" name="Picture 4" descr="Pneumothorax case based">
            <a:extLst>
              <a:ext uri="{FF2B5EF4-FFF2-40B4-BE49-F238E27FC236}">
                <a16:creationId xmlns:a16="http://schemas.microsoft.com/office/drawing/2014/main" id="{5B2F2176-3D9B-44C5-8A1E-F95EB2833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240" y="3438525"/>
            <a:ext cx="607695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0174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C771A6-46C1-4958-9535-534B8B65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Megtartott keringés esetén T-PTX jelei: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402F73-C043-499B-8B75-ED6DF9334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err="1"/>
              <a:t>Pneumothorax</a:t>
            </a:r>
            <a:r>
              <a:rPr lang="hu-HU" dirty="0"/>
              <a:t> tünetei:</a:t>
            </a:r>
          </a:p>
          <a:p>
            <a:pPr lvl="1"/>
            <a:r>
              <a:rPr lang="hu-HU" dirty="0"/>
              <a:t>jellemző a hirtelen kezdet: köhögés, szúró mellkasi fájdalom, nehézlégzés</a:t>
            </a:r>
          </a:p>
          <a:p>
            <a:pPr lvl="1"/>
            <a:r>
              <a:rPr lang="hu-HU" dirty="0" err="1"/>
              <a:t>Hypoxia</a:t>
            </a:r>
            <a:r>
              <a:rPr lang="hu-HU" dirty="0"/>
              <a:t> tünetei: </a:t>
            </a:r>
            <a:r>
              <a:rPr lang="hu-HU" dirty="0" err="1"/>
              <a:t>ptx</a:t>
            </a:r>
            <a:r>
              <a:rPr lang="hu-HU" dirty="0"/>
              <a:t> okozta </a:t>
            </a:r>
            <a:r>
              <a:rPr lang="hu-HU" dirty="0" err="1"/>
              <a:t>functionalis</a:t>
            </a:r>
            <a:r>
              <a:rPr lang="hu-HU" dirty="0"/>
              <a:t> jobb-bal </a:t>
            </a:r>
            <a:r>
              <a:rPr lang="hu-HU" dirty="0" err="1"/>
              <a:t>shunt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• </a:t>
            </a:r>
            <a:r>
              <a:rPr lang="hu-HU" dirty="0" err="1"/>
              <a:t>Hypoxia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• </a:t>
            </a:r>
            <a:r>
              <a:rPr lang="hu-HU" dirty="0" err="1"/>
              <a:t>Hypotonia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• Fokozott légzési munka </a:t>
            </a:r>
          </a:p>
          <a:p>
            <a:pPr marL="0" indent="0">
              <a:buNone/>
            </a:pPr>
            <a:r>
              <a:rPr lang="hu-HU" dirty="0"/>
              <a:t>• Elmaradó mellkaskitérés </a:t>
            </a:r>
          </a:p>
          <a:p>
            <a:pPr marL="0" indent="0">
              <a:buNone/>
            </a:pPr>
            <a:r>
              <a:rPr lang="hu-HU" dirty="0"/>
              <a:t>• Légzési hang hiánya az érintett oldalon (Tubuspozíció) </a:t>
            </a:r>
          </a:p>
          <a:p>
            <a:pPr marL="0" indent="0">
              <a:buNone/>
            </a:pPr>
            <a:r>
              <a:rPr lang="hu-HU" dirty="0"/>
              <a:t>• </a:t>
            </a:r>
            <a:r>
              <a:rPr lang="hu-HU" dirty="0" err="1"/>
              <a:t>Subcutan</a:t>
            </a:r>
            <a:r>
              <a:rPr lang="hu-HU" dirty="0"/>
              <a:t> </a:t>
            </a:r>
            <a:r>
              <a:rPr lang="hu-HU" dirty="0" err="1"/>
              <a:t>emphysema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• Telt nyaki véna</a:t>
            </a:r>
          </a:p>
          <a:p>
            <a:pPr marL="0" indent="0">
              <a:buNone/>
            </a:pPr>
            <a:r>
              <a:rPr lang="hu-HU" dirty="0"/>
              <a:t>• Trachea </a:t>
            </a:r>
            <a:r>
              <a:rPr lang="hu-HU" dirty="0" err="1"/>
              <a:t>dislocatio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Kettős hullám 3">
            <a:extLst>
              <a:ext uri="{FF2B5EF4-FFF2-40B4-BE49-F238E27FC236}">
                <a16:creationId xmlns:a16="http://schemas.microsoft.com/office/drawing/2014/main" id="{2E8F1C05-8F72-4E7C-8323-DB9023D14AD6}"/>
              </a:ext>
            </a:extLst>
          </p:cNvPr>
          <p:cNvSpPr/>
          <p:nvPr/>
        </p:nvSpPr>
        <p:spPr>
          <a:xfrm>
            <a:off x="10251150" y="564439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34203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E14F50-F55B-4509-9BF5-24C40362C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901C97-42B5-4CB1-9577-41AC54827E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Diagnosztika: </a:t>
            </a:r>
          </a:p>
          <a:p>
            <a:pPr lvl="1"/>
            <a:r>
              <a:rPr lang="hu-HU" dirty="0"/>
              <a:t>fizikális :</a:t>
            </a:r>
          </a:p>
          <a:p>
            <a:pPr lvl="2"/>
            <a:r>
              <a:rPr lang="hu-HU" dirty="0" err="1"/>
              <a:t>Hallgatózás</a:t>
            </a:r>
            <a:r>
              <a:rPr lang="hu-HU" dirty="0"/>
              <a:t>: gyengült légzési hang</a:t>
            </a:r>
          </a:p>
          <a:p>
            <a:pPr lvl="2"/>
            <a:r>
              <a:rPr lang="hu-HU" dirty="0"/>
              <a:t>Kopogtatás: dobozos kopogtatási hang</a:t>
            </a:r>
          </a:p>
          <a:p>
            <a:pPr lvl="2"/>
            <a:r>
              <a:rPr lang="hu-HU" dirty="0"/>
              <a:t>Tapintás: </a:t>
            </a:r>
            <a:r>
              <a:rPr lang="hu-HU" dirty="0" err="1"/>
              <a:t>subcutan</a:t>
            </a:r>
            <a:r>
              <a:rPr lang="hu-HU" dirty="0"/>
              <a:t> </a:t>
            </a:r>
            <a:r>
              <a:rPr lang="hu-HU" dirty="0" err="1"/>
              <a:t>emphysema</a:t>
            </a:r>
            <a:r>
              <a:rPr lang="hu-HU" dirty="0"/>
              <a:t> (bordatörés: </a:t>
            </a:r>
            <a:r>
              <a:rPr lang="hu-HU" dirty="0" err="1"/>
              <a:t>crepitatio</a:t>
            </a:r>
            <a:r>
              <a:rPr lang="hu-HU" dirty="0"/>
              <a:t>), eltolt szívcsúcs</a:t>
            </a:r>
          </a:p>
          <a:p>
            <a:pPr lvl="2"/>
            <a:r>
              <a:rPr lang="hu-HU" dirty="0"/>
              <a:t>Telt </a:t>
            </a:r>
            <a:r>
              <a:rPr lang="hu-HU" dirty="0" err="1"/>
              <a:t>jugularis</a:t>
            </a:r>
            <a:r>
              <a:rPr lang="hu-HU" dirty="0"/>
              <a:t> véna, trachea </a:t>
            </a:r>
            <a:r>
              <a:rPr lang="hu-HU" dirty="0" err="1"/>
              <a:t>dilatatio</a:t>
            </a:r>
            <a:r>
              <a:rPr lang="hu-HU" dirty="0"/>
              <a:t> </a:t>
            </a:r>
          </a:p>
          <a:p>
            <a:pPr lvl="1"/>
            <a:r>
              <a:rPr lang="hu-HU" dirty="0"/>
              <a:t>Vitális paraméterek:</a:t>
            </a:r>
          </a:p>
          <a:p>
            <a:pPr lvl="2"/>
            <a:r>
              <a:rPr lang="hu-HU" dirty="0" err="1"/>
              <a:t>tachydyspnoe</a:t>
            </a:r>
            <a:r>
              <a:rPr lang="hu-HU" dirty="0"/>
              <a:t>, Spo2 csökken, etCO2 csökken</a:t>
            </a:r>
          </a:p>
          <a:p>
            <a:pPr lvl="2"/>
            <a:r>
              <a:rPr lang="hu-HU" dirty="0" err="1"/>
              <a:t>Tachycardia</a:t>
            </a:r>
            <a:r>
              <a:rPr lang="hu-HU" dirty="0"/>
              <a:t>, </a:t>
            </a:r>
            <a:r>
              <a:rPr lang="hu-HU" dirty="0" err="1"/>
              <a:t>hypotonia</a:t>
            </a:r>
            <a:endParaRPr lang="hu-HU" dirty="0"/>
          </a:p>
          <a:p>
            <a:pPr lvl="1"/>
            <a:r>
              <a:rPr lang="hu-HU" dirty="0"/>
              <a:t>Röntgen : standard diagnosztikus eszköz</a:t>
            </a:r>
          </a:p>
          <a:p>
            <a:pPr lvl="1"/>
            <a:r>
              <a:rPr lang="hu-HU" dirty="0"/>
              <a:t>CT</a:t>
            </a:r>
          </a:p>
          <a:p>
            <a:pPr lvl="1"/>
            <a:r>
              <a:rPr lang="hu-HU" dirty="0" err="1"/>
              <a:t>ultrasonographia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343AE8F-DB01-43DE-8D66-E4262D5C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109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7178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2FE5FF-B5DD-4878-954F-5D81651D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Gyermekkori sajátosságok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F2E799-BC56-45AB-9C79-13DA1495F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5975233" cy="494492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Fej-test arány nagyobb – háton fekve fej flektált állapotban van -&gt; beteg vállát alápolcolni</a:t>
            </a:r>
          </a:p>
          <a:p>
            <a:r>
              <a:rPr lang="hu-HU" dirty="0"/>
              <a:t>Szűkebb szájüreg, nagyobb méretű nyelv</a:t>
            </a:r>
          </a:p>
          <a:p>
            <a:r>
              <a:rPr lang="hu-HU" dirty="0"/>
              <a:t>Hangszalag lefutása rézsutos</a:t>
            </a:r>
          </a:p>
          <a:p>
            <a:r>
              <a:rPr lang="hu-HU" dirty="0"/>
              <a:t>U alakú </a:t>
            </a:r>
            <a:r>
              <a:rPr lang="hu-HU" dirty="0" err="1"/>
              <a:t>epiglottis</a:t>
            </a:r>
            <a:endParaRPr lang="hu-HU" dirty="0"/>
          </a:p>
          <a:p>
            <a:r>
              <a:rPr lang="hu-HU" dirty="0" err="1"/>
              <a:t>Légút</a:t>
            </a:r>
            <a:r>
              <a:rPr lang="hu-HU" dirty="0"/>
              <a:t> legszűkebb része a hangrés alatt van a </a:t>
            </a:r>
            <a:r>
              <a:rPr lang="hu-HU" dirty="0" err="1"/>
              <a:t>cart</a:t>
            </a:r>
            <a:r>
              <a:rPr lang="hu-HU" dirty="0"/>
              <a:t>. </a:t>
            </a:r>
            <a:r>
              <a:rPr lang="hu-HU" dirty="0" err="1"/>
              <a:t>Cricoidea</a:t>
            </a:r>
            <a:r>
              <a:rPr lang="hu-HU" dirty="0"/>
              <a:t> magasságában van – sérülés </a:t>
            </a:r>
            <a:r>
              <a:rPr lang="hu-HU" dirty="0" err="1"/>
              <a:t>tracheastenosist</a:t>
            </a:r>
            <a:r>
              <a:rPr lang="hu-HU" dirty="0"/>
              <a:t> okozhat</a:t>
            </a:r>
          </a:p>
          <a:p>
            <a:r>
              <a:rPr lang="hu-HU" dirty="0"/>
              <a:t>Gége </a:t>
            </a:r>
            <a:r>
              <a:rPr lang="hu-HU" dirty="0" err="1"/>
              <a:t>cranialisabban</a:t>
            </a:r>
            <a:r>
              <a:rPr lang="hu-HU" dirty="0"/>
              <a:t> van (3-4 nyakcsigolya magasságában)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0686317-47AA-4AAF-B1B9-07978854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</a:t>
            </a:fld>
            <a:endParaRPr lang="hu-HU"/>
          </a:p>
        </p:txBody>
      </p:sp>
      <p:pic>
        <p:nvPicPr>
          <p:cNvPr id="5122" name="Picture 2" descr="Anatomical comparison between the infant larynx and the adult larynx. |  Download Scientific Diagram">
            <a:extLst>
              <a:ext uri="{FF2B5EF4-FFF2-40B4-BE49-F238E27FC236}">
                <a16:creationId xmlns:a16="http://schemas.microsoft.com/office/drawing/2014/main" id="{08BF7CE6-5331-4C99-8753-B97FBAA9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787" y="1056442"/>
            <a:ext cx="5490832" cy="280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Paediatric Airway: Physiology and Assessment">
            <a:extLst>
              <a:ext uri="{FF2B5EF4-FFF2-40B4-BE49-F238E27FC236}">
                <a16:creationId xmlns:a16="http://schemas.microsoft.com/office/drawing/2014/main" id="{140FDCB8-20DF-4277-8539-B82501BF4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012" y="3857887"/>
            <a:ext cx="5560381" cy="30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7619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A0E7F0-2714-4054-9E26-13AF5A2A2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PTX UH képe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EA17160-AE7E-4A04-901C-D301242C3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Bordák hangárnyékot adnak – </a:t>
            </a:r>
            <a:r>
              <a:rPr lang="hu-HU" dirty="0" err="1"/>
              <a:t>linearis</a:t>
            </a:r>
            <a:r>
              <a:rPr lang="hu-HU" dirty="0"/>
              <a:t> fejjel bordaközökben vizsgálunk</a:t>
            </a:r>
          </a:p>
          <a:p>
            <a:endParaRPr lang="hu-HU" dirty="0"/>
          </a:p>
          <a:p>
            <a:r>
              <a:rPr lang="hu-HU" dirty="0"/>
              <a:t>Normális UH képen látható a tüdő elcsúszása a fali </a:t>
            </a:r>
            <a:r>
              <a:rPr lang="hu-HU" dirty="0" err="1"/>
              <a:t>pleurához</a:t>
            </a:r>
            <a:r>
              <a:rPr lang="hu-HU" dirty="0"/>
              <a:t> képest be és kilégzésben is egyaránt –  bordák alatt </a:t>
            </a:r>
            <a:r>
              <a:rPr lang="hu-HU" dirty="0" err="1"/>
              <a:t>kb</a:t>
            </a:r>
            <a:r>
              <a:rPr lang="hu-HU" dirty="0"/>
              <a:t> fél cm-el (</a:t>
            </a:r>
            <a:r>
              <a:rPr lang="hu-HU" dirty="0" err="1"/>
              <a:t>pleuracsúszás</a:t>
            </a:r>
            <a:r>
              <a:rPr lang="hu-HU" dirty="0"/>
              <a:t> – </a:t>
            </a:r>
            <a:r>
              <a:rPr lang="hu-HU" dirty="0" err="1"/>
              <a:t>sliding</a:t>
            </a:r>
            <a:r>
              <a:rPr lang="hu-HU" dirty="0"/>
              <a:t>)</a:t>
            </a:r>
          </a:p>
          <a:p>
            <a:r>
              <a:rPr lang="hu-HU" dirty="0" err="1"/>
              <a:t>Pleura</a:t>
            </a:r>
            <a:r>
              <a:rPr lang="hu-HU" dirty="0"/>
              <a:t> ált &lt;2mm és </a:t>
            </a:r>
            <a:r>
              <a:rPr lang="hu-HU" dirty="0" err="1"/>
              <a:t>hiperechogén</a:t>
            </a:r>
            <a:r>
              <a:rPr lang="hu-HU" dirty="0"/>
              <a:t> jel</a:t>
            </a:r>
          </a:p>
          <a:p>
            <a:r>
              <a:rPr lang="hu-HU" dirty="0"/>
              <a:t>A vonal:</a:t>
            </a:r>
          </a:p>
          <a:p>
            <a:pPr lvl="1"/>
            <a:r>
              <a:rPr lang="hu-HU" dirty="0"/>
              <a:t> </a:t>
            </a:r>
            <a:r>
              <a:rPr lang="hu-HU" dirty="0" err="1"/>
              <a:t>reverbációs</a:t>
            </a:r>
            <a:r>
              <a:rPr lang="hu-HU" dirty="0"/>
              <a:t> műtermék</a:t>
            </a:r>
          </a:p>
          <a:p>
            <a:pPr lvl="1"/>
            <a:r>
              <a:rPr lang="hu-HU" dirty="0" err="1"/>
              <a:t>Pleura</a:t>
            </a:r>
            <a:r>
              <a:rPr lang="hu-HU" dirty="0"/>
              <a:t> alatt, azzal párhuzamosan egyenlő távolságokra</a:t>
            </a:r>
          </a:p>
          <a:p>
            <a:r>
              <a:rPr lang="hu-HU" dirty="0"/>
              <a:t>B vonal:</a:t>
            </a:r>
          </a:p>
          <a:p>
            <a:pPr lvl="1"/>
            <a:r>
              <a:rPr lang="hu-HU" dirty="0"/>
              <a:t> sugár irányú (</a:t>
            </a:r>
            <a:r>
              <a:rPr lang="hu-HU" dirty="0" err="1"/>
              <a:t>pleurára</a:t>
            </a:r>
            <a:r>
              <a:rPr lang="hu-HU" dirty="0"/>
              <a:t> merőleges)</a:t>
            </a:r>
          </a:p>
          <a:p>
            <a:pPr lvl="1"/>
            <a:r>
              <a:rPr lang="hu-HU" dirty="0"/>
              <a:t>Üstököscsóva szerű</a:t>
            </a:r>
          </a:p>
          <a:p>
            <a:pPr lvl="1"/>
            <a:r>
              <a:rPr lang="hu-HU" dirty="0" err="1"/>
              <a:t>Alvesolus</a:t>
            </a:r>
            <a:r>
              <a:rPr lang="hu-HU" dirty="0"/>
              <a:t> folyadékkal </a:t>
            </a:r>
            <a:r>
              <a:rPr lang="hu-HU" dirty="0" err="1"/>
              <a:t>telődése</a:t>
            </a:r>
            <a:r>
              <a:rPr lang="hu-HU" dirty="0"/>
              <a:t>, </a:t>
            </a:r>
            <a:r>
              <a:rPr lang="hu-HU" dirty="0" err="1"/>
              <a:t>tüdőfibrosis</a:t>
            </a:r>
            <a:r>
              <a:rPr lang="hu-HU" dirty="0"/>
              <a:t> okozza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2F10388-DA87-475F-806F-E9D3AC08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87303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AA4D90-680B-461F-A21F-439AEDDED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98D04A-3A56-4A7E-8F62-7BC5E3FEE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A5CCF63-5988-4664-A73C-22E211F1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111</a:t>
            </a:fld>
            <a:endParaRPr lang="hu-HU"/>
          </a:p>
        </p:txBody>
      </p:sp>
      <p:pic>
        <p:nvPicPr>
          <p:cNvPr id="37890" name="Picture 2" descr="Cureus | Application of Lung Ultrasound in Critical Care Setting: A Review">
            <a:extLst>
              <a:ext uri="{FF2B5EF4-FFF2-40B4-BE49-F238E27FC236}">
                <a16:creationId xmlns:a16="http://schemas.microsoft.com/office/drawing/2014/main" id="{CD520BF3-FC30-4F3E-A089-528103523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2" y="1544715"/>
            <a:ext cx="4568936" cy="336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ureus | Application of Lung Ultrasound in Critical Care Setting: A Review">
            <a:extLst>
              <a:ext uri="{FF2B5EF4-FFF2-40B4-BE49-F238E27FC236}">
                <a16:creationId xmlns:a16="http://schemas.microsoft.com/office/drawing/2014/main" id="{AD5CD7C1-9856-419C-87BE-18614D60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97" y="1384915"/>
            <a:ext cx="4664367" cy="436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787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312B5E-2CEE-4567-ADF8-599AD5CC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09A112-A8BF-47C1-8269-23D7570EF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PTX esetén:</a:t>
            </a:r>
          </a:p>
          <a:p>
            <a:pPr lvl="1"/>
            <a:r>
              <a:rPr lang="hu-HU" dirty="0"/>
              <a:t>Nincs </a:t>
            </a:r>
            <a:r>
              <a:rPr lang="hu-HU" dirty="0" err="1"/>
              <a:t>pleura</a:t>
            </a:r>
            <a:r>
              <a:rPr lang="hu-HU" dirty="0"/>
              <a:t> csúszás (nem feltétlen PTX jele (</a:t>
            </a:r>
            <a:r>
              <a:rPr lang="hu-HU" dirty="0" err="1"/>
              <a:t>adhesiok</a:t>
            </a:r>
            <a:r>
              <a:rPr lang="hu-HU" dirty="0"/>
              <a:t>, </a:t>
            </a:r>
            <a:r>
              <a:rPr lang="hu-HU" dirty="0" err="1"/>
              <a:t>pleurodesis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A vonal PTX esetén is van</a:t>
            </a:r>
          </a:p>
          <a:p>
            <a:pPr lvl="1"/>
            <a:r>
              <a:rPr lang="hu-HU" dirty="0"/>
              <a:t>B vonal: </a:t>
            </a:r>
          </a:p>
          <a:p>
            <a:pPr lvl="2"/>
            <a:r>
              <a:rPr lang="hu-HU" dirty="0"/>
              <a:t>ha látható PTX kizárható </a:t>
            </a:r>
          </a:p>
          <a:p>
            <a:pPr lvl="2"/>
            <a:r>
              <a:rPr lang="hu-HU" dirty="0"/>
              <a:t>Hiánya nem informatív</a:t>
            </a:r>
          </a:p>
          <a:p>
            <a:pPr lvl="1"/>
            <a:r>
              <a:rPr lang="hu-HU" dirty="0"/>
              <a:t>M- módba (egy metszeti síkban a mozgást ábrázolja)</a:t>
            </a:r>
          </a:p>
          <a:p>
            <a:pPr lvl="2"/>
            <a:r>
              <a:rPr lang="hu-HU" dirty="0"/>
              <a:t>Ha nincs PTX: </a:t>
            </a:r>
            <a:r>
              <a:rPr lang="hu-HU" dirty="0" err="1"/>
              <a:t>pleura</a:t>
            </a:r>
            <a:r>
              <a:rPr lang="hu-HU" dirty="0"/>
              <a:t> feletti szövetek (bőr, izom…) nem mozognak (egyenes csíkok), </a:t>
            </a:r>
            <a:r>
              <a:rPr lang="hu-HU" dirty="0" err="1"/>
              <a:t>pleura</a:t>
            </a:r>
            <a:r>
              <a:rPr lang="hu-HU" dirty="0"/>
              <a:t> alatti rész mozog- szemcsés lesz  -&gt; tengerpart jel = </a:t>
            </a:r>
            <a:r>
              <a:rPr lang="hu-HU" dirty="0" err="1"/>
              <a:t>seashore</a:t>
            </a:r>
            <a:r>
              <a:rPr lang="hu-HU" dirty="0"/>
              <a:t> </a:t>
            </a:r>
            <a:r>
              <a:rPr lang="hu-HU" dirty="0" err="1"/>
              <a:t>sign</a:t>
            </a:r>
            <a:endParaRPr lang="hu-HU" dirty="0"/>
          </a:p>
          <a:p>
            <a:pPr lvl="2"/>
            <a:r>
              <a:rPr lang="hu-HU" dirty="0"/>
              <a:t>Ha PTX van: </a:t>
            </a:r>
            <a:r>
              <a:rPr lang="hu-HU" dirty="0" err="1"/>
              <a:t>pleura</a:t>
            </a:r>
            <a:r>
              <a:rPr lang="hu-HU" dirty="0"/>
              <a:t> feletti és alatti részek sem mozognak  -&gt; vonalkód jel = </a:t>
            </a:r>
            <a:r>
              <a:rPr lang="hu-HU" dirty="0" err="1"/>
              <a:t>barcode</a:t>
            </a:r>
            <a:r>
              <a:rPr lang="hu-HU" dirty="0"/>
              <a:t> </a:t>
            </a:r>
            <a:r>
              <a:rPr lang="hu-HU" dirty="0" err="1"/>
              <a:t>sign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805DD31-3A50-4BAC-8898-F6B2C257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112</a:t>
            </a:fld>
            <a:endParaRPr lang="hu-HU"/>
          </a:p>
        </p:txBody>
      </p:sp>
      <p:sp>
        <p:nvSpPr>
          <p:cNvPr id="5" name="Kettős hullám 4">
            <a:extLst>
              <a:ext uri="{FF2B5EF4-FFF2-40B4-BE49-F238E27FC236}">
                <a16:creationId xmlns:a16="http://schemas.microsoft.com/office/drawing/2014/main" id="{935F0B14-9D86-470C-B8D8-44926E43857C}"/>
              </a:ext>
            </a:extLst>
          </p:cNvPr>
          <p:cNvSpPr/>
          <p:nvPr/>
        </p:nvSpPr>
        <p:spPr>
          <a:xfrm>
            <a:off x="10251150" y="564439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11890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1730F4E-216B-46D1-A8BB-C7BF7050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F2C96B-5F4B-49B2-B5D6-4C5410370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DCAD384-1E27-4246-832D-0A4166BE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113</a:t>
            </a:fld>
            <a:endParaRPr lang="hu-HU"/>
          </a:p>
        </p:txBody>
      </p:sp>
      <p:pic>
        <p:nvPicPr>
          <p:cNvPr id="36866" name="Picture 2" descr="Critical Points: beside ultrasound for pneumothorax - YouTube">
            <a:extLst>
              <a:ext uri="{FF2B5EF4-FFF2-40B4-BE49-F238E27FC236}">
                <a16:creationId xmlns:a16="http://schemas.microsoft.com/office/drawing/2014/main" id="{9B17A648-08BD-42DA-88F2-B0CFA3579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52" y="1579188"/>
            <a:ext cx="8618723" cy="484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0794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13918E-547A-4A55-A9B5-C18791199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PTX – légimentők oktatási anyaga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94D6B4-3C0F-4057-A1D3-484EC28A2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48EC1F5-04CB-428D-9B09-7DAE9452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114</a:t>
            </a:fld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D6C5292-4254-4740-98EE-285F7CF5C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210" y="2241750"/>
            <a:ext cx="61341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761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6E1DDD1-85C7-44EA-B9D7-CCE7F5B1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PTX szövődményei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130492-AB59-426A-BD02-18635FB4A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006" y="1232035"/>
            <a:ext cx="6822442" cy="4944928"/>
          </a:xfrm>
        </p:spPr>
        <p:txBody>
          <a:bodyPr>
            <a:normAutofit lnSpcReduction="10000"/>
          </a:bodyPr>
          <a:lstStyle/>
          <a:p>
            <a:r>
              <a:rPr lang="hu-HU" dirty="0" err="1"/>
              <a:t>Pneumothorax</a:t>
            </a:r>
            <a:r>
              <a:rPr lang="hu-HU" dirty="0"/>
              <a:t> szövődményei:</a:t>
            </a:r>
          </a:p>
          <a:p>
            <a:pPr lvl="1"/>
            <a:r>
              <a:rPr lang="hu-HU" dirty="0"/>
              <a:t> </a:t>
            </a:r>
            <a:r>
              <a:rPr lang="hu-HU" dirty="0" err="1"/>
              <a:t>Haemo-pneumothorax</a:t>
            </a:r>
            <a:r>
              <a:rPr lang="hu-HU" dirty="0"/>
              <a:t> (traumás-, spontán ill. </a:t>
            </a:r>
            <a:r>
              <a:rPr lang="hu-HU" dirty="0" err="1"/>
              <a:t>iatrogen</a:t>
            </a:r>
            <a:r>
              <a:rPr lang="hu-HU" dirty="0"/>
              <a:t> </a:t>
            </a:r>
            <a:r>
              <a:rPr lang="hu-HU" dirty="0" err="1"/>
              <a:t>ptx</a:t>
            </a:r>
            <a:r>
              <a:rPr lang="hu-HU" dirty="0"/>
              <a:t> esetén is lehetséges) </a:t>
            </a:r>
          </a:p>
          <a:p>
            <a:pPr lvl="1"/>
            <a:r>
              <a:rPr lang="hu-HU" dirty="0" err="1"/>
              <a:t>Sero-pneumothorax</a:t>
            </a:r>
            <a:r>
              <a:rPr lang="hu-HU" dirty="0"/>
              <a:t>: (kevés fluidum mindig van) </a:t>
            </a:r>
            <a:r>
              <a:rPr lang="hu-HU" dirty="0" err="1"/>
              <a:t>inveteralt</a:t>
            </a:r>
            <a:r>
              <a:rPr lang="hu-HU" dirty="0"/>
              <a:t> </a:t>
            </a:r>
            <a:r>
              <a:rPr lang="hu-HU" dirty="0" err="1"/>
              <a:t>ptx</a:t>
            </a:r>
            <a:r>
              <a:rPr lang="hu-HU" dirty="0"/>
              <a:t> esetén több liter savó is lehet a mellkasban </a:t>
            </a:r>
          </a:p>
          <a:p>
            <a:pPr lvl="1"/>
            <a:r>
              <a:rPr lang="hu-HU" dirty="0" err="1"/>
              <a:t>Pyo-pneumothorax</a:t>
            </a:r>
            <a:r>
              <a:rPr lang="hu-HU" dirty="0"/>
              <a:t>: súlyos állapot, magas mortalitás. - </a:t>
            </a:r>
            <a:r>
              <a:rPr lang="hu-HU" dirty="0" err="1"/>
              <a:t>inveteralt</a:t>
            </a:r>
            <a:r>
              <a:rPr lang="hu-HU" dirty="0"/>
              <a:t> </a:t>
            </a:r>
            <a:r>
              <a:rPr lang="hu-HU" dirty="0" err="1"/>
              <a:t>ptx</a:t>
            </a:r>
            <a:r>
              <a:rPr lang="hu-HU" dirty="0"/>
              <a:t> szövődménye - </a:t>
            </a:r>
            <a:r>
              <a:rPr lang="hu-HU" dirty="0" err="1"/>
              <a:t>tüdőabscessus</a:t>
            </a:r>
            <a:r>
              <a:rPr lang="hu-HU" dirty="0"/>
              <a:t>, tumor-</a:t>
            </a:r>
            <a:r>
              <a:rPr lang="hu-HU" dirty="0" err="1"/>
              <a:t>abscessus</a:t>
            </a:r>
            <a:r>
              <a:rPr lang="hu-HU" dirty="0"/>
              <a:t>-, ill. </a:t>
            </a:r>
            <a:r>
              <a:rPr lang="hu-HU" dirty="0" err="1"/>
              <a:t>oesophagus-bronchus</a:t>
            </a:r>
            <a:r>
              <a:rPr lang="hu-HU" dirty="0"/>
              <a:t> </a:t>
            </a:r>
            <a:r>
              <a:rPr lang="hu-HU" dirty="0" err="1"/>
              <a:t>perforatio</a:t>
            </a:r>
            <a:r>
              <a:rPr lang="hu-HU" dirty="0"/>
              <a:t> miatt, - </a:t>
            </a:r>
            <a:r>
              <a:rPr lang="hu-HU" dirty="0" err="1"/>
              <a:t>bronchus</a:t>
            </a:r>
            <a:r>
              <a:rPr lang="hu-HU" dirty="0"/>
              <a:t> csonk </a:t>
            </a:r>
            <a:r>
              <a:rPr lang="hu-HU" dirty="0" err="1"/>
              <a:t>insufficientia</a:t>
            </a:r>
            <a:r>
              <a:rPr lang="hu-HU" dirty="0"/>
              <a:t> után (</a:t>
            </a:r>
            <a:r>
              <a:rPr lang="hu-HU" dirty="0" err="1"/>
              <a:t>részresectió</a:t>
            </a:r>
            <a:r>
              <a:rPr lang="hu-HU" dirty="0"/>
              <a:t> esetén) </a:t>
            </a:r>
          </a:p>
          <a:p>
            <a:pPr lvl="1"/>
            <a:r>
              <a:rPr lang="hu-HU" dirty="0" err="1"/>
              <a:t>Chylo-pneumothorax</a:t>
            </a:r>
            <a:r>
              <a:rPr lang="hu-HU" dirty="0"/>
              <a:t>: ritka - </a:t>
            </a:r>
            <a:r>
              <a:rPr lang="hu-HU" dirty="0" err="1"/>
              <a:t>chylothorax</a:t>
            </a:r>
            <a:r>
              <a:rPr lang="hu-HU" dirty="0"/>
              <a:t> </a:t>
            </a:r>
            <a:r>
              <a:rPr lang="hu-HU" dirty="0" err="1"/>
              <a:t>punctio</a:t>
            </a:r>
            <a:r>
              <a:rPr lang="hu-HU" dirty="0"/>
              <a:t> szövődménye lehet 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FBA6268-42E8-480B-BC24-1101466A1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115</a:t>
            </a:fld>
            <a:endParaRPr lang="hu-HU"/>
          </a:p>
        </p:txBody>
      </p:sp>
      <p:sp>
        <p:nvSpPr>
          <p:cNvPr id="5" name="AutoShape 2" descr="Pyopneumothorax Archives - Medical Actu">
            <a:extLst>
              <a:ext uri="{FF2B5EF4-FFF2-40B4-BE49-F238E27FC236}">
                <a16:creationId xmlns:a16="http://schemas.microsoft.com/office/drawing/2014/main" id="{AB02D93E-DF6E-4872-94B0-0F789DA78B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AutoShape 4" descr="Pyopneumothorax Archives - Medical Actu">
            <a:extLst>
              <a:ext uri="{FF2B5EF4-FFF2-40B4-BE49-F238E27FC236}">
                <a16:creationId xmlns:a16="http://schemas.microsoft.com/office/drawing/2014/main" id="{FF7F4E5D-FB4B-428E-9BE5-67424047FF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AutoShape 6" descr="Pyopneumothorax Archives - Medical Actu">
            <a:extLst>
              <a:ext uri="{FF2B5EF4-FFF2-40B4-BE49-F238E27FC236}">
                <a16:creationId xmlns:a16="http://schemas.microsoft.com/office/drawing/2014/main" id="{DC829554-10E8-4219-AA49-889A3E9183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43814" y="37337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80" name="Picture 8" descr="Pyopneumothorax Archives - Medical Actu">
            <a:extLst>
              <a:ext uri="{FF2B5EF4-FFF2-40B4-BE49-F238E27FC236}">
                <a16:creationId xmlns:a16="http://schemas.microsoft.com/office/drawing/2014/main" id="{2ABD8FF2-48BE-4BDC-AFBC-65D288985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2" y="1919287"/>
            <a:ext cx="40481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71151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2F05AC4-0485-4142-92F4-D19856B46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Tű </a:t>
            </a:r>
            <a:r>
              <a:rPr lang="hu-HU"/>
              <a:t>thoracostomia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337BD2-ACAC-462B-BE29-F515EA997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Célszerű felső testet 30°-ban megemelni – levegő mellkas elülső, felső részébe kerül</a:t>
            </a:r>
          </a:p>
          <a:p>
            <a:r>
              <a:rPr lang="hu-HU" dirty="0"/>
              <a:t>Bőrterület fertőtlenítése</a:t>
            </a:r>
          </a:p>
          <a:p>
            <a:r>
              <a:rPr lang="hu-HU" dirty="0"/>
              <a:t>Párhuzamosan O2 adása, </a:t>
            </a:r>
            <a:r>
              <a:rPr lang="hu-HU" dirty="0" err="1"/>
              <a:t>monitorizálás</a:t>
            </a:r>
            <a:r>
              <a:rPr lang="hu-HU" dirty="0"/>
              <a:t>, </a:t>
            </a:r>
          </a:p>
          <a:p>
            <a:r>
              <a:rPr lang="hu-HU" dirty="0"/>
              <a:t>Szúrás helye: 2. bordaköz </a:t>
            </a:r>
            <a:r>
              <a:rPr lang="hu-HU" dirty="0" err="1"/>
              <a:t>mediclavicularisan</a:t>
            </a:r>
            <a:endParaRPr lang="hu-HU" dirty="0"/>
          </a:p>
          <a:p>
            <a:r>
              <a:rPr lang="hu-HU" dirty="0"/>
              <a:t>3. borda felső szélén, merőlegesen szúrunk</a:t>
            </a:r>
          </a:p>
          <a:p>
            <a:r>
              <a:rPr lang="hu-HU" dirty="0"/>
              <a:t>12-16 G </a:t>
            </a:r>
            <a:r>
              <a:rPr lang="hu-HU" dirty="0" err="1"/>
              <a:t>kanül</a:t>
            </a:r>
            <a:endParaRPr lang="hu-HU" dirty="0"/>
          </a:p>
          <a:p>
            <a:r>
              <a:rPr lang="hu-HU" dirty="0"/>
              <a:t>Amint levegő/vér ürül kanült előre kell csúsztatni, tűt visszafelé húzzuk</a:t>
            </a:r>
          </a:p>
          <a:p>
            <a:r>
              <a:rPr lang="hu-HU" dirty="0"/>
              <a:t>Öltéssel, vagy manuálisan rögzítjük</a:t>
            </a:r>
          </a:p>
          <a:p>
            <a:r>
              <a:rPr lang="hu-HU" dirty="0"/>
              <a:t>Mellkascsövezés elvégzése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82FFEAF-4FAA-4132-8D77-D0C18596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81837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A507B1C-E560-46A0-8390-C33E5180A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2039E39-8906-4FEA-B8EC-AA5A60EA5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Helye: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3FDF88D-CAE7-4F84-A32B-74E9FD5D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117</a:t>
            </a:fld>
            <a:endParaRPr lang="hu-HU"/>
          </a:p>
        </p:txBody>
      </p:sp>
      <p:pic>
        <p:nvPicPr>
          <p:cNvPr id="6146" name="Picture 2" descr="pneumothorax | FOAMcast">
            <a:extLst>
              <a:ext uri="{FF2B5EF4-FFF2-40B4-BE49-F238E27FC236}">
                <a16:creationId xmlns:a16="http://schemas.microsoft.com/office/drawing/2014/main" id="{DFCE3082-9101-4339-8FDB-1E076D7B9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45" y="1767840"/>
            <a:ext cx="566095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hould you pull out? Needle Decompression question. — Trauma Monkeys">
            <a:extLst>
              <a:ext uri="{FF2B5EF4-FFF2-40B4-BE49-F238E27FC236}">
                <a16:creationId xmlns:a16="http://schemas.microsoft.com/office/drawing/2014/main" id="{720B539C-6755-4AFE-A6C9-5CF529F2D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70" y="2817995"/>
            <a:ext cx="3838575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2984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C8DA51-96E1-42B7-B94F-8C47563F9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283B070-D520-4F6C-95D1-7EC84F89A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Alternatív lehetőség</a:t>
            </a:r>
          </a:p>
          <a:p>
            <a:pPr lvl="1"/>
            <a:r>
              <a:rPr lang="hu-HU" dirty="0"/>
              <a:t>4./5. bordaköz elülső hónaljvonalban</a:t>
            </a:r>
          </a:p>
          <a:p>
            <a:pPr lvl="1"/>
            <a:r>
              <a:rPr lang="hu-HU" dirty="0"/>
              <a:t>4./5. bordaköz középső hónaljvonalban</a:t>
            </a:r>
          </a:p>
          <a:p>
            <a:pPr lvl="1"/>
            <a:r>
              <a:rPr lang="hu-HU" dirty="0"/>
              <a:t>Hátrányai:</a:t>
            </a:r>
          </a:p>
          <a:p>
            <a:pPr lvl="2"/>
            <a:r>
              <a:rPr lang="hu-HU" dirty="0"/>
              <a:t>Vastagabb réteg</a:t>
            </a:r>
          </a:p>
          <a:p>
            <a:pPr lvl="2"/>
            <a:r>
              <a:rPr lang="hu-HU" dirty="0"/>
              <a:t>Légzőmozgás jobban befolyásol</a:t>
            </a:r>
          </a:p>
          <a:p>
            <a:pPr lvl="2"/>
            <a:r>
              <a:rPr lang="hu-HU" dirty="0"/>
              <a:t>Levegő nem </a:t>
            </a:r>
            <a:r>
              <a:rPr lang="hu-HU" dirty="0" err="1"/>
              <a:t>lateralis</a:t>
            </a:r>
            <a:r>
              <a:rPr lang="hu-HU" dirty="0"/>
              <a:t> irányba megy</a:t>
            </a:r>
          </a:p>
          <a:p>
            <a:pPr lvl="2"/>
            <a:r>
              <a:rPr lang="hu-HU" dirty="0"/>
              <a:t>Rekesz, máj/lép sérülése</a:t>
            </a:r>
          </a:p>
          <a:p>
            <a:r>
              <a:rPr lang="hu-HU" dirty="0"/>
              <a:t>Gyermekgyógyászati szempontok:</a:t>
            </a:r>
          </a:p>
          <a:p>
            <a:r>
              <a:rPr lang="hu-HU" dirty="0"/>
              <a:t>Rövidebb, kisebb átmérőjű tű</a:t>
            </a:r>
          </a:p>
          <a:p>
            <a:r>
              <a:rPr lang="hu-HU" dirty="0"/>
              <a:t>Újszülött – 20-22G, 2-6 év – 18-20G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6BF1703-5E79-437C-9530-A2016C36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932751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D21BFB-7344-4B71-90B1-23A0641D6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Thoracostomia</a:t>
            </a:r>
            <a:r>
              <a:rPr lang="hu-HU" dirty="0"/>
              <a:t> kivitelezése: (HEMS eljárásrend)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37C147-AD12-421D-A665-336E149AD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1751"/>
            <a:ext cx="7391400" cy="4925211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gyors lemosás, steril kesztyű</a:t>
            </a:r>
          </a:p>
          <a:p>
            <a:r>
              <a:rPr lang="hu-HU" dirty="0"/>
              <a:t>4 cm-es bőrmetszés szikével, IV. bordaköz, középső hónaljvonal (biztonsági háromszög) - </a:t>
            </a:r>
            <a:r>
              <a:rPr lang="hu-HU" dirty="0" err="1"/>
              <a:t>subcutan</a:t>
            </a:r>
            <a:r>
              <a:rPr lang="hu-HU" dirty="0"/>
              <a:t> szövetek TOMPA preparálása a mellkasfalig steril egyenes PEAN segítségével </a:t>
            </a:r>
          </a:p>
          <a:p>
            <a:r>
              <a:rPr lang="hu-HU" dirty="0"/>
              <a:t>az V. borda felső szélén a </a:t>
            </a:r>
            <a:r>
              <a:rPr lang="hu-HU" dirty="0" err="1"/>
              <a:t>caudálisan</a:t>
            </a:r>
            <a:r>
              <a:rPr lang="hu-HU" dirty="0"/>
              <a:t> tartott PEAN segítségével belyukadunk a mellüregbe </a:t>
            </a:r>
          </a:p>
          <a:p>
            <a:r>
              <a:rPr lang="hu-HU" dirty="0"/>
              <a:t>A nyílást zárt </a:t>
            </a:r>
            <a:r>
              <a:rPr lang="hu-HU" dirty="0" err="1"/>
              <a:t>Peannal</a:t>
            </a:r>
            <a:r>
              <a:rPr lang="hu-HU" dirty="0"/>
              <a:t>, vagy ujjal oly módon tágítjuk, hogy azt az alsó borda felső szélén </a:t>
            </a:r>
            <a:r>
              <a:rPr lang="hu-HU" dirty="0" err="1"/>
              <a:t>ventralis</a:t>
            </a:r>
            <a:r>
              <a:rPr lang="hu-HU" dirty="0"/>
              <a:t> és </a:t>
            </a:r>
            <a:r>
              <a:rPr lang="hu-HU" dirty="0" err="1"/>
              <a:t>dorsalis</a:t>
            </a:r>
            <a:r>
              <a:rPr lang="hu-HU" dirty="0"/>
              <a:t> irányban mozgatjuk, így a bordaközi izmot leválasztjuk az alsó bordáról </a:t>
            </a:r>
          </a:p>
          <a:p>
            <a:r>
              <a:rPr lang="hu-HU" dirty="0"/>
              <a:t>Ujjal körben betapintunk, ellenőrizzük a tüdő expandált állapotát/tágulási folyamatát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B66ECC1-8AED-4194-9D00-B988BD6D1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254" y="1548804"/>
            <a:ext cx="34480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7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A8E1F2-8144-4741-8354-06520E2EF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A8F1C8-2B50-43FE-81A9-0B28431AA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91AEF53-977B-4832-8B54-DC5EC0F22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12</a:t>
            </a:fld>
            <a:endParaRPr lang="hu-HU"/>
          </a:p>
        </p:txBody>
      </p:sp>
      <p:pic>
        <p:nvPicPr>
          <p:cNvPr id="16386" name="Picture 2" descr="Images of the view through the direct flexible laryngoscopy for patient...  | Download Scientific Diagram">
            <a:extLst>
              <a:ext uri="{FF2B5EF4-FFF2-40B4-BE49-F238E27FC236}">
                <a16:creationId xmlns:a16="http://schemas.microsoft.com/office/drawing/2014/main" id="{CEE5BC5C-16AC-4BF2-950B-1509A6569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479" y="1348146"/>
            <a:ext cx="6957042" cy="511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92155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AF46A4-8493-40F5-A712-7DFDBFBE5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Traumás </a:t>
            </a:r>
            <a:r>
              <a:rPr lang="hu-HU" dirty="0" err="1"/>
              <a:t>reanimatio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59916E5-BF7F-43A4-A6C0-7D96E7276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Traumás túlélési lánc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F4BB5C6-9833-4542-9BD4-860A0DB61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142" y="1825625"/>
            <a:ext cx="805815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421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6A2EEC-6FC7-469C-9CE2-1A7D8C3F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5E73D3-1451-4476-BB35-0483D5371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4344AF5-A88C-4187-B745-7163038CC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561975"/>
            <a:ext cx="90582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2912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E2D5A1-AA9B-4DE7-A233-AF1FE38A1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ERC 2015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2F26C0-BCA5-4803-92EB-F0E410D4E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Screen Shot 2016-02-19 at 08.56.01">
            <a:extLst>
              <a:ext uri="{FF2B5EF4-FFF2-40B4-BE49-F238E27FC236}">
                <a16:creationId xmlns:a16="http://schemas.microsoft.com/office/drawing/2014/main" id="{7D05DBA7-39A9-4A01-9B31-093C68DF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0"/>
            <a:ext cx="574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70015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A333B4-248D-49A9-B7F5-659EE6C80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A1E631-41C4-4465-A450-2B76AAA6C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8BAE03F-D320-4405-9373-E5A89FF5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5" y="0"/>
            <a:ext cx="9197009" cy="693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4699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8E7578-2490-437A-BCC9-F2773474E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Újabb nézetek: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1D25EE6-A72B-453F-B6B4-D9FCF7837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Kezeld elsőnek a keringésmegállás okait (üres szívet komprimálni értelmetlen)</a:t>
            </a:r>
          </a:p>
          <a:p>
            <a:r>
              <a:rPr lang="hu-HU" dirty="0"/>
              <a:t>4H4T:</a:t>
            </a:r>
          </a:p>
          <a:p>
            <a:pPr lvl="1"/>
            <a:r>
              <a:rPr lang="hu-HU" b="1" dirty="0" err="1">
                <a:solidFill>
                  <a:srgbClr val="FF0000"/>
                </a:solidFill>
              </a:rPr>
              <a:t>Hipoxia</a:t>
            </a:r>
            <a:r>
              <a:rPr lang="hu-HU" b="1" dirty="0"/>
              <a:t> - </a:t>
            </a:r>
            <a:r>
              <a:rPr lang="hu-HU" dirty="0"/>
              <a:t>oxigén</a:t>
            </a:r>
          </a:p>
          <a:p>
            <a:pPr lvl="1"/>
            <a:r>
              <a:rPr lang="hu-HU" b="1" dirty="0" err="1">
                <a:solidFill>
                  <a:srgbClr val="FF0000"/>
                </a:solidFill>
              </a:rPr>
              <a:t>Hipovolémia</a:t>
            </a:r>
            <a:r>
              <a:rPr lang="hu-HU" dirty="0"/>
              <a:t> – </a:t>
            </a:r>
            <a:r>
              <a:rPr lang="hu-HU" dirty="0" err="1"/>
              <a:t>krisztalloid</a:t>
            </a:r>
            <a:r>
              <a:rPr lang="hu-HU" dirty="0"/>
              <a:t>, (0- VVT?)</a:t>
            </a:r>
          </a:p>
          <a:p>
            <a:pPr lvl="1"/>
            <a:r>
              <a:rPr lang="hu-HU" dirty="0" err="1"/>
              <a:t>Hypo</a:t>
            </a:r>
            <a:r>
              <a:rPr lang="hu-HU" dirty="0"/>
              <a:t>/</a:t>
            </a:r>
            <a:r>
              <a:rPr lang="hu-HU" dirty="0" err="1">
                <a:solidFill>
                  <a:srgbClr val="FFC000"/>
                </a:solidFill>
              </a:rPr>
              <a:t>hyperkalaemia</a:t>
            </a:r>
            <a:r>
              <a:rPr lang="hu-HU" dirty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hu-HU" dirty="0" err="1">
                <a:solidFill>
                  <a:srgbClr val="FFC000"/>
                </a:solidFill>
              </a:rPr>
              <a:t>Hypothermia</a:t>
            </a:r>
            <a:r>
              <a:rPr lang="hu-HU" dirty="0">
                <a:solidFill>
                  <a:srgbClr val="FFC000"/>
                </a:solidFill>
              </a:rPr>
              <a:t> </a:t>
            </a:r>
          </a:p>
          <a:p>
            <a:pPr lvl="1"/>
            <a:r>
              <a:rPr lang="hu-HU" b="1" dirty="0" err="1">
                <a:solidFill>
                  <a:srgbClr val="FF0000"/>
                </a:solidFill>
              </a:rPr>
              <a:t>Tensiós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b="1" dirty="0" err="1">
                <a:solidFill>
                  <a:srgbClr val="FF0000"/>
                </a:solidFill>
              </a:rPr>
              <a:t>pneumothorax</a:t>
            </a:r>
            <a:r>
              <a:rPr lang="hu-HU" b="1" dirty="0">
                <a:solidFill>
                  <a:srgbClr val="FF0000"/>
                </a:solidFill>
              </a:rPr>
              <a:t> </a:t>
            </a:r>
            <a:r>
              <a:rPr lang="hu-HU" dirty="0"/>
              <a:t>– </a:t>
            </a:r>
            <a:r>
              <a:rPr lang="hu-HU" dirty="0" err="1"/>
              <a:t>thoracostomia</a:t>
            </a:r>
            <a:endParaRPr lang="hu-HU" dirty="0"/>
          </a:p>
          <a:p>
            <a:pPr lvl="1"/>
            <a:r>
              <a:rPr lang="hu-HU" b="1" dirty="0" err="1">
                <a:solidFill>
                  <a:srgbClr val="FF0000"/>
                </a:solidFill>
              </a:rPr>
              <a:t>Tamponád</a:t>
            </a:r>
            <a:r>
              <a:rPr lang="hu-HU" dirty="0"/>
              <a:t> – </a:t>
            </a:r>
            <a:r>
              <a:rPr lang="hu-HU" dirty="0" err="1"/>
              <a:t>thoracotomia</a:t>
            </a:r>
            <a:r>
              <a:rPr lang="hu-HU" dirty="0"/>
              <a:t> (HEMS)</a:t>
            </a:r>
          </a:p>
          <a:p>
            <a:pPr lvl="1"/>
            <a:r>
              <a:rPr lang="hu-HU" dirty="0"/>
              <a:t>Toxinok </a:t>
            </a:r>
          </a:p>
          <a:p>
            <a:pPr lvl="1"/>
            <a:r>
              <a:rPr lang="hu-HU" dirty="0" err="1"/>
              <a:t>Thromboembolia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740427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3E4FC5-4C06-4E08-A791-9C3633783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64389E-84E8-469B-B7E8-E939B70B7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Letális triász:</a:t>
            </a:r>
          </a:p>
          <a:p>
            <a:pPr lvl="1"/>
            <a:r>
              <a:rPr lang="hu-HU" dirty="0" err="1"/>
              <a:t>hypothermia</a:t>
            </a:r>
            <a:endParaRPr lang="hu-HU" dirty="0"/>
          </a:p>
          <a:p>
            <a:pPr lvl="1"/>
            <a:r>
              <a:rPr lang="hu-HU" dirty="0" err="1"/>
              <a:t>acidosis</a:t>
            </a:r>
            <a:endParaRPr lang="hu-HU" dirty="0"/>
          </a:p>
          <a:p>
            <a:pPr lvl="1"/>
            <a:r>
              <a:rPr lang="hu-HU" dirty="0" err="1"/>
              <a:t>coagulopathia</a:t>
            </a:r>
            <a:r>
              <a:rPr lang="hu-HU" dirty="0"/>
              <a:t> </a:t>
            </a:r>
          </a:p>
          <a:p>
            <a:r>
              <a:rPr lang="hu-HU" dirty="0"/>
              <a:t>Kórházi szempontból különösen fontos</a:t>
            </a:r>
          </a:p>
        </p:txBody>
      </p:sp>
      <p:pic>
        <p:nvPicPr>
          <p:cNvPr id="1026" name="Picture 2" descr="KÃ©ptalÃ¡lat a kÃ¶vetkezÅre: âlethal triadâ">
            <a:extLst>
              <a:ext uri="{FF2B5EF4-FFF2-40B4-BE49-F238E27FC236}">
                <a16:creationId xmlns:a16="http://schemas.microsoft.com/office/drawing/2014/main" id="{91E02357-B8CF-4F64-99E3-0575B23A3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3829050"/>
            <a:ext cx="52387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83112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5EF83D-717A-4BDB-98ED-3BFBF36C7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Hol tartunk ma?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7D69FB-ADE2-44F7-AC10-8ECD1F67C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Amerika tanulmány (helyszíni ROSC 25%, 11% emittáltak ebből 7% intakt neurológiával)</a:t>
            </a:r>
          </a:p>
          <a:p>
            <a:r>
              <a:rPr lang="hu-HU" dirty="0"/>
              <a:t>HEMS adatok: 2014.07-2018.03</a:t>
            </a:r>
          </a:p>
          <a:p>
            <a:pPr lvl="1"/>
            <a:r>
              <a:rPr lang="hu-HU" dirty="0"/>
              <a:t>21,3%-os ROSC, 7,3% került élve a kórházba</a:t>
            </a:r>
          </a:p>
          <a:p>
            <a:pPr lvl="1"/>
            <a:r>
              <a:rPr lang="hu-HU" dirty="0"/>
              <a:t>Traumás </a:t>
            </a:r>
            <a:r>
              <a:rPr lang="hu-HU" dirty="0" err="1"/>
              <a:t>ujraélesztés</a:t>
            </a:r>
            <a:r>
              <a:rPr lang="hu-HU" dirty="0"/>
              <a:t> 74,3%-ban pozitív </a:t>
            </a:r>
            <a:r>
              <a:rPr lang="hu-HU" dirty="0" err="1"/>
              <a:t>thoracostomia</a:t>
            </a:r>
            <a:endParaRPr lang="hu-HU" dirty="0"/>
          </a:p>
          <a:p>
            <a:pPr lvl="1"/>
            <a:r>
              <a:rPr lang="hu-HU" dirty="0"/>
              <a:t>ROSC esetén 78,3%-ban</a:t>
            </a:r>
          </a:p>
          <a:p>
            <a:r>
              <a:rPr lang="hu-HU" dirty="0"/>
              <a:t>8/10 levegő, 2/10 vér hazai adatok</a:t>
            </a:r>
          </a:p>
          <a:p>
            <a:r>
              <a:rPr lang="hu-HU" dirty="0"/>
              <a:t>7/10 beteg tartós mellkas csövezést igényelt a kórházban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7372137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5C629A-1A2E-4921-A109-89018E39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Gyakorló kérdések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A28B35-B698-4468-A3F2-9A8870A64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D5D481B-4B55-45D3-880D-38A618A9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127</a:t>
            </a:fld>
            <a:endParaRPr lang="hu-HU"/>
          </a:p>
        </p:txBody>
      </p:sp>
      <p:pic>
        <p:nvPicPr>
          <p:cNvPr id="3074" name="Picture 2" descr="What training do practice staff need? | Practice Business">
            <a:extLst>
              <a:ext uri="{FF2B5EF4-FFF2-40B4-BE49-F238E27FC236}">
                <a16:creationId xmlns:a16="http://schemas.microsoft.com/office/drawing/2014/main" id="{254A24CA-E2D9-4A11-B8F1-F5199881B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03" y="1889986"/>
            <a:ext cx="64579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5332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9DC3020D-3E16-445E-A891-83CF57C7F5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Mik a </a:t>
            </a:r>
            <a:r>
              <a:rPr lang="hu-HU" dirty="0" err="1"/>
              <a:t>tensios</a:t>
            </a:r>
            <a:r>
              <a:rPr lang="hu-HU" dirty="0"/>
              <a:t> PTX jelei?</a:t>
            </a:r>
            <a:br>
              <a:rPr lang="hu-HU" dirty="0"/>
            </a:b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AD1D8B-B842-4FDB-92F2-304D70A4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796109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C771A6-46C1-4958-9535-534B8B65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Megtartott keringés esetén T-PTX jelei: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402F73-C043-499B-8B75-ED6DF9334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err="1"/>
              <a:t>Pneumothorax</a:t>
            </a:r>
            <a:r>
              <a:rPr lang="hu-HU" dirty="0"/>
              <a:t> tünetei:</a:t>
            </a:r>
          </a:p>
          <a:p>
            <a:pPr lvl="1"/>
            <a:r>
              <a:rPr lang="hu-HU" dirty="0"/>
              <a:t>jellemző a hirtelen kezdet: köhögés, szúró mellkasi fájdalom, nehézlégzés</a:t>
            </a:r>
          </a:p>
          <a:p>
            <a:pPr lvl="1"/>
            <a:r>
              <a:rPr lang="hu-HU" dirty="0" err="1"/>
              <a:t>Hypoxia</a:t>
            </a:r>
            <a:r>
              <a:rPr lang="hu-HU" dirty="0"/>
              <a:t> tünetei: </a:t>
            </a:r>
            <a:r>
              <a:rPr lang="hu-HU" dirty="0" err="1"/>
              <a:t>ptx</a:t>
            </a:r>
            <a:r>
              <a:rPr lang="hu-HU" dirty="0"/>
              <a:t> okozta </a:t>
            </a:r>
            <a:r>
              <a:rPr lang="hu-HU" dirty="0" err="1"/>
              <a:t>functionalis</a:t>
            </a:r>
            <a:r>
              <a:rPr lang="hu-HU" dirty="0"/>
              <a:t> jobb-bal </a:t>
            </a:r>
            <a:r>
              <a:rPr lang="hu-HU" dirty="0" err="1"/>
              <a:t>shunt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• </a:t>
            </a:r>
            <a:r>
              <a:rPr lang="hu-HU" dirty="0" err="1"/>
              <a:t>Hypoxia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• </a:t>
            </a:r>
            <a:r>
              <a:rPr lang="hu-HU" dirty="0" err="1"/>
              <a:t>Hypotonia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• Fokozott légzési munka </a:t>
            </a:r>
          </a:p>
          <a:p>
            <a:pPr marL="0" indent="0">
              <a:buNone/>
            </a:pPr>
            <a:r>
              <a:rPr lang="hu-HU" dirty="0"/>
              <a:t>• Elmaradó mellkaskitérés </a:t>
            </a:r>
          </a:p>
          <a:p>
            <a:pPr marL="0" indent="0">
              <a:buNone/>
            </a:pPr>
            <a:r>
              <a:rPr lang="hu-HU" dirty="0"/>
              <a:t>• Légzési hang hiánya az érintett oldalon (Tubuspozíció) </a:t>
            </a:r>
          </a:p>
          <a:p>
            <a:pPr marL="0" indent="0">
              <a:buNone/>
            </a:pPr>
            <a:r>
              <a:rPr lang="hu-HU" dirty="0"/>
              <a:t>• </a:t>
            </a:r>
            <a:r>
              <a:rPr lang="hu-HU" dirty="0" err="1"/>
              <a:t>Subcutan</a:t>
            </a:r>
            <a:r>
              <a:rPr lang="hu-HU" dirty="0"/>
              <a:t> </a:t>
            </a:r>
            <a:r>
              <a:rPr lang="hu-HU" dirty="0" err="1"/>
              <a:t>emphysema</a:t>
            </a:r>
            <a:r>
              <a:rPr lang="hu-HU" dirty="0"/>
              <a:t> </a:t>
            </a:r>
          </a:p>
          <a:p>
            <a:pPr marL="0" indent="0">
              <a:buNone/>
            </a:pPr>
            <a:r>
              <a:rPr lang="hu-HU" dirty="0"/>
              <a:t>• Telt nyaki véna</a:t>
            </a:r>
          </a:p>
          <a:p>
            <a:pPr marL="0" indent="0">
              <a:buNone/>
            </a:pPr>
            <a:r>
              <a:rPr lang="hu-HU" dirty="0"/>
              <a:t>• Trachea </a:t>
            </a:r>
            <a:r>
              <a:rPr lang="hu-HU" dirty="0" err="1"/>
              <a:t>dislocatio</a:t>
            </a: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Kettős hullám 3">
            <a:extLst>
              <a:ext uri="{FF2B5EF4-FFF2-40B4-BE49-F238E27FC236}">
                <a16:creationId xmlns:a16="http://schemas.microsoft.com/office/drawing/2014/main" id="{2E8F1C05-8F72-4E7C-8323-DB9023D14AD6}"/>
              </a:ext>
            </a:extLst>
          </p:cNvPr>
          <p:cNvSpPr/>
          <p:nvPr/>
        </p:nvSpPr>
        <p:spPr>
          <a:xfrm>
            <a:off x="10251150" y="564439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9720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C7E444-FE90-49CA-AA60-C77C5AA09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68EE16F-1ECB-49EE-8A2A-F654BD77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</a:t>
            </a:fld>
            <a:endParaRPr lang="hu-HU"/>
          </a:p>
        </p:txBody>
      </p:sp>
      <p:pic>
        <p:nvPicPr>
          <p:cNvPr id="7170" name="Picture 2" descr="The Pediatric Airway and Rapid Sequence Intubation | 2019-12-04 | Relias  Media - Continuing Medical Education Publishing">
            <a:extLst>
              <a:ext uri="{FF2B5EF4-FFF2-40B4-BE49-F238E27FC236}">
                <a16:creationId xmlns:a16="http://schemas.microsoft.com/office/drawing/2014/main" id="{B51D15D7-26E4-4B3A-98E0-61037D02D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409" y="1691978"/>
            <a:ext cx="7992862" cy="39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Vocal fold histology Flashcards | Quizlet">
            <a:extLst>
              <a:ext uri="{FF2B5EF4-FFF2-40B4-BE49-F238E27FC236}">
                <a16:creationId xmlns:a16="http://schemas.microsoft.com/office/drawing/2014/main" id="{4702825F-D5DA-4117-92EB-E30A3D9A87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2" y="1995572"/>
            <a:ext cx="4762500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24408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9DC3020D-3E16-445E-A891-83CF57C7F5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PTX UH jelei?</a:t>
            </a:r>
            <a:br>
              <a:rPr lang="hu-HU" dirty="0"/>
            </a:b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AD1D8B-B842-4FDB-92F2-304D70A4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863351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312B5E-2CEE-4567-ADF8-599AD5CCB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09A112-A8BF-47C1-8269-23D7570EF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PTX esetén:</a:t>
            </a:r>
          </a:p>
          <a:p>
            <a:pPr lvl="1"/>
            <a:r>
              <a:rPr lang="hu-HU" dirty="0"/>
              <a:t>Nincs </a:t>
            </a:r>
            <a:r>
              <a:rPr lang="hu-HU" dirty="0" err="1"/>
              <a:t>pleura</a:t>
            </a:r>
            <a:r>
              <a:rPr lang="hu-HU" dirty="0"/>
              <a:t> csúszás (nem feltétlen PTX jele (</a:t>
            </a:r>
            <a:r>
              <a:rPr lang="hu-HU" dirty="0" err="1"/>
              <a:t>adhesiok</a:t>
            </a:r>
            <a:r>
              <a:rPr lang="hu-HU" dirty="0"/>
              <a:t>, </a:t>
            </a:r>
            <a:r>
              <a:rPr lang="hu-HU" dirty="0" err="1"/>
              <a:t>pleurodesis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A vonal PTX esetén is van</a:t>
            </a:r>
          </a:p>
          <a:p>
            <a:pPr lvl="1"/>
            <a:r>
              <a:rPr lang="hu-HU" dirty="0"/>
              <a:t>B vonal: </a:t>
            </a:r>
          </a:p>
          <a:p>
            <a:pPr lvl="2"/>
            <a:r>
              <a:rPr lang="hu-HU" dirty="0"/>
              <a:t>ha látható PTX kizárható </a:t>
            </a:r>
          </a:p>
          <a:p>
            <a:pPr lvl="2"/>
            <a:r>
              <a:rPr lang="hu-HU" dirty="0"/>
              <a:t>Hiánya nem informatív</a:t>
            </a:r>
          </a:p>
          <a:p>
            <a:pPr lvl="1"/>
            <a:r>
              <a:rPr lang="hu-HU" dirty="0"/>
              <a:t>M- módba (egy metszeti síkban a mozgást ábrázolja)</a:t>
            </a:r>
          </a:p>
          <a:p>
            <a:pPr lvl="2"/>
            <a:r>
              <a:rPr lang="hu-HU" dirty="0"/>
              <a:t>Ha nincs PTX: </a:t>
            </a:r>
            <a:r>
              <a:rPr lang="hu-HU" dirty="0" err="1"/>
              <a:t>pleura</a:t>
            </a:r>
            <a:r>
              <a:rPr lang="hu-HU" dirty="0"/>
              <a:t> feletti szövetek (bőr, izom…) nem mozognak (egyenes csíkok), </a:t>
            </a:r>
            <a:r>
              <a:rPr lang="hu-HU" dirty="0" err="1"/>
              <a:t>pleura</a:t>
            </a:r>
            <a:r>
              <a:rPr lang="hu-HU" dirty="0"/>
              <a:t> alatti rész mozog- szemcsés lesz  -&gt; tengerpart jel = </a:t>
            </a:r>
            <a:r>
              <a:rPr lang="hu-HU" dirty="0" err="1"/>
              <a:t>seashore</a:t>
            </a:r>
            <a:r>
              <a:rPr lang="hu-HU" dirty="0"/>
              <a:t> </a:t>
            </a:r>
            <a:r>
              <a:rPr lang="hu-HU" dirty="0" err="1"/>
              <a:t>sign</a:t>
            </a:r>
            <a:endParaRPr lang="hu-HU" dirty="0"/>
          </a:p>
          <a:p>
            <a:pPr lvl="2"/>
            <a:r>
              <a:rPr lang="hu-HU" dirty="0"/>
              <a:t>Ha PTX van: </a:t>
            </a:r>
            <a:r>
              <a:rPr lang="hu-HU" dirty="0" err="1"/>
              <a:t>pleura</a:t>
            </a:r>
            <a:r>
              <a:rPr lang="hu-HU" dirty="0"/>
              <a:t> feletti és alatti részek sem mozognak  -&gt; vonalkód jel = </a:t>
            </a:r>
            <a:r>
              <a:rPr lang="hu-HU" dirty="0" err="1"/>
              <a:t>barcode</a:t>
            </a:r>
            <a:r>
              <a:rPr lang="hu-HU" dirty="0"/>
              <a:t> </a:t>
            </a:r>
            <a:r>
              <a:rPr lang="hu-HU" dirty="0" err="1"/>
              <a:t>sign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805DD31-3A50-4BAC-8898-F6B2C257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131</a:t>
            </a:fld>
            <a:endParaRPr lang="hu-HU"/>
          </a:p>
        </p:txBody>
      </p:sp>
      <p:sp>
        <p:nvSpPr>
          <p:cNvPr id="5" name="Kettős hullám 4">
            <a:extLst>
              <a:ext uri="{FF2B5EF4-FFF2-40B4-BE49-F238E27FC236}">
                <a16:creationId xmlns:a16="http://schemas.microsoft.com/office/drawing/2014/main" id="{935F0B14-9D86-470C-B8D8-44926E43857C}"/>
              </a:ext>
            </a:extLst>
          </p:cNvPr>
          <p:cNvSpPr/>
          <p:nvPr/>
        </p:nvSpPr>
        <p:spPr>
          <a:xfrm>
            <a:off x="10251150" y="564439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578844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9DC3020D-3E16-445E-A891-83CF57C7F5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Thoracostomia</a:t>
            </a:r>
            <a:r>
              <a:rPr lang="hu-HU" dirty="0"/>
              <a:t>/Tű </a:t>
            </a:r>
            <a:r>
              <a:rPr lang="hu-HU" dirty="0" err="1"/>
              <a:t>detenzionálás</a:t>
            </a:r>
            <a:r>
              <a:rPr lang="hu-HU" dirty="0"/>
              <a:t> helye?</a:t>
            </a:r>
            <a:br>
              <a:rPr lang="hu-HU" dirty="0"/>
            </a:b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AD1D8B-B842-4FDB-92F2-304D70A4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566161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9DC3020D-3E16-445E-A891-83CF57C7F5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4H4T traumás esetben?</a:t>
            </a:r>
            <a:br>
              <a:rPr lang="hu-HU" dirty="0"/>
            </a:b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AD1D8B-B842-4FDB-92F2-304D70A4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96535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02BD2B-7B9A-49D3-A6EE-E8B3D171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823815D-D173-4D3B-BDF3-67C1866E4A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u-HU" sz="4400" dirty="0"/>
          </a:p>
          <a:p>
            <a:pPr marL="0" indent="0" algn="ctr">
              <a:buNone/>
            </a:pPr>
            <a:endParaRPr lang="hu-HU" sz="4400" dirty="0"/>
          </a:p>
          <a:p>
            <a:pPr marL="0" indent="0" algn="ctr">
              <a:buNone/>
            </a:pPr>
            <a:r>
              <a:rPr lang="hu-HU" sz="4400" dirty="0"/>
              <a:t>Szünet</a:t>
            </a:r>
          </a:p>
          <a:p>
            <a:pPr marL="0" indent="0" algn="ctr">
              <a:buNone/>
            </a:pPr>
            <a:endParaRPr lang="hu-HU" sz="44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61F58F7-F997-41F6-AE4A-9876F021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58136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334A5D-4A68-4900-80E9-08BB1DD8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58339C1-9785-4D5B-BC1D-D01C7BEF65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Forrás:</a:t>
            </a:r>
          </a:p>
          <a:p>
            <a:pPr lvl="1"/>
            <a:r>
              <a:rPr lang="hu-HU" dirty="0"/>
              <a:t>Eric F. Reichman Sürgősségi Orvostan 2. kiadás, Medicina Könyvkiadó zrt, 2018</a:t>
            </a:r>
          </a:p>
          <a:p>
            <a:pPr lvl="1"/>
            <a:r>
              <a:rPr lang="hu-HU" dirty="0"/>
              <a:t>László István, Szabó Zoltán, </a:t>
            </a:r>
            <a:r>
              <a:rPr lang="hu-HU" dirty="0" err="1"/>
              <a:t>Fülesdi</a:t>
            </a:r>
            <a:r>
              <a:rPr lang="hu-HU" dirty="0"/>
              <a:t> Béla: </a:t>
            </a:r>
            <a:r>
              <a:rPr lang="hu-HU" dirty="0" err="1"/>
              <a:t>Ujraélesztés</a:t>
            </a:r>
            <a:endParaRPr lang="hu-HU" dirty="0"/>
          </a:p>
          <a:p>
            <a:pPr lvl="1"/>
            <a:r>
              <a:rPr lang="hu-HU" dirty="0"/>
              <a:t>Hatályos OMSZ és légimentő eljárásrendek</a:t>
            </a:r>
          </a:p>
          <a:p>
            <a:pPr lvl="1"/>
            <a:r>
              <a:rPr lang="hu-HU" dirty="0"/>
              <a:t>Az Európai </a:t>
            </a:r>
            <a:r>
              <a:rPr lang="hu-HU" dirty="0" err="1"/>
              <a:t>Resuscitatios</a:t>
            </a:r>
            <a:r>
              <a:rPr lang="hu-HU" dirty="0"/>
              <a:t> Társaság (ERC) és a Magyar </a:t>
            </a:r>
            <a:r>
              <a:rPr lang="hu-HU" dirty="0" err="1"/>
              <a:t>Resuscitatios</a:t>
            </a:r>
            <a:r>
              <a:rPr lang="hu-HU" dirty="0"/>
              <a:t> Társaság (MRT) Újraélesztés Ajánlása, 2015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61C3F7B-9DE2-48A3-94EC-6EBE6F418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045848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F00D57-E80F-4F75-BB4B-238CD6F46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2. rész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F5DDE97-7F7E-476F-AA4B-F44DAE1AF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Tematika:</a:t>
            </a: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alkalom: Bevezetés, sürgősségi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invazív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beavatkozások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alkalom: Légútbiztosítás I.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Endotracheális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intubáció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alkalom: Légútbiztosítás II. (Az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endotracheális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intubáció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speciális esetei, módszerei)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alkalom: Légútbiztosítás III.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Supraglotticus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eszközök)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 alkalom: Légútbiztosítás IV.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Conicotomia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alkalom: Légútbiztosítás V. (Tű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detenzionálás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thoracostomia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 alkalom: Vénabiztosítás I. (Perifériás vénabiztosítás)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8. alkalom: Vénabiztosítás II. (Centrális vénabiztosítás)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9. alkalom: Vénabiztosítás III.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Intraosszeális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út biztosítása) 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10. alkalom: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Invazív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monitorozási technikák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Centrál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vénás és artériás vérnyomásmérés)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11. alkalom: Sebvarrás, sutura, csomózási technikák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12. alkalom: Egyéb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invazív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beavatkozások I.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Thoracotomia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13. alkalom: Egyéb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invazív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beavatkozások II.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Escharatomia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14. alkalom: Egyéb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invazív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beavatkozások III.</a:t>
            </a:r>
            <a:endParaRPr lang="hu-HU" b="0" dirty="0">
              <a:effectLst/>
            </a:endParaRPr>
          </a:p>
          <a:p>
            <a:pPr marL="0" indent="0">
              <a:buNone/>
            </a:pPr>
            <a:br>
              <a:rPr lang="hu-HU" dirty="0"/>
            </a:b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05C7457-838B-48FB-B3A5-0D38A777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136</a:t>
            </a:fld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F546DBC-44AE-4C7F-9313-BBE67AE41BE1}"/>
              </a:ext>
            </a:extLst>
          </p:cNvPr>
          <p:cNvSpPr/>
          <p:nvPr/>
        </p:nvSpPr>
        <p:spPr>
          <a:xfrm>
            <a:off x="284084" y="1677880"/>
            <a:ext cx="9247541" cy="1473693"/>
          </a:xfrm>
          <a:prstGeom prst="round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BAC81D6D-E9CD-4D76-AF0A-3F30199DB7AC}"/>
              </a:ext>
            </a:extLst>
          </p:cNvPr>
          <p:cNvSpPr/>
          <p:nvPr/>
        </p:nvSpPr>
        <p:spPr>
          <a:xfrm>
            <a:off x="221381" y="3151573"/>
            <a:ext cx="9310245" cy="2364644"/>
          </a:xfrm>
          <a:prstGeom prst="roundRect">
            <a:avLst/>
          </a:prstGeom>
          <a:solidFill>
            <a:schemeClr val="accent4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381876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608751-8310-495F-8375-E327152DC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Perifériás vénabiztosítás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F36FA4-DD4D-490E-8220-F74D844AF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2F15523-F2AF-40E1-BCC3-C73819153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137</a:t>
            </a:fld>
            <a:endParaRPr lang="hu-HU"/>
          </a:p>
        </p:txBody>
      </p:sp>
      <p:pic>
        <p:nvPicPr>
          <p:cNvPr id="6" name="Picture 2" descr="Definition of peripheral venous catheter - NCI Dictionary of Cancer Terms -  National Cancer Institute">
            <a:extLst>
              <a:ext uri="{FF2B5EF4-FFF2-40B4-BE49-F238E27FC236}">
                <a16:creationId xmlns:a16="http://schemas.microsoft.com/office/drawing/2014/main" id="{93C2175A-54D3-4F04-88D2-DBF71CE8E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79" y="1520625"/>
            <a:ext cx="7163431" cy="465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72673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AD03103-2AFF-4D62-B35A-0EDAF2FA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Perifériás vénabiztosítás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67B5958-AC25-4EF5-9145-5DF3ED50F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Leggyakoribb beavatkozás</a:t>
            </a:r>
          </a:p>
          <a:p>
            <a:r>
              <a:rPr lang="hu-HU" dirty="0"/>
              <a:t>Vérbőség:</a:t>
            </a:r>
          </a:p>
          <a:p>
            <a:pPr lvl="1"/>
            <a:r>
              <a:rPr lang="hu-HU" dirty="0"/>
              <a:t>Lógatás, </a:t>
            </a:r>
            <a:r>
              <a:rPr lang="hu-HU" dirty="0" err="1"/>
              <a:t>leszprítás</a:t>
            </a:r>
            <a:endParaRPr lang="hu-HU" dirty="0"/>
          </a:p>
          <a:p>
            <a:pPr lvl="1"/>
            <a:r>
              <a:rPr lang="hu-HU" dirty="0"/>
              <a:t>Izomkontrakció</a:t>
            </a:r>
          </a:p>
          <a:p>
            <a:pPr lvl="1"/>
            <a:r>
              <a:rPr lang="hu-HU" dirty="0"/>
              <a:t>Hő, nitroglicerin</a:t>
            </a:r>
          </a:p>
          <a:p>
            <a:r>
              <a:rPr lang="hu-HU" dirty="0"/>
              <a:t>Billentyű – egyirányú áramlás, </a:t>
            </a:r>
            <a:r>
              <a:rPr lang="hu-HU" dirty="0" err="1"/>
              <a:t>kanülálási</a:t>
            </a:r>
            <a:r>
              <a:rPr lang="hu-HU" dirty="0"/>
              <a:t> nehézség – sérülés estén vénás elégtelenség</a:t>
            </a:r>
          </a:p>
          <a:p>
            <a:r>
              <a:rPr lang="hu-HU" dirty="0"/>
              <a:t>Csoportosítás: perifériás és centrális</a:t>
            </a:r>
          </a:p>
          <a:p>
            <a:r>
              <a:rPr lang="hu-HU" dirty="0"/>
              <a:t>Felső végtag előnyben – v. </a:t>
            </a:r>
            <a:r>
              <a:rPr lang="hu-HU" dirty="0" err="1"/>
              <a:t>basilica</a:t>
            </a:r>
            <a:r>
              <a:rPr lang="hu-HU" dirty="0"/>
              <a:t>/ </a:t>
            </a:r>
            <a:r>
              <a:rPr lang="hu-HU" dirty="0" err="1"/>
              <a:t>cephalica</a:t>
            </a:r>
            <a:r>
              <a:rPr lang="hu-HU" dirty="0"/>
              <a:t> és mellékágai</a:t>
            </a:r>
          </a:p>
          <a:p>
            <a:r>
              <a:rPr lang="hu-HU" dirty="0"/>
              <a:t>Általában </a:t>
            </a:r>
            <a:r>
              <a:rPr lang="hu-HU" dirty="0" err="1"/>
              <a:t>distalisan</a:t>
            </a:r>
            <a:r>
              <a:rPr lang="hu-HU" dirty="0"/>
              <a:t> kezdjük és </a:t>
            </a:r>
            <a:r>
              <a:rPr lang="hu-HU" dirty="0" err="1"/>
              <a:t>proximal</a:t>
            </a:r>
            <a:r>
              <a:rPr lang="hu-HU" dirty="0"/>
              <a:t> felé haladunk</a:t>
            </a:r>
          </a:p>
          <a:p>
            <a:r>
              <a:rPr lang="hu-HU" dirty="0"/>
              <a:t>Ízületek feletti vénákat rendszerint kerüljük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7D59B83-CB4E-45EE-AC55-0B7BE0949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978700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E2BDE6-74E1-43FE-B75A-3D2A401F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D78DC15-0B89-4A98-95AD-82D5D096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139</a:t>
            </a:fld>
            <a:endParaRPr lang="hu-HU"/>
          </a:p>
        </p:txBody>
      </p:sp>
      <p:pic>
        <p:nvPicPr>
          <p:cNvPr id="1026" name="Picture 2" descr="Ülajäseme pindmised veenid">
            <a:extLst>
              <a:ext uri="{FF2B5EF4-FFF2-40B4-BE49-F238E27FC236}">
                <a16:creationId xmlns:a16="http://schemas.microsoft.com/office/drawing/2014/main" id="{A9B0AA29-0D4A-4B41-B284-43DBEA80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31" y="1323249"/>
            <a:ext cx="2952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na saphena magna - Vicipaedia">
            <a:extLst>
              <a:ext uri="{FF2B5EF4-FFF2-40B4-BE49-F238E27FC236}">
                <a16:creationId xmlns:a16="http://schemas.microsoft.com/office/drawing/2014/main" id="{A45B9C78-A0A1-4351-B6EC-A482407B48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577" y="1231900"/>
            <a:ext cx="1855558" cy="49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natomyEXPERT - External jugular vein - Structure Detail">
            <a:extLst>
              <a:ext uri="{FF2B5EF4-FFF2-40B4-BE49-F238E27FC236}">
                <a16:creationId xmlns:a16="http://schemas.microsoft.com/office/drawing/2014/main" id="{53DCC0D0-B4A4-4225-9D20-EDC26A5E7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62" y="1976022"/>
            <a:ext cx="3104960" cy="370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891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CAF6FF-F2E3-4A28-93D1-C408FC289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Gyermekkori sajátosságok 2.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678EAB-D9E3-4E82-B4A1-2EFDBCFB3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4"/>
            <a:ext cx="9961305" cy="5124315"/>
          </a:xfrm>
        </p:spPr>
        <p:txBody>
          <a:bodyPr>
            <a:normAutofit/>
          </a:bodyPr>
          <a:lstStyle/>
          <a:p>
            <a:r>
              <a:rPr lang="hu-HU" dirty="0"/>
              <a:t>Trachea rövidebb – könnyebben jobb főhörgőbe csúszik a tubus</a:t>
            </a:r>
          </a:p>
          <a:p>
            <a:r>
              <a:rPr lang="hu-HU" dirty="0"/>
              <a:t>Kisebb átmérőjű légcső, porcok közel egymáshoz – nehezebb </a:t>
            </a:r>
            <a:r>
              <a:rPr lang="hu-HU" dirty="0" err="1"/>
              <a:t>tracheostoma</a:t>
            </a:r>
            <a:endParaRPr lang="hu-HU" dirty="0"/>
          </a:p>
          <a:p>
            <a:r>
              <a:rPr lang="hu-HU" dirty="0"/>
              <a:t>Mellkasfal </a:t>
            </a:r>
            <a:r>
              <a:rPr lang="hu-HU" dirty="0" err="1"/>
              <a:t>tágulékonyabb</a:t>
            </a:r>
            <a:r>
              <a:rPr lang="hu-HU" dirty="0"/>
              <a:t> – könnyebb légzés</a:t>
            </a:r>
          </a:p>
          <a:p>
            <a:r>
              <a:rPr lang="hu-HU" dirty="0"/>
              <a:t>Rekeszizom rövidebb, laposabb – kevésbé tér ki légzés során</a:t>
            </a:r>
          </a:p>
          <a:p>
            <a:r>
              <a:rPr lang="hu-HU" dirty="0"/>
              <a:t>Szűk </a:t>
            </a:r>
            <a:r>
              <a:rPr lang="hu-HU" dirty="0" err="1"/>
              <a:t>légút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fokozott ellenállás</a:t>
            </a:r>
          </a:p>
          <a:p>
            <a:pPr lvl="1"/>
            <a:r>
              <a:rPr lang="hu-HU" dirty="0"/>
              <a:t>Nyákdugó</a:t>
            </a:r>
          </a:p>
          <a:p>
            <a:pPr lvl="1"/>
            <a:r>
              <a:rPr lang="hu-HU" dirty="0"/>
              <a:t>Légúti </a:t>
            </a:r>
            <a:r>
              <a:rPr lang="hu-HU" dirty="0" err="1"/>
              <a:t>oedema</a:t>
            </a:r>
            <a:endParaRPr lang="hu-HU" dirty="0"/>
          </a:p>
          <a:p>
            <a:r>
              <a:rPr lang="hu-HU" dirty="0"/>
              <a:t>Kevesebb </a:t>
            </a:r>
            <a:r>
              <a:rPr lang="hu-HU" dirty="0" err="1"/>
              <a:t>alveolus</a:t>
            </a:r>
            <a:r>
              <a:rPr lang="hu-HU" dirty="0"/>
              <a:t> – kisebb felületen történik a gázcsere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B2D6B71-91F0-4EA0-AA77-D8445BB7B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</a:t>
            </a:fld>
            <a:endParaRPr lang="hu-HU"/>
          </a:p>
        </p:txBody>
      </p:sp>
      <p:pic>
        <p:nvPicPr>
          <p:cNvPr id="5" name="Picture 2" descr="Pediatric Airway Management">
            <a:extLst>
              <a:ext uri="{FF2B5EF4-FFF2-40B4-BE49-F238E27FC236}">
                <a16:creationId xmlns:a16="http://schemas.microsoft.com/office/drawing/2014/main" id="{CF975456-3EA9-4664-8D45-E910A22CF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212" y="3586516"/>
            <a:ext cx="3635407" cy="184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26045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961FE8-0A9C-45ED-B321-9AC15D41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Perifériás vénabiztosítás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04BB0F7-3D69-497D-8186-647A6B4A3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Kritikus állapotban </a:t>
            </a:r>
            <a:r>
              <a:rPr lang="hu-HU" dirty="0" err="1"/>
              <a:t>max</a:t>
            </a:r>
            <a:r>
              <a:rPr lang="hu-HU" dirty="0"/>
              <a:t>. 2x próbálkozás/2 perc alatt</a:t>
            </a:r>
          </a:p>
          <a:p>
            <a:r>
              <a:rPr lang="hu-HU" dirty="0"/>
              <a:t>Indikációk</a:t>
            </a:r>
          </a:p>
          <a:p>
            <a:pPr lvl="1"/>
            <a:r>
              <a:rPr lang="hu-HU" dirty="0"/>
              <a:t>Vénás vérminta nyerés</a:t>
            </a:r>
          </a:p>
          <a:p>
            <a:pPr lvl="1"/>
            <a:r>
              <a:rPr lang="hu-HU" dirty="0" err="1"/>
              <a:t>Iv</a:t>
            </a:r>
            <a:r>
              <a:rPr lang="hu-HU" dirty="0"/>
              <a:t>. gyógyszeradás</a:t>
            </a:r>
          </a:p>
          <a:p>
            <a:pPr lvl="1"/>
            <a:r>
              <a:rPr lang="hu-HU" dirty="0"/>
              <a:t>Folyadékterápia</a:t>
            </a:r>
          </a:p>
          <a:p>
            <a:pPr lvl="1"/>
            <a:r>
              <a:rPr lang="hu-HU" dirty="0"/>
              <a:t>Sz.sz. vénás út fenntartása</a:t>
            </a:r>
          </a:p>
          <a:p>
            <a:pPr lvl="1"/>
            <a:r>
              <a:rPr lang="hu-HU" dirty="0" err="1"/>
              <a:t>Parenterális</a:t>
            </a:r>
            <a:r>
              <a:rPr lang="hu-HU" dirty="0"/>
              <a:t> táplálás</a:t>
            </a:r>
          </a:p>
          <a:p>
            <a:r>
              <a:rPr lang="hu-HU" dirty="0"/>
              <a:t>Kontraindikáció:</a:t>
            </a:r>
          </a:p>
          <a:p>
            <a:pPr lvl="1"/>
            <a:r>
              <a:rPr lang="hu-HU" dirty="0" err="1"/>
              <a:t>Sclerotizáló</a:t>
            </a:r>
            <a:r>
              <a:rPr lang="hu-HU" dirty="0"/>
              <a:t> anyagok, elektrolitok,  konc. </a:t>
            </a:r>
            <a:r>
              <a:rPr lang="hu-HU" dirty="0" err="1"/>
              <a:t>Glucoe</a:t>
            </a:r>
            <a:r>
              <a:rPr lang="hu-HU" dirty="0"/>
              <a:t>, kemoterápiás szerek -&gt;</a:t>
            </a:r>
            <a:r>
              <a:rPr lang="hu-HU" dirty="0" err="1"/>
              <a:t>centrál</a:t>
            </a:r>
            <a:r>
              <a:rPr lang="hu-HU" dirty="0"/>
              <a:t> vénába</a:t>
            </a:r>
          </a:p>
          <a:p>
            <a:pPr lvl="1"/>
            <a:r>
              <a:rPr lang="hu-HU" dirty="0"/>
              <a:t>Sérült végtag</a:t>
            </a:r>
          </a:p>
          <a:p>
            <a:pPr lvl="1"/>
            <a:r>
              <a:rPr lang="hu-HU" dirty="0"/>
              <a:t>Gyulladás</a:t>
            </a:r>
          </a:p>
          <a:p>
            <a:pPr lvl="1"/>
            <a:r>
              <a:rPr lang="hu-HU" dirty="0"/>
              <a:t>AV </a:t>
            </a:r>
            <a:r>
              <a:rPr lang="hu-HU" dirty="0" err="1"/>
              <a:t>fistula</a:t>
            </a:r>
            <a:endParaRPr lang="hu-HU" dirty="0"/>
          </a:p>
          <a:p>
            <a:r>
              <a:rPr lang="hu-HU" dirty="0"/>
              <a:t>Szúrás – </a:t>
            </a:r>
            <a:r>
              <a:rPr lang="hu-HU" dirty="0" err="1"/>
              <a:t>kb</a:t>
            </a:r>
            <a:r>
              <a:rPr lang="hu-HU" dirty="0"/>
              <a:t> 30-45°-os szögben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81BFC29-A2CB-4DE1-84D3-5F15EC0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928298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7EBA00-1555-4C2F-825C-A471F3F7D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F7B4B5-DEB7-4214-80DD-06ABBE61D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6916266" cy="4101965"/>
          </a:xfrm>
        </p:spPr>
        <p:txBody>
          <a:bodyPr>
            <a:normAutofit lnSpcReduction="10000"/>
          </a:bodyPr>
          <a:lstStyle/>
          <a:p>
            <a:r>
              <a:rPr lang="hu-HU" dirty="0"/>
              <a:t>Leggyakrabban </a:t>
            </a:r>
            <a:r>
              <a:rPr lang="hu-HU" dirty="0" err="1"/>
              <a:t>kanül</a:t>
            </a:r>
            <a:r>
              <a:rPr lang="hu-HU" dirty="0"/>
              <a:t> a tűn technika</a:t>
            </a:r>
          </a:p>
          <a:p>
            <a:r>
              <a:rPr lang="hu-HU" dirty="0" err="1"/>
              <a:t>Strangulatio</a:t>
            </a:r>
            <a:r>
              <a:rPr lang="hu-HU" dirty="0"/>
              <a:t>, fertőtlenítés</a:t>
            </a:r>
          </a:p>
          <a:p>
            <a:r>
              <a:rPr lang="hu-HU" dirty="0"/>
              <a:t>Bőrön keresztül vénába szúrni – adapterben vér jelenik meg – toljuk előre 2-3 mm-t, majd toljuk előre kanült a tűn – </a:t>
            </a:r>
            <a:r>
              <a:rPr lang="hu-HU" dirty="0" err="1"/>
              <a:t>infuzióhoz</a:t>
            </a:r>
            <a:r>
              <a:rPr lang="hu-HU" dirty="0"/>
              <a:t>/zárókupakot csatlakoztatni – rögzíteni</a:t>
            </a:r>
          </a:p>
          <a:p>
            <a:r>
              <a:rPr lang="hu-HU" dirty="0"/>
              <a:t>V. </a:t>
            </a:r>
            <a:r>
              <a:rPr lang="hu-HU" dirty="0" err="1"/>
              <a:t>jugularis</a:t>
            </a:r>
            <a:r>
              <a:rPr lang="hu-HU" dirty="0"/>
              <a:t> </a:t>
            </a:r>
            <a:r>
              <a:rPr lang="hu-HU" dirty="0" err="1"/>
              <a:t>ext</a:t>
            </a:r>
            <a:r>
              <a:rPr lang="hu-HU" dirty="0"/>
              <a:t>. Esetén </a:t>
            </a:r>
            <a:r>
              <a:rPr lang="hu-HU" dirty="0" err="1"/>
              <a:t>légembolia</a:t>
            </a:r>
            <a:r>
              <a:rPr lang="hu-HU" dirty="0"/>
              <a:t> veszélye!</a:t>
            </a:r>
          </a:p>
          <a:p>
            <a:r>
              <a:rPr lang="hu-HU" dirty="0"/>
              <a:t>1 éves kor alatt – fej vénái (</a:t>
            </a:r>
            <a:r>
              <a:rPr lang="hu-HU" dirty="0" err="1"/>
              <a:t>stranguláló</a:t>
            </a:r>
            <a:r>
              <a:rPr lang="hu-HU" dirty="0"/>
              <a:t> – fejen gumigyűrű)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FC97787-23B7-4921-856E-8B568CE3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141</a:t>
            </a:fld>
            <a:endParaRPr lang="hu-HU"/>
          </a:p>
        </p:txBody>
      </p:sp>
      <p:pic>
        <p:nvPicPr>
          <p:cNvPr id="10242" name="Picture 2" descr="Vascular Access | Anesthesia Key">
            <a:extLst>
              <a:ext uri="{FF2B5EF4-FFF2-40B4-BE49-F238E27FC236}">
                <a16:creationId xmlns:a16="http://schemas.microsoft.com/office/drawing/2014/main" id="{A5BD0E88-7924-4901-AE74-1ED540637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648" y="1914617"/>
            <a:ext cx="45910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25210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5244B9-8416-459C-BDEC-C70FB304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AE82F6F-7EC8-4521-B0DE-19E2E5657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EB9A175-6A13-479C-AC41-130C152C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142</a:t>
            </a:fld>
            <a:endParaRPr lang="hu-HU"/>
          </a:p>
        </p:txBody>
      </p:sp>
      <p:pic>
        <p:nvPicPr>
          <p:cNvPr id="2052" name="Picture 4" descr="Cannula- Intravenous (IV) cannula – Tel+27107860721 cell+27 653 ...">
            <a:extLst>
              <a:ext uri="{FF2B5EF4-FFF2-40B4-BE49-F238E27FC236}">
                <a16:creationId xmlns:a16="http://schemas.microsoft.com/office/drawing/2014/main" id="{3570B42D-3BB3-4D46-8C6B-0D8FC98F3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091" y="2159874"/>
            <a:ext cx="3753909" cy="37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ROSCO INTERNATIONAL INC. | | Wrist and thumb support products in ...">
            <a:extLst>
              <a:ext uri="{FF2B5EF4-FFF2-40B4-BE49-F238E27FC236}">
                <a16:creationId xmlns:a16="http://schemas.microsoft.com/office/drawing/2014/main" id="{E6F5DBCD-8A80-413D-A250-062F21177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9" y="1052648"/>
            <a:ext cx="8473351" cy="39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Kettős hullám 6">
            <a:extLst>
              <a:ext uri="{FF2B5EF4-FFF2-40B4-BE49-F238E27FC236}">
                <a16:creationId xmlns:a16="http://schemas.microsoft.com/office/drawing/2014/main" id="{BD712356-B500-44A4-931C-9043DEF6D9DD}"/>
              </a:ext>
            </a:extLst>
          </p:cNvPr>
          <p:cNvSpPr/>
          <p:nvPr/>
        </p:nvSpPr>
        <p:spPr>
          <a:xfrm>
            <a:off x="10251150" y="564439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342750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D3F54C-3AC1-4551-AD7A-39713C83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15E8748-6D60-4164-ACC1-1D3BF0987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Szövődmények:</a:t>
            </a:r>
          </a:p>
          <a:p>
            <a:pPr lvl="1"/>
            <a:r>
              <a:rPr lang="hu-HU" dirty="0"/>
              <a:t>Fájdalom</a:t>
            </a:r>
          </a:p>
          <a:p>
            <a:pPr lvl="1"/>
            <a:r>
              <a:rPr lang="hu-HU" dirty="0" err="1"/>
              <a:t>Haematoma</a:t>
            </a:r>
            <a:endParaRPr lang="hu-HU" dirty="0"/>
          </a:p>
          <a:p>
            <a:pPr lvl="1"/>
            <a:r>
              <a:rPr lang="hu-HU" dirty="0"/>
              <a:t>Fertőzés (48-72 óránként csere)</a:t>
            </a:r>
          </a:p>
          <a:p>
            <a:pPr lvl="1"/>
            <a:r>
              <a:rPr lang="hu-HU" dirty="0" err="1"/>
              <a:t>Extravasatio</a:t>
            </a:r>
            <a:endParaRPr lang="hu-HU" dirty="0"/>
          </a:p>
          <a:p>
            <a:pPr lvl="1"/>
            <a:r>
              <a:rPr lang="hu-HU" dirty="0"/>
              <a:t>Idegsérülés</a:t>
            </a:r>
          </a:p>
          <a:p>
            <a:pPr lvl="1"/>
            <a:r>
              <a:rPr lang="hu-HU" dirty="0"/>
              <a:t>Artéria szúrás - </a:t>
            </a:r>
            <a:r>
              <a:rPr lang="hu-HU" dirty="0" err="1"/>
              <a:t>thrombosis</a:t>
            </a:r>
            <a:r>
              <a:rPr lang="hu-HU" dirty="0"/>
              <a:t> – végtagelhalás</a:t>
            </a:r>
          </a:p>
          <a:p>
            <a:pPr lvl="1"/>
            <a:r>
              <a:rPr lang="hu-HU" dirty="0" err="1"/>
              <a:t>thrombophlebitis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7E1B7F2-303F-48B7-A58D-B199EA304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603716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3DFC5A-4925-466C-BBAB-B4C9FF85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Intraossealis</a:t>
            </a:r>
            <a:r>
              <a:rPr lang="hu-HU" dirty="0"/>
              <a:t> </a:t>
            </a:r>
            <a:r>
              <a:rPr lang="hu-HU" dirty="0" err="1"/>
              <a:t>kanül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5EABF1-D5B8-4573-B392-BB2535C93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57305CE-4D8C-45FF-A552-AB5D942E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144</a:t>
            </a:fld>
            <a:endParaRPr lang="hu-HU"/>
          </a:p>
        </p:txBody>
      </p:sp>
      <p:pic>
        <p:nvPicPr>
          <p:cNvPr id="12290" name="Picture 2" descr="How intraosseous infusion changed EMS">
            <a:extLst>
              <a:ext uri="{FF2B5EF4-FFF2-40B4-BE49-F238E27FC236}">
                <a16:creationId xmlns:a16="http://schemas.microsoft.com/office/drawing/2014/main" id="{5E3CB677-9735-4965-9A1A-CBFAE4031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1714500"/>
            <a:ext cx="4000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66052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762E96-CBAF-4613-B25E-C6FAB2CDD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Intraossealis</a:t>
            </a:r>
            <a:r>
              <a:rPr lang="hu-HU" dirty="0"/>
              <a:t> út biztosítása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95DFD8-24AE-47B1-9421-88EA8C7BD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1922 </a:t>
            </a:r>
            <a:r>
              <a:rPr lang="hu-HU" dirty="0" err="1"/>
              <a:t>Drinker</a:t>
            </a:r>
            <a:r>
              <a:rPr lang="hu-HU" dirty="0"/>
              <a:t> – nem összeeső véna = </a:t>
            </a:r>
            <a:r>
              <a:rPr lang="hu-HU" dirty="0" err="1"/>
              <a:t>medullaris</a:t>
            </a:r>
            <a:r>
              <a:rPr lang="hu-HU" dirty="0"/>
              <a:t> üreg</a:t>
            </a:r>
          </a:p>
          <a:p>
            <a:r>
              <a:rPr lang="hu-HU" dirty="0"/>
              <a:t>1980-as években került újra előtérbe</a:t>
            </a:r>
          </a:p>
          <a:p>
            <a:r>
              <a:rPr lang="hu-HU" dirty="0"/>
              <a:t>Sikerarány 90% felett</a:t>
            </a:r>
          </a:p>
          <a:p>
            <a:r>
              <a:rPr lang="hu-HU" dirty="0" err="1"/>
              <a:t>Intraossealis</a:t>
            </a:r>
            <a:r>
              <a:rPr lang="hu-HU" dirty="0"/>
              <a:t> tűt a </a:t>
            </a:r>
            <a:r>
              <a:rPr lang="hu-HU" dirty="0" err="1"/>
              <a:t>cortexen</a:t>
            </a:r>
            <a:r>
              <a:rPr lang="hu-HU" dirty="0"/>
              <a:t> keresztül vezetjük be a </a:t>
            </a:r>
            <a:r>
              <a:rPr lang="hu-HU" dirty="0" err="1"/>
              <a:t>csonvelőbe</a:t>
            </a:r>
            <a:r>
              <a:rPr lang="hu-HU" dirty="0"/>
              <a:t> (</a:t>
            </a:r>
            <a:r>
              <a:rPr lang="hu-HU" dirty="0" err="1"/>
              <a:t>medullaris</a:t>
            </a:r>
            <a:r>
              <a:rPr lang="hu-HU" dirty="0"/>
              <a:t> üreg)</a:t>
            </a:r>
          </a:p>
          <a:p>
            <a:r>
              <a:rPr lang="hu-HU" dirty="0"/>
              <a:t>Csontvelőben (</a:t>
            </a:r>
            <a:r>
              <a:rPr lang="hu-HU" dirty="0" err="1"/>
              <a:t>epiphysis</a:t>
            </a:r>
            <a:r>
              <a:rPr lang="hu-HU" dirty="0"/>
              <a:t>) gazdag vérellátás- perforáló vénákon gyorsan centrális keringésbe jut</a:t>
            </a:r>
          </a:p>
          <a:p>
            <a:r>
              <a:rPr lang="hu-HU" dirty="0"/>
              <a:t>Azonnal felszívódik a gyógyszer</a:t>
            </a:r>
          </a:p>
          <a:p>
            <a:r>
              <a:rPr lang="hu-HU" dirty="0"/>
              <a:t>Dózis ugyanaz</a:t>
            </a:r>
          </a:p>
          <a:p>
            <a:r>
              <a:rPr lang="hu-HU" dirty="0"/>
              <a:t>Laborvizsgálatokhoz is jó az aspirált vér</a:t>
            </a:r>
          </a:p>
          <a:p>
            <a:r>
              <a:rPr lang="hu-HU" dirty="0"/>
              <a:t>24 óra után távolítsuk el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0BBF442-4750-4A8B-9AA7-380505F22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145</a:t>
            </a:fld>
            <a:endParaRPr lang="hu-HU"/>
          </a:p>
        </p:txBody>
      </p:sp>
      <p:pic>
        <p:nvPicPr>
          <p:cNvPr id="18434" name="Picture 2" descr="Intraosseous access: a safe alternative route | Journal of Paramedic  Practice">
            <a:extLst>
              <a:ext uri="{FF2B5EF4-FFF2-40B4-BE49-F238E27FC236}">
                <a16:creationId xmlns:a16="http://schemas.microsoft.com/office/drawing/2014/main" id="{EDFE7EEA-C1A5-4F18-8589-78F7C4E6A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004" y="3864271"/>
            <a:ext cx="4175464" cy="299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24574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F030CD-2E18-4CE5-910B-32CAB506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F5033E-3F33-41ED-8500-D5436FE28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Intraossealis</a:t>
            </a:r>
            <a:r>
              <a:rPr lang="hu-HU" dirty="0"/>
              <a:t> </a:t>
            </a:r>
            <a:r>
              <a:rPr lang="hu-HU" dirty="0" err="1"/>
              <a:t>kanülálás</a:t>
            </a:r>
            <a:r>
              <a:rPr lang="hu-HU" dirty="0"/>
              <a:t> helye:</a:t>
            </a:r>
          </a:p>
          <a:p>
            <a:pPr lvl="1"/>
            <a:r>
              <a:rPr lang="hu-HU" dirty="0" err="1"/>
              <a:t>Tibia</a:t>
            </a:r>
            <a:r>
              <a:rPr lang="hu-HU" dirty="0"/>
              <a:t> </a:t>
            </a:r>
            <a:r>
              <a:rPr lang="hu-HU" dirty="0" err="1"/>
              <a:t>distalis</a:t>
            </a:r>
            <a:r>
              <a:rPr lang="hu-HU" dirty="0"/>
              <a:t> része, </a:t>
            </a:r>
            <a:r>
              <a:rPr lang="hu-HU" dirty="0" err="1"/>
              <a:t>malleolus</a:t>
            </a:r>
            <a:r>
              <a:rPr lang="hu-HU" dirty="0"/>
              <a:t> </a:t>
            </a:r>
            <a:r>
              <a:rPr lang="hu-HU" dirty="0" err="1"/>
              <a:t>medialis</a:t>
            </a:r>
            <a:r>
              <a:rPr lang="hu-HU" dirty="0"/>
              <a:t> felett</a:t>
            </a:r>
          </a:p>
          <a:p>
            <a:pPr lvl="1"/>
            <a:r>
              <a:rPr lang="hu-HU" dirty="0" err="1"/>
              <a:t>Tibia</a:t>
            </a:r>
            <a:r>
              <a:rPr lang="hu-HU" dirty="0"/>
              <a:t> </a:t>
            </a:r>
            <a:r>
              <a:rPr lang="hu-HU" dirty="0" err="1"/>
              <a:t>proximalis</a:t>
            </a:r>
            <a:r>
              <a:rPr lang="hu-HU" dirty="0"/>
              <a:t> részének </a:t>
            </a:r>
            <a:r>
              <a:rPr lang="hu-HU" dirty="0" err="1"/>
              <a:t>anteromedialis</a:t>
            </a:r>
            <a:r>
              <a:rPr lang="hu-HU" dirty="0"/>
              <a:t> sík felszíne</a:t>
            </a:r>
          </a:p>
          <a:p>
            <a:pPr lvl="1"/>
            <a:r>
              <a:rPr lang="hu-HU" dirty="0" err="1"/>
              <a:t>Femur</a:t>
            </a:r>
            <a:r>
              <a:rPr lang="hu-HU" dirty="0"/>
              <a:t> </a:t>
            </a:r>
            <a:r>
              <a:rPr lang="hu-HU" dirty="0" err="1"/>
              <a:t>distalis</a:t>
            </a:r>
            <a:r>
              <a:rPr lang="hu-HU" dirty="0"/>
              <a:t> részének elülső sima felszíne</a:t>
            </a:r>
          </a:p>
          <a:p>
            <a:pPr lvl="1"/>
            <a:r>
              <a:rPr lang="hu-HU" dirty="0" err="1"/>
              <a:t>Humerus</a:t>
            </a:r>
            <a:r>
              <a:rPr lang="hu-HU" dirty="0"/>
              <a:t> </a:t>
            </a:r>
            <a:r>
              <a:rPr lang="hu-HU" dirty="0" err="1"/>
              <a:t>proximalis</a:t>
            </a:r>
            <a:r>
              <a:rPr lang="hu-HU" dirty="0"/>
              <a:t> részének </a:t>
            </a:r>
            <a:r>
              <a:rPr lang="hu-HU" dirty="0" err="1"/>
              <a:t>anterolateralis</a:t>
            </a:r>
            <a:r>
              <a:rPr lang="hu-HU" dirty="0"/>
              <a:t> felszíne</a:t>
            </a:r>
          </a:p>
          <a:p>
            <a:pPr lvl="2"/>
            <a:r>
              <a:rPr lang="hu-HU" dirty="0"/>
              <a:t>Súlyos AV, medence, hasi sérülés/ újraélesztés</a:t>
            </a:r>
          </a:p>
          <a:p>
            <a:pPr lvl="1"/>
            <a:r>
              <a:rPr lang="hu-HU" dirty="0" err="1"/>
              <a:t>Sternum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1FF3226-D82A-4D38-B850-94A39F17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146</a:t>
            </a:fld>
            <a:endParaRPr lang="hu-HU"/>
          </a:p>
        </p:txBody>
      </p:sp>
      <p:pic>
        <p:nvPicPr>
          <p:cNvPr id="17410" name="Picture 2" descr="CLICK TO ADD TITLE">
            <a:extLst>
              <a:ext uri="{FF2B5EF4-FFF2-40B4-BE49-F238E27FC236}">
                <a16:creationId xmlns:a16="http://schemas.microsoft.com/office/drawing/2014/main" id="{8EF2B642-2902-43A1-BDE6-7A42DB42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471" y="1043417"/>
            <a:ext cx="3421390" cy="532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Kettős hullám 5">
            <a:extLst>
              <a:ext uri="{FF2B5EF4-FFF2-40B4-BE49-F238E27FC236}">
                <a16:creationId xmlns:a16="http://schemas.microsoft.com/office/drawing/2014/main" id="{FCA4EB15-B648-49DC-9418-9CBB455374CF}"/>
              </a:ext>
            </a:extLst>
          </p:cNvPr>
          <p:cNvSpPr/>
          <p:nvPr/>
        </p:nvSpPr>
        <p:spPr>
          <a:xfrm>
            <a:off x="10312521" y="582401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997011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1E61CE-5758-4FAC-87CE-86A8C294D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CF21B4-03DD-4F77-BD22-19158937C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Indikáció:</a:t>
            </a:r>
          </a:p>
          <a:p>
            <a:pPr lvl="1"/>
            <a:r>
              <a:rPr lang="hu-HU" dirty="0"/>
              <a:t>Amikor sürgős szükség van </a:t>
            </a:r>
            <a:r>
              <a:rPr lang="hu-HU" dirty="0" err="1"/>
              <a:t>vascularis</a:t>
            </a:r>
            <a:r>
              <a:rPr lang="hu-HU" dirty="0"/>
              <a:t> hozzáférésre</a:t>
            </a:r>
          </a:p>
          <a:p>
            <a:pPr lvl="1"/>
            <a:r>
              <a:rPr lang="hu-HU" dirty="0"/>
              <a:t>Amikor a hagyományos </a:t>
            </a:r>
            <a:r>
              <a:rPr lang="hu-HU" dirty="0" err="1"/>
              <a:t>vascularis</a:t>
            </a:r>
            <a:r>
              <a:rPr lang="hu-HU" dirty="0"/>
              <a:t> behatolás nem kivitelezhető/késik</a:t>
            </a:r>
          </a:p>
          <a:p>
            <a:pPr lvl="1"/>
            <a:r>
              <a:rPr lang="hu-HU" dirty="0"/>
              <a:t>Ha nem sikerül PVB 90 sec alatt/ 2 próbálkozás után</a:t>
            </a:r>
          </a:p>
          <a:p>
            <a:r>
              <a:rPr lang="hu-HU" dirty="0"/>
              <a:t>Kontraindikáció:</a:t>
            </a:r>
          </a:p>
          <a:p>
            <a:pPr lvl="1"/>
            <a:r>
              <a:rPr lang="hu-HU" dirty="0"/>
              <a:t>Osteoporosis</a:t>
            </a:r>
          </a:p>
          <a:p>
            <a:pPr lvl="1"/>
            <a:r>
              <a:rPr lang="hu-HU" dirty="0" err="1"/>
              <a:t>Cellulitis</a:t>
            </a:r>
            <a:r>
              <a:rPr lang="hu-HU" dirty="0"/>
              <a:t>, </a:t>
            </a:r>
            <a:r>
              <a:rPr lang="hu-HU" dirty="0" err="1"/>
              <a:t>abcessus</a:t>
            </a:r>
            <a:r>
              <a:rPr lang="hu-HU" dirty="0"/>
              <a:t>, égés</a:t>
            </a:r>
          </a:p>
          <a:p>
            <a:pPr lvl="1"/>
            <a:r>
              <a:rPr lang="hu-HU" dirty="0"/>
              <a:t>Csontsérülés </a:t>
            </a:r>
          </a:p>
          <a:p>
            <a:pPr lvl="1"/>
            <a:r>
              <a:rPr lang="hu-HU" dirty="0"/>
              <a:t>Korábbi ortopédiai beavatkozás</a:t>
            </a:r>
          </a:p>
          <a:p>
            <a:pPr lvl="1"/>
            <a:r>
              <a:rPr lang="hu-HU" dirty="0"/>
              <a:t>Korábbi sikertelen IO próbálkozás</a:t>
            </a:r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EBAFF49-F90E-4B07-A3FE-5C84CE94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134907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3D2DD1-D547-4BC3-BD0D-DDACDFEE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E42EFFB-F600-42F1-8B14-D6EB48AB9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Manuális eszközök</a:t>
            </a:r>
          </a:p>
          <a:p>
            <a:pPr lvl="1"/>
            <a:r>
              <a:rPr lang="hu-HU" dirty="0"/>
              <a:t>Speciálisan erre a célra kialakított tűk, </a:t>
            </a:r>
          </a:p>
          <a:p>
            <a:pPr lvl="1"/>
            <a:r>
              <a:rPr lang="hu-HU" dirty="0"/>
              <a:t>Bőr, </a:t>
            </a:r>
            <a:r>
              <a:rPr lang="hu-HU" dirty="0" err="1"/>
              <a:t>sc</a:t>
            </a:r>
            <a:r>
              <a:rPr lang="hu-HU" dirty="0"/>
              <a:t> réteget átszúrni, csonthoz érve csavaró mozdulatok.</a:t>
            </a:r>
          </a:p>
          <a:p>
            <a:pPr lvl="1"/>
            <a:r>
              <a:rPr lang="hu-HU" dirty="0"/>
              <a:t>Ha </a:t>
            </a:r>
            <a:r>
              <a:rPr lang="hu-HU" dirty="0" err="1"/>
              <a:t>cortexen</a:t>
            </a:r>
            <a:r>
              <a:rPr lang="hu-HU" dirty="0"/>
              <a:t> áthaladunk az ellenállás erősen lecsökken, ekkor a </a:t>
            </a:r>
            <a:r>
              <a:rPr lang="hu-HU" dirty="0" err="1"/>
              <a:t>medullában</a:t>
            </a:r>
            <a:r>
              <a:rPr lang="hu-HU" dirty="0"/>
              <a:t> vagyunk</a:t>
            </a:r>
          </a:p>
          <a:p>
            <a:pPr lvl="1"/>
            <a:r>
              <a:rPr lang="hu-HU" dirty="0"/>
              <a:t>Bevezető tűt el kell távolítani, majd aspirálni</a:t>
            </a:r>
          </a:p>
          <a:p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D98724F-9A7F-41FD-BE29-C2BBC583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148</a:t>
            </a:fld>
            <a:endParaRPr lang="hu-HU"/>
          </a:p>
        </p:txBody>
      </p:sp>
      <p:pic>
        <p:nvPicPr>
          <p:cNvPr id="14338" name="Picture 2" descr="Cook Intraosseous Needle, 14ga | Bound Tree">
            <a:extLst>
              <a:ext uri="{FF2B5EF4-FFF2-40B4-BE49-F238E27FC236}">
                <a16:creationId xmlns:a16="http://schemas.microsoft.com/office/drawing/2014/main" id="{2E5771BA-223A-4484-9983-FE8D022D6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088" y="3121025"/>
            <a:ext cx="360045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8418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29465B-1383-4F27-9F60-7481498CB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CBD408-6AAB-40B0-A7E9-3C66FAEC9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BIG = </a:t>
            </a:r>
            <a:r>
              <a:rPr lang="hu-HU" dirty="0" err="1"/>
              <a:t>Bone</a:t>
            </a:r>
            <a:r>
              <a:rPr lang="hu-HU" dirty="0"/>
              <a:t> </a:t>
            </a:r>
            <a:r>
              <a:rPr lang="hu-HU" dirty="0" err="1"/>
              <a:t>Injection</a:t>
            </a:r>
            <a:r>
              <a:rPr lang="hu-HU" dirty="0"/>
              <a:t> </a:t>
            </a:r>
            <a:r>
              <a:rPr lang="hu-HU" dirty="0" err="1"/>
              <a:t>Gun</a:t>
            </a:r>
            <a:endParaRPr lang="hu-HU" dirty="0"/>
          </a:p>
          <a:p>
            <a:pPr lvl="1"/>
            <a:r>
              <a:rPr lang="hu-HU" dirty="0"/>
              <a:t>Rugós szerkezet, felnőtt és gyermekméret</a:t>
            </a:r>
          </a:p>
          <a:p>
            <a:pPr lvl="1"/>
            <a:r>
              <a:rPr lang="hu-HU" dirty="0" err="1"/>
              <a:t>Intraossealis</a:t>
            </a:r>
            <a:r>
              <a:rPr lang="hu-HU" dirty="0"/>
              <a:t> behatolás mélységét állítsuk be (3 éves korig 0,5-1 cm, 3-6 éves korig 1-1,5 cm, 6-12 éves kor 1,5 cm, 12 év felett – felnőtt)</a:t>
            </a:r>
          </a:p>
          <a:p>
            <a:pPr lvl="1"/>
            <a:r>
              <a:rPr lang="hu-HU" dirty="0"/>
              <a:t>Fertőtlenítés, érzéstelenítés – merőlegesen bőrre – biztonsági retesz eltávolítása – BIG finoman lenyomjuk – rugó </a:t>
            </a:r>
            <a:r>
              <a:rPr lang="hu-HU" dirty="0" err="1"/>
              <a:t>kilő</a:t>
            </a:r>
            <a:r>
              <a:rPr lang="hu-HU" dirty="0"/>
              <a:t> – BIG levétele a tűről –biztonsági retesszel rögzítjük – bevezető tű kivétele</a:t>
            </a:r>
          </a:p>
          <a:p>
            <a:pPr lvl="1"/>
            <a:r>
              <a:rPr lang="hu-HU" dirty="0"/>
              <a:t>Ha bevezető tű nem </a:t>
            </a:r>
            <a:r>
              <a:rPr lang="hu-HU" dirty="0" err="1"/>
              <a:t>vehetp</a:t>
            </a:r>
            <a:r>
              <a:rPr lang="hu-HU" dirty="0"/>
              <a:t> könnyen ki  - </a:t>
            </a:r>
            <a:r>
              <a:rPr lang="hu-HU" dirty="0" err="1"/>
              <a:t>cortexben</a:t>
            </a:r>
            <a:r>
              <a:rPr lang="hu-HU" dirty="0"/>
              <a:t> maradt -&gt; biztonsági retesszel kicsavarozható</a:t>
            </a:r>
          </a:p>
          <a:p>
            <a:r>
              <a:rPr lang="hu-HU" dirty="0"/>
              <a:t>Biztonsági reteszt soha ne távolítsuk el, amig a beszúrás helyén a bőrhöz nem ér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E78C3FF-0E7A-4802-AE17-7CA7F9ED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796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9E719B9-87E4-42E0-8C2C-1C28EE64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Nehéz </a:t>
            </a:r>
            <a:r>
              <a:rPr lang="hu-HU" dirty="0" err="1"/>
              <a:t>légút</a:t>
            </a:r>
            <a:r>
              <a:rPr lang="hu-HU" dirty="0"/>
              <a:t> felmérése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0913E8-6FDD-4A6D-84D8-AF80F15AC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Anamnesis</a:t>
            </a:r>
            <a:r>
              <a:rPr lang="hu-HU" dirty="0"/>
              <a:t> felvétel – sürgősségi esetben nehézkes</a:t>
            </a:r>
          </a:p>
          <a:p>
            <a:pPr lvl="1"/>
            <a:r>
              <a:rPr lang="hu-HU" dirty="0"/>
              <a:t>Korábbi ETI</a:t>
            </a:r>
          </a:p>
          <a:p>
            <a:pPr lvl="1"/>
            <a:r>
              <a:rPr lang="hu-HU" dirty="0"/>
              <a:t>Fogazat állapota</a:t>
            </a:r>
          </a:p>
          <a:p>
            <a:pPr lvl="1"/>
            <a:r>
              <a:rPr lang="hu-HU" dirty="0"/>
              <a:t>Sebészeti beavatkozás</a:t>
            </a:r>
          </a:p>
          <a:p>
            <a:pPr lvl="1"/>
            <a:r>
              <a:rPr lang="hu-HU" dirty="0"/>
              <a:t>Fejlődési rendellenesség</a:t>
            </a:r>
          </a:p>
          <a:p>
            <a:r>
              <a:rPr lang="hu-HU" dirty="0"/>
              <a:t>Fizikális vizsgálat</a:t>
            </a:r>
          </a:p>
          <a:p>
            <a:pPr lvl="1"/>
            <a:r>
              <a:rPr lang="hu-HU" dirty="0"/>
              <a:t>Arcszőrzet</a:t>
            </a:r>
          </a:p>
          <a:p>
            <a:pPr lvl="1"/>
            <a:r>
              <a:rPr lang="hu-HU" dirty="0"/>
              <a:t>Nyaki gerinc </a:t>
            </a:r>
            <a:r>
              <a:rPr lang="hu-HU" dirty="0" err="1"/>
              <a:t>rendelennességei</a:t>
            </a:r>
            <a:endParaRPr lang="hu-HU" dirty="0"/>
          </a:p>
          <a:p>
            <a:pPr lvl="1"/>
            <a:r>
              <a:rPr lang="hu-HU" dirty="0" err="1"/>
              <a:t>Micrognathia</a:t>
            </a:r>
            <a:endParaRPr lang="hu-HU" dirty="0"/>
          </a:p>
          <a:p>
            <a:pPr lvl="1"/>
            <a:r>
              <a:rPr lang="hu-HU" dirty="0"/>
              <a:t>Arc- vagy nyaktrauma</a:t>
            </a:r>
          </a:p>
          <a:p>
            <a:pPr lvl="1"/>
            <a:r>
              <a:rPr lang="hu-HU" dirty="0" err="1"/>
              <a:t>Obesitas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842D41C-743B-4DBA-ACF4-1B4C297A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245372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09723F-DF02-432D-B91A-9F09B79EB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A29FBDF-D536-4BD1-BF3A-9083A4FF9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2A6C7BA-893B-4A19-8F76-ACC391AD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150</a:t>
            </a:fld>
            <a:endParaRPr lang="hu-HU"/>
          </a:p>
        </p:txBody>
      </p:sp>
      <p:pic>
        <p:nvPicPr>
          <p:cNvPr id="16386" name="Picture 2" descr="Spring-load driven intraosseous vascular access device BIG TM , WaisMed...  | Download Scientific Diagram">
            <a:extLst>
              <a:ext uri="{FF2B5EF4-FFF2-40B4-BE49-F238E27FC236}">
                <a16:creationId xmlns:a16="http://schemas.microsoft.com/office/drawing/2014/main" id="{0C5D31ED-570D-4F44-ABD8-ED2511273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929" y="1489936"/>
            <a:ext cx="6353175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061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438053-B3D9-49D4-B639-3AFCA0568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D37AE3-0877-499E-95DF-6BC9D8BCA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EZ-IO:</a:t>
            </a:r>
          </a:p>
          <a:p>
            <a:pPr lvl="1"/>
            <a:r>
              <a:rPr lang="hu-HU" dirty="0"/>
              <a:t>Fúró nem steril, nem tölthető, újabb típusokon lámpa jelzi az élettartamot (10% alatt pirosan világít)</a:t>
            </a:r>
          </a:p>
          <a:p>
            <a:pPr lvl="1"/>
            <a:r>
              <a:rPr lang="hu-HU" dirty="0"/>
              <a:t>Három méretű tű:</a:t>
            </a:r>
          </a:p>
          <a:p>
            <a:pPr lvl="2"/>
            <a:r>
              <a:rPr lang="hu-HU" dirty="0"/>
              <a:t>15 mm – rózsaszín 3-39 kg</a:t>
            </a:r>
          </a:p>
          <a:p>
            <a:pPr lvl="2"/>
            <a:r>
              <a:rPr lang="hu-HU" dirty="0"/>
              <a:t>25 mm – kék – 40 kg + </a:t>
            </a:r>
          </a:p>
          <a:p>
            <a:pPr lvl="2"/>
            <a:r>
              <a:rPr lang="hu-HU" dirty="0"/>
              <a:t>45 mm -  sárga – 40 kg/vastag lágyrész</a:t>
            </a:r>
          </a:p>
          <a:p>
            <a:pPr lvl="1"/>
            <a:r>
              <a:rPr lang="hu-HU" dirty="0"/>
              <a:t>Ha a csontot elértük, legalább 1 fekete csík a beteg bőre felett legyen</a:t>
            </a:r>
          </a:p>
          <a:p>
            <a:pPr lvl="1"/>
            <a:r>
              <a:rPr lang="hu-HU" dirty="0"/>
              <a:t>Fertőtlenítés, érzéstelenítés (</a:t>
            </a:r>
            <a:r>
              <a:rPr lang="hu-HU" dirty="0" err="1"/>
              <a:t>periosteumhoz</a:t>
            </a:r>
            <a:r>
              <a:rPr lang="hu-HU" dirty="0"/>
              <a:t> is), kupak eltávolítása</a:t>
            </a:r>
          </a:p>
          <a:p>
            <a:pPr lvl="1"/>
            <a:r>
              <a:rPr lang="hu-HU" dirty="0"/>
              <a:t>Tűt bőrre merőlegesen szúrjuk, (1 fekete csík min. álljon ki), fúrunk, ellenállás megszűnésével </a:t>
            </a:r>
            <a:r>
              <a:rPr lang="hu-HU" dirty="0" err="1"/>
              <a:t>medullában</a:t>
            </a:r>
            <a:r>
              <a:rPr lang="hu-HU" dirty="0"/>
              <a:t> vagyunk</a:t>
            </a:r>
          </a:p>
          <a:p>
            <a:pPr lvl="1"/>
            <a:r>
              <a:rPr lang="hu-HU" dirty="0"/>
              <a:t>Fúrót leszedjük a tűről</a:t>
            </a:r>
          </a:p>
          <a:p>
            <a:pPr lvl="1"/>
            <a:r>
              <a:rPr lang="hu-HU" dirty="0"/>
              <a:t>Bevezető tűt óramutató járásával ellentétesen kicsavarjuk, majd adaptert felhelyezzük</a:t>
            </a:r>
          </a:p>
          <a:p>
            <a:pPr lvl="1"/>
            <a:r>
              <a:rPr lang="hu-HU" dirty="0"/>
              <a:t>Adapteren keresztük aspiráljunk</a:t>
            </a:r>
          </a:p>
          <a:p>
            <a:pPr lvl="1"/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FD93DE3-456D-4CB5-A0DC-CD4CC45F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151</a:t>
            </a:fld>
            <a:endParaRPr lang="hu-HU"/>
          </a:p>
        </p:txBody>
      </p:sp>
      <p:pic>
        <p:nvPicPr>
          <p:cNvPr id="13314" name="Picture 2" descr="Pediatric Intraosseous Access – Cleavon MD">
            <a:extLst>
              <a:ext uri="{FF2B5EF4-FFF2-40B4-BE49-F238E27FC236}">
                <a16:creationId xmlns:a16="http://schemas.microsoft.com/office/drawing/2014/main" id="{0A7FA899-06ED-4335-A3D9-9E8E4BBE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269" y="2135034"/>
            <a:ext cx="241935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09010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ACFD0E-C272-4DD9-9F7A-B9C6A3548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52EE31C-209F-4252-9AC4-6AC882093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72EA1CD-C12B-4520-AD94-1A23AF19E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152</a:t>
            </a:fld>
            <a:endParaRPr lang="hu-HU"/>
          </a:p>
        </p:txBody>
      </p:sp>
      <p:pic>
        <p:nvPicPr>
          <p:cNvPr id="15362" name="Picture 2" descr="Vascular Access, When You Need It Most | EMS World">
            <a:extLst>
              <a:ext uri="{FF2B5EF4-FFF2-40B4-BE49-F238E27FC236}">
                <a16:creationId xmlns:a16="http://schemas.microsoft.com/office/drawing/2014/main" id="{0AA96A68-6ED6-4AB8-BC52-D76C67286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165" y="1444055"/>
            <a:ext cx="5048435" cy="47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7006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931880-8A0F-4E1A-BBD2-988B9469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2DB98E7-7822-4615-85F6-3A018C90B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err="1"/>
              <a:t>Kanül</a:t>
            </a:r>
            <a:r>
              <a:rPr lang="hu-HU" dirty="0"/>
              <a:t> rögzítés:</a:t>
            </a:r>
          </a:p>
          <a:p>
            <a:pPr lvl="1"/>
            <a:r>
              <a:rPr lang="hu-HU" dirty="0"/>
              <a:t>Kétoldalról gézlapokkal</a:t>
            </a:r>
          </a:p>
          <a:p>
            <a:pPr lvl="1"/>
            <a:r>
              <a:rPr lang="hu-HU" dirty="0"/>
              <a:t>BIG biztonsági reteszét a bőrhöz</a:t>
            </a:r>
          </a:p>
          <a:p>
            <a:r>
              <a:rPr lang="hu-HU" dirty="0"/>
              <a:t>Tű eltávolítása  forgó mozdulat segítségével</a:t>
            </a:r>
          </a:p>
          <a:p>
            <a:r>
              <a:rPr lang="hu-HU" dirty="0"/>
              <a:t>Fájdalomcsillapítás:</a:t>
            </a:r>
          </a:p>
          <a:p>
            <a:pPr lvl="1"/>
            <a:r>
              <a:rPr lang="hu-HU" dirty="0"/>
              <a:t>1%-os </a:t>
            </a:r>
            <a:r>
              <a:rPr lang="hu-HU" dirty="0" err="1"/>
              <a:t>Lidokain</a:t>
            </a:r>
            <a:endParaRPr lang="hu-HU" dirty="0"/>
          </a:p>
          <a:p>
            <a:pPr lvl="1"/>
            <a:r>
              <a:rPr lang="hu-HU" dirty="0"/>
              <a:t>Felnőtt 40 mg 2 perc alatt, 0,9% </a:t>
            </a:r>
            <a:r>
              <a:rPr lang="hu-HU" dirty="0" err="1"/>
              <a:t>NaCl</a:t>
            </a:r>
            <a:r>
              <a:rPr lang="hu-HU" dirty="0"/>
              <a:t>, majd 20 mg </a:t>
            </a:r>
            <a:r>
              <a:rPr lang="hu-HU" dirty="0" err="1"/>
              <a:t>Lidokain</a:t>
            </a:r>
            <a:r>
              <a:rPr lang="hu-HU" dirty="0"/>
              <a:t> 1 perc alatt</a:t>
            </a:r>
          </a:p>
          <a:p>
            <a:pPr lvl="1"/>
            <a:r>
              <a:rPr lang="hu-HU" dirty="0"/>
              <a:t>Gyermek 0,5 mg/</a:t>
            </a:r>
            <a:r>
              <a:rPr lang="hu-HU" dirty="0" err="1"/>
              <a:t>ttkg</a:t>
            </a:r>
            <a:r>
              <a:rPr lang="hu-HU" dirty="0"/>
              <a:t> </a:t>
            </a:r>
            <a:r>
              <a:rPr lang="hu-HU" dirty="0" err="1"/>
              <a:t>max</a:t>
            </a:r>
            <a:r>
              <a:rPr lang="hu-HU" dirty="0"/>
              <a:t> 40 mg</a:t>
            </a:r>
          </a:p>
          <a:p>
            <a:r>
              <a:rPr lang="hu-HU" dirty="0"/>
              <a:t>Szövődmény:</a:t>
            </a:r>
          </a:p>
          <a:p>
            <a:pPr lvl="1"/>
            <a:r>
              <a:rPr lang="hu-HU" dirty="0" err="1"/>
              <a:t>Extravasatio</a:t>
            </a:r>
            <a:r>
              <a:rPr lang="hu-HU" dirty="0"/>
              <a:t> (túl mély vagy felületes tű)</a:t>
            </a:r>
          </a:p>
          <a:p>
            <a:pPr lvl="1"/>
            <a:r>
              <a:rPr lang="hu-HU" dirty="0" err="1"/>
              <a:t>Compartment</a:t>
            </a:r>
            <a:r>
              <a:rPr lang="hu-HU" dirty="0"/>
              <a:t> sz.</a:t>
            </a:r>
          </a:p>
          <a:p>
            <a:pPr lvl="1"/>
            <a:r>
              <a:rPr lang="hu-HU" dirty="0" err="1"/>
              <a:t>Bőrnecrosis</a:t>
            </a:r>
            <a:endParaRPr lang="hu-HU" dirty="0"/>
          </a:p>
          <a:p>
            <a:pPr lvl="1"/>
            <a:r>
              <a:rPr lang="hu-HU" dirty="0"/>
              <a:t>Fertőzések, </a:t>
            </a:r>
            <a:r>
              <a:rPr lang="hu-HU" dirty="0" err="1"/>
              <a:t>osteomyelitis</a:t>
            </a:r>
            <a:endParaRPr lang="hu-HU" dirty="0"/>
          </a:p>
          <a:p>
            <a:pPr lvl="1"/>
            <a:r>
              <a:rPr lang="hu-HU" dirty="0" err="1"/>
              <a:t>zsírembolia</a:t>
            </a: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22A1872-5525-4F00-8D52-2D4C3B8B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008420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AA0ED70-7952-4735-800B-A9C160EC9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Invazív</a:t>
            </a:r>
            <a:r>
              <a:rPr lang="hu-HU" dirty="0"/>
              <a:t> </a:t>
            </a:r>
            <a:r>
              <a:rPr lang="hu-HU" dirty="0" err="1"/>
              <a:t>monitorizálási</a:t>
            </a:r>
            <a:r>
              <a:rPr lang="hu-HU" dirty="0"/>
              <a:t> technikák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137A65B-60A0-486F-B1EF-E2532F783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Centrál</a:t>
            </a:r>
            <a:r>
              <a:rPr lang="hu-HU" dirty="0"/>
              <a:t> véna biztosítás és nyomásmérés</a:t>
            </a:r>
          </a:p>
          <a:p>
            <a:r>
              <a:rPr lang="hu-HU" dirty="0"/>
              <a:t>Artériás </a:t>
            </a:r>
            <a:r>
              <a:rPr lang="hu-HU" dirty="0" err="1"/>
              <a:t>kanül</a:t>
            </a:r>
            <a:r>
              <a:rPr lang="hu-HU" dirty="0"/>
              <a:t> behelyezése és nyomásmérés</a:t>
            </a:r>
          </a:p>
          <a:p>
            <a:r>
              <a:rPr lang="hu-HU" dirty="0"/>
              <a:t>Egyéb </a:t>
            </a:r>
            <a:r>
              <a:rPr lang="hu-HU" dirty="0" err="1"/>
              <a:t>invazív</a:t>
            </a:r>
            <a:r>
              <a:rPr lang="hu-HU" dirty="0"/>
              <a:t> mérések</a:t>
            </a:r>
          </a:p>
          <a:p>
            <a:r>
              <a:rPr lang="hu-HU" dirty="0" err="1"/>
              <a:t>Intracranialis</a:t>
            </a:r>
            <a:r>
              <a:rPr lang="hu-HU" dirty="0"/>
              <a:t> nyomásmérés</a:t>
            </a:r>
          </a:p>
          <a:p>
            <a:r>
              <a:rPr lang="hu-HU" dirty="0"/>
              <a:t>EtCO2 – </a:t>
            </a:r>
            <a:r>
              <a:rPr lang="hu-HU" dirty="0" err="1"/>
              <a:t>ld</a:t>
            </a:r>
            <a:r>
              <a:rPr lang="hu-HU" dirty="0"/>
              <a:t> előző előadás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2320635-70FF-487B-A804-F5382A1EB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4052323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74E102-04A2-440A-A473-88929F90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Centrál</a:t>
            </a:r>
            <a:r>
              <a:rPr lang="hu-HU" dirty="0"/>
              <a:t> véna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0D50C8-E708-4539-B89C-B3DE77AB1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7369027" cy="4944928"/>
          </a:xfrm>
        </p:spPr>
        <p:txBody>
          <a:bodyPr/>
          <a:lstStyle/>
          <a:p>
            <a:r>
              <a:rPr lang="hu-HU" dirty="0"/>
              <a:t>Lehetőség:</a:t>
            </a:r>
          </a:p>
          <a:p>
            <a:pPr lvl="1"/>
            <a:r>
              <a:rPr lang="hu-HU" dirty="0"/>
              <a:t>Nagy mennyiségű, gyors folyadékpótlás (</a:t>
            </a:r>
            <a:r>
              <a:rPr lang="hu-HU" dirty="0" err="1"/>
              <a:t>shocktalanítás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Koncentrált ionok adása</a:t>
            </a:r>
          </a:p>
          <a:p>
            <a:pPr lvl="1"/>
            <a:r>
              <a:rPr lang="hu-HU" dirty="0" err="1"/>
              <a:t>Vasoaktív</a:t>
            </a:r>
            <a:r>
              <a:rPr lang="hu-HU" dirty="0"/>
              <a:t> gyógyszerek adagolása</a:t>
            </a:r>
          </a:p>
          <a:p>
            <a:pPr lvl="1"/>
            <a:r>
              <a:rPr lang="hu-HU" dirty="0" err="1"/>
              <a:t>Parenterális</a:t>
            </a:r>
            <a:r>
              <a:rPr lang="hu-HU" dirty="0"/>
              <a:t> táplálás</a:t>
            </a:r>
          </a:p>
          <a:p>
            <a:pPr lvl="1"/>
            <a:r>
              <a:rPr lang="hu-HU" dirty="0" err="1"/>
              <a:t>Haemodinamikai</a:t>
            </a:r>
            <a:r>
              <a:rPr lang="hu-HU" dirty="0"/>
              <a:t> </a:t>
            </a:r>
            <a:r>
              <a:rPr lang="hu-HU" dirty="0" err="1"/>
              <a:t>monitorizálás</a:t>
            </a:r>
            <a:endParaRPr lang="hu-HU" dirty="0"/>
          </a:p>
          <a:p>
            <a:pPr lvl="1"/>
            <a:r>
              <a:rPr lang="hu-HU" dirty="0"/>
              <a:t>Pacemaker terápia</a:t>
            </a:r>
          </a:p>
          <a:p>
            <a:r>
              <a:rPr lang="hu-HU" dirty="0"/>
              <a:t>Ma már  UH </a:t>
            </a:r>
            <a:r>
              <a:rPr lang="hu-HU" dirty="0" err="1"/>
              <a:t>vezérelten</a:t>
            </a:r>
            <a:r>
              <a:rPr lang="hu-HU" dirty="0"/>
              <a:t> ajánlott</a:t>
            </a:r>
          </a:p>
          <a:p>
            <a:r>
              <a:rPr lang="hu-HU" dirty="0"/>
              <a:t>CVK vége vagy a VCI vagy VCS-</a:t>
            </a:r>
            <a:r>
              <a:rPr lang="hu-HU" dirty="0" err="1"/>
              <a:t>ba</a:t>
            </a:r>
            <a:r>
              <a:rPr lang="hu-HU" dirty="0"/>
              <a:t> helyezkedik el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87CFEEF-A8D3-4D2F-91A2-D53628E2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155</a:t>
            </a:fld>
            <a:endParaRPr lang="hu-HU"/>
          </a:p>
        </p:txBody>
      </p:sp>
      <p:pic>
        <p:nvPicPr>
          <p:cNvPr id="1026" name="Picture 2" descr="Vein - Wikipedia">
            <a:extLst>
              <a:ext uri="{FF2B5EF4-FFF2-40B4-BE49-F238E27FC236}">
                <a16:creationId xmlns:a16="http://schemas.microsoft.com/office/drawing/2014/main" id="{5A4B1111-7E32-4FFB-82FD-48B806AC4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83" y="740166"/>
            <a:ext cx="3777957" cy="570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7914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6F2D25-6303-4D50-A16D-99CC699BC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Centrális vénák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8190E7-8EFC-47AD-A999-90D3FCC02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7537702" cy="494492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V. </a:t>
            </a:r>
            <a:r>
              <a:rPr lang="hu-HU" dirty="0" err="1"/>
              <a:t>jugularis</a:t>
            </a:r>
            <a:r>
              <a:rPr lang="hu-HU" dirty="0"/>
              <a:t> </a:t>
            </a:r>
            <a:r>
              <a:rPr lang="hu-HU" dirty="0" err="1"/>
              <a:t>interna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Sinus </a:t>
            </a:r>
            <a:r>
              <a:rPr lang="hu-HU" dirty="0" err="1"/>
              <a:t>sigmoideus</a:t>
            </a:r>
            <a:r>
              <a:rPr lang="hu-HU" dirty="0"/>
              <a:t> -&gt;v. </a:t>
            </a:r>
            <a:r>
              <a:rPr lang="hu-HU" dirty="0" err="1"/>
              <a:t>subclavia</a:t>
            </a:r>
            <a:endParaRPr lang="hu-HU" dirty="0"/>
          </a:p>
          <a:p>
            <a:pPr lvl="1"/>
            <a:r>
              <a:rPr lang="hu-HU" dirty="0"/>
              <a:t>Két kiöblösödés (</a:t>
            </a:r>
            <a:r>
              <a:rPr lang="hu-HU" dirty="0" err="1"/>
              <a:t>bulbus</a:t>
            </a:r>
            <a:r>
              <a:rPr lang="hu-HU" dirty="0"/>
              <a:t> </a:t>
            </a:r>
            <a:r>
              <a:rPr lang="hu-HU" dirty="0" err="1"/>
              <a:t>sup</a:t>
            </a:r>
            <a:r>
              <a:rPr lang="hu-HU" dirty="0"/>
              <a:t>. </a:t>
            </a:r>
            <a:r>
              <a:rPr lang="hu-HU" dirty="0" err="1"/>
              <a:t>Et</a:t>
            </a:r>
            <a:r>
              <a:rPr lang="hu-HU" dirty="0"/>
              <a:t> </a:t>
            </a:r>
            <a:r>
              <a:rPr lang="hu-HU" dirty="0" err="1"/>
              <a:t>inf</a:t>
            </a:r>
            <a:r>
              <a:rPr lang="hu-HU" dirty="0"/>
              <a:t>) – alsónál billentyű lehet</a:t>
            </a:r>
          </a:p>
          <a:p>
            <a:pPr lvl="1"/>
            <a:r>
              <a:rPr lang="hu-HU" dirty="0"/>
              <a:t>Felszíni vetület: fülcimpa -&gt; </a:t>
            </a:r>
            <a:r>
              <a:rPr lang="hu-HU" dirty="0" err="1"/>
              <a:t>clavicula</a:t>
            </a:r>
            <a:r>
              <a:rPr lang="hu-HU" dirty="0"/>
              <a:t> </a:t>
            </a:r>
            <a:r>
              <a:rPr lang="hu-HU" dirty="0" err="1"/>
              <a:t>medialis</a:t>
            </a:r>
            <a:r>
              <a:rPr lang="hu-HU" dirty="0"/>
              <a:t> része (m. </a:t>
            </a:r>
            <a:r>
              <a:rPr lang="hu-HU" dirty="0" err="1"/>
              <a:t>sternocleidom</a:t>
            </a:r>
            <a:r>
              <a:rPr lang="hu-HU" dirty="0"/>
              <a:t>. </a:t>
            </a:r>
            <a:r>
              <a:rPr lang="hu-HU" dirty="0" err="1"/>
              <a:t>Sternalis</a:t>
            </a:r>
            <a:r>
              <a:rPr lang="hu-HU" dirty="0"/>
              <a:t> és </a:t>
            </a:r>
            <a:r>
              <a:rPr lang="hu-HU" dirty="0" err="1"/>
              <a:t>clavicularis</a:t>
            </a:r>
            <a:r>
              <a:rPr lang="hu-HU" dirty="0"/>
              <a:t> feje között)</a:t>
            </a:r>
          </a:p>
          <a:p>
            <a:pPr lvl="1"/>
            <a:r>
              <a:rPr lang="hu-HU" dirty="0"/>
              <a:t>Könnyen komprimálható, kicsi átmérő -&gt; </a:t>
            </a:r>
            <a:r>
              <a:rPr lang="hu-HU" dirty="0" err="1"/>
              <a:t>Trendelenbur</a:t>
            </a:r>
            <a:r>
              <a:rPr lang="hu-HU" dirty="0"/>
              <a:t> helyzet</a:t>
            </a:r>
          </a:p>
          <a:p>
            <a:pPr lvl="1"/>
            <a:r>
              <a:rPr lang="hu-HU" dirty="0"/>
              <a:t>Ált. v. </a:t>
            </a:r>
            <a:r>
              <a:rPr lang="hu-HU" dirty="0" err="1"/>
              <a:t>jug</a:t>
            </a:r>
            <a:r>
              <a:rPr lang="hu-HU" dirty="0"/>
              <a:t>. Int- </a:t>
            </a:r>
            <a:r>
              <a:rPr lang="hu-HU" dirty="0" err="1"/>
              <a:t>tól</a:t>
            </a:r>
            <a:r>
              <a:rPr lang="hu-HU" dirty="0"/>
              <a:t> </a:t>
            </a:r>
            <a:r>
              <a:rPr lang="hu-HU" dirty="0" err="1"/>
              <a:t>lateralisan</a:t>
            </a:r>
            <a:r>
              <a:rPr lang="hu-HU" dirty="0"/>
              <a:t> fut, de sok egyéni változatosság</a:t>
            </a:r>
          </a:p>
          <a:p>
            <a:pPr lvl="1"/>
            <a:r>
              <a:rPr lang="hu-HU" dirty="0"/>
              <a:t>A. </a:t>
            </a:r>
            <a:r>
              <a:rPr lang="hu-HU" dirty="0" err="1"/>
              <a:t>carotis</a:t>
            </a:r>
            <a:r>
              <a:rPr lang="hu-HU" dirty="0"/>
              <a:t> ált-ban mélyebben fut</a:t>
            </a:r>
          </a:p>
          <a:p>
            <a:pPr lvl="1"/>
            <a:r>
              <a:rPr lang="hu-HU" dirty="0"/>
              <a:t>Bal oldalt az a. </a:t>
            </a:r>
            <a:r>
              <a:rPr lang="hu-HU" dirty="0" err="1"/>
              <a:t>carotist</a:t>
            </a:r>
            <a:r>
              <a:rPr lang="hu-HU" dirty="0"/>
              <a:t> ált. a nyak alsó részén keresztezi a VJI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B57B8C3-A98C-4D10-8D70-CD64F1393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156</a:t>
            </a:fld>
            <a:endParaRPr lang="hu-HU"/>
          </a:p>
        </p:txBody>
      </p:sp>
      <p:pic>
        <p:nvPicPr>
          <p:cNvPr id="21506" name="Picture 2" descr="Anatómia 2. ZH Flashcards | Quizlet">
            <a:extLst>
              <a:ext uri="{FF2B5EF4-FFF2-40B4-BE49-F238E27FC236}">
                <a16:creationId xmlns:a16="http://schemas.microsoft.com/office/drawing/2014/main" id="{60558E91-2AB6-493B-8901-A8065CB6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823" y="1612975"/>
            <a:ext cx="3319879" cy="418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798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A5F7C3-62B9-4EBD-B13C-77227E74E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DD2618-8565-40A8-A38A-37F1974D1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7688623" cy="4944928"/>
          </a:xfrm>
        </p:spPr>
        <p:txBody>
          <a:bodyPr/>
          <a:lstStyle/>
          <a:p>
            <a:r>
              <a:rPr lang="hu-HU" dirty="0"/>
              <a:t>V. </a:t>
            </a:r>
            <a:r>
              <a:rPr lang="hu-HU" dirty="0" err="1"/>
              <a:t>jugularis</a:t>
            </a:r>
            <a:r>
              <a:rPr lang="hu-HU" dirty="0"/>
              <a:t> </a:t>
            </a:r>
            <a:r>
              <a:rPr lang="hu-HU" dirty="0" err="1"/>
              <a:t>interna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Általában jobb oldalt létesítjük előnyben:</a:t>
            </a:r>
          </a:p>
          <a:p>
            <a:pPr lvl="2"/>
            <a:r>
              <a:rPr lang="hu-HU" dirty="0"/>
              <a:t>VJI jobb oldalt közel egyenes</a:t>
            </a:r>
          </a:p>
          <a:p>
            <a:pPr lvl="2"/>
            <a:r>
              <a:rPr lang="hu-HU" dirty="0"/>
              <a:t>Jobb tüdőcsúcs kupolája lejjebb (kevesebb PTX)</a:t>
            </a:r>
          </a:p>
          <a:p>
            <a:pPr lvl="2"/>
            <a:r>
              <a:rPr lang="hu-HU" dirty="0" err="1"/>
              <a:t>Ductus</a:t>
            </a:r>
            <a:r>
              <a:rPr lang="hu-HU" dirty="0"/>
              <a:t> </a:t>
            </a:r>
            <a:r>
              <a:rPr lang="hu-HU" dirty="0" err="1"/>
              <a:t>thoracicus</a:t>
            </a:r>
            <a:r>
              <a:rPr lang="hu-HU" dirty="0"/>
              <a:t> bal oldalt helyezkedik el</a:t>
            </a:r>
          </a:p>
          <a:p>
            <a:pPr lvl="1"/>
            <a:r>
              <a:rPr lang="hu-HU" dirty="0"/>
              <a:t>Megközelítési módok:</a:t>
            </a:r>
          </a:p>
          <a:p>
            <a:pPr lvl="2"/>
            <a:r>
              <a:rPr lang="hu-HU" dirty="0"/>
              <a:t>Centrális: m. </a:t>
            </a:r>
            <a:r>
              <a:rPr lang="hu-HU" dirty="0" err="1"/>
              <a:t>sternocleidomastoideus</a:t>
            </a:r>
            <a:r>
              <a:rPr lang="hu-HU" dirty="0"/>
              <a:t> két feje és </a:t>
            </a:r>
            <a:r>
              <a:rPr lang="hu-HU" dirty="0" err="1"/>
              <a:t>clavicula</a:t>
            </a:r>
            <a:r>
              <a:rPr lang="hu-HU" dirty="0"/>
              <a:t> által alakított háromszög felső csúcsa</a:t>
            </a:r>
          </a:p>
          <a:p>
            <a:pPr lvl="2"/>
            <a:r>
              <a:rPr lang="hu-HU" dirty="0" err="1"/>
              <a:t>Posterior</a:t>
            </a:r>
            <a:r>
              <a:rPr lang="hu-HU" dirty="0"/>
              <a:t>: m. </a:t>
            </a:r>
            <a:r>
              <a:rPr lang="hu-HU" dirty="0" err="1"/>
              <a:t>sternocleidomastoideus</a:t>
            </a:r>
            <a:r>
              <a:rPr lang="hu-HU" dirty="0"/>
              <a:t>  </a:t>
            </a:r>
            <a:r>
              <a:rPr lang="hu-HU" dirty="0" err="1"/>
              <a:t>lateralis</a:t>
            </a:r>
            <a:r>
              <a:rPr lang="hu-HU" dirty="0"/>
              <a:t> szélén (</a:t>
            </a:r>
            <a:r>
              <a:rPr lang="hu-HU" dirty="0" err="1"/>
              <a:t>proc</a:t>
            </a:r>
            <a:r>
              <a:rPr lang="hu-HU" dirty="0"/>
              <a:t>. </a:t>
            </a:r>
            <a:r>
              <a:rPr lang="hu-HU" dirty="0" err="1"/>
              <a:t>Mastoideus</a:t>
            </a:r>
            <a:r>
              <a:rPr lang="hu-HU" dirty="0"/>
              <a:t> és </a:t>
            </a:r>
            <a:r>
              <a:rPr lang="hu-HU" dirty="0" err="1"/>
              <a:t>clavicula</a:t>
            </a:r>
            <a:r>
              <a:rPr lang="hu-HU" dirty="0"/>
              <a:t> távolságának 1/3-a)</a:t>
            </a:r>
          </a:p>
          <a:p>
            <a:pPr lvl="2"/>
            <a:r>
              <a:rPr lang="hu-HU" dirty="0" err="1"/>
              <a:t>Anterior</a:t>
            </a:r>
            <a:r>
              <a:rPr lang="hu-HU" dirty="0"/>
              <a:t>: m. </a:t>
            </a:r>
            <a:r>
              <a:rPr lang="hu-HU" dirty="0" err="1"/>
              <a:t>sternocleidomastoideus</a:t>
            </a:r>
            <a:r>
              <a:rPr lang="hu-HU" dirty="0"/>
              <a:t> </a:t>
            </a:r>
            <a:r>
              <a:rPr lang="hu-HU" dirty="0" err="1"/>
              <a:t>medialis</a:t>
            </a:r>
            <a:r>
              <a:rPr lang="hu-HU" dirty="0"/>
              <a:t> szélén a </a:t>
            </a:r>
            <a:r>
              <a:rPr lang="hu-HU" dirty="0" err="1"/>
              <a:t>cart</a:t>
            </a:r>
            <a:r>
              <a:rPr lang="hu-HU" dirty="0"/>
              <a:t>. </a:t>
            </a:r>
            <a:r>
              <a:rPr lang="hu-HU" dirty="0" err="1"/>
              <a:t>Thyroidea</a:t>
            </a:r>
            <a:r>
              <a:rPr lang="hu-HU" dirty="0"/>
              <a:t> magasságában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2C999B8-E48F-4078-91E2-01471213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157</a:t>
            </a:fld>
            <a:endParaRPr lang="hu-HU"/>
          </a:p>
        </p:txBody>
      </p:sp>
      <p:pic>
        <p:nvPicPr>
          <p:cNvPr id="22530" name="Picture 2" descr="Centeral venous cath. (internal jugular vein).wmv1 - YouTube">
            <a:extLst>
              <a:ext uri="{FF2B5EF4-FFF2-40B4-BE49-F238E27FC236}">
                <a16:creationId xmlns:a16="http://schemas.microsoft.com/office/drawing/2014/main" id="{DD08BE4D-D088-4E1B-A4CD-654F37C76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169" y="3172055"/>
            <a:ext cx="3687192" cy="276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55507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8BA0DE-DC9A-415B-8DE6-C0191ACE5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BFCF70-BAF8-4D6B-9466-5275968C7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V. </a:t>
            </a:r>
            <a:r>
              <a:rPr lang="hu-HU" dirty="0" err="1"/>
              <a:t>subclavia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V. </a:t>
            </a:r>
            <a:r>
              <a:rPr lang="hu-HU" dirty="0" err="1"/>
              <a:t>axillatis</a:t>
            </a:r>
            <a:r>
              <a:rPr lang="hu-HU" dirty="0"/>
              <a:t> folytatása, 1. borda </a:t>
            </a:r>
            <a:r>
              <a:rPr lang="hu-HU" dirty="0" err="1"/>
              <a:t>lateralis</a:t>
            </a:r>
            <a:r>
              <a:rPr lang="hu-HU" dirty="0"/>
              <a:t> élénél</a:t>
            </a:r>
          </a:p>
          <a:p>
            <a:pPr lvl="1"/>
            <a:r>
              <a:rPr lang="hu-HU" dirty="0"/>
              <a:t>M. </a:t>
            </a:r>
            <a:r>
              <a:rPr lang="hu-HU" dirty="0" err="1"/>
              <a:t>scalenus</a:t>
            </a:r>
            <a:r>
              <a:rPr lang="hu-HU" dirty="0"/>
              <a:t> </a:t>
            </a:r>
            <a:r>
              <a:rPr lang="hu-HU" dirty="0" err="1"/>
              <a:t>ant</a:t>
            </a:r>
            <a:r>
              <a:rPr lang="hu-HU" dirty="0"/>
              <a:t>. választja el az a. </a:t>
            </a:r>
            <a:r>
              <a:rPr lang="hu-HU" dirty="0" err="1"/>
              <a:t>subclaviatol</a:t>
            </a:r>
            <a:endParaRPr lang="hu-HU" dirty="0"/>
          </a:p>
          <a:p>
            <a:pPr lvl="1"/>
            <a:r>
              <a:rPr lang="hu-HU" dirty="0"/>
              <a:t>Jobb oldalt preferáljuk – d. </a:t>
            </a:r>
            <a:r>
              <a:rPr lang="hu-HU" dirty="0" err="1"/>
              <a:t>thoracicus</a:t>
            </a:r>
            <a:r>
              <a:rPr lang="hu-HU" dirty="0"/>
              <a:t> a VJI és v. </a:t>
            </a:r>
            <a:r>
              <a:rPr lang="hu-HU" dirty="0" err="1"/>
              <a:t>subclavia</a:t>
            </a:r>
            <a:r>
              <a:rPr lang="hu-HU" dirty="0"/>
              <a:t> összeömlésénél </a:t>
            </a:r>
            <a:r>
              <a:rPr lang="hu-HU" dirty="0" err="1"/>
              <a:t>szájadzik</a:t>
            </a:r>
            <a:r>
              <a:rPr lang="hu-HU" dirty="0"/>
              <a:t> be</a:t>
            </a:r>
          </a:p>
          <a:p>
            <a:pPr lvl="1"/>
            <a:r>
              <a:rPr lang="hu-HU" dirty="0"/>
              <a:t>A. </a:t>
            </a:r>
            <a:r>
              <a:rPr lang="hu-HU" dirty="0" err="1"/>
              <a:t>subclavia</a:t>
            </a:r>
            <a:r>
              <a:rPr lang="hu-HU" dirty="0"/>
              <a:t> a véna mögött található</a:t>
            </a:r>
          </a:p>
          <a:p>
            <a:pPr lvl="1"/>
            <a:r>
              <a:rPr lang="hu-HU" dirty="0"/>
              <a:t>Környező szövet rögzíti, nem esik össze</a:t>
            </a:r>
          </a:p>
          <a:p>
            <a:pPr lvl="1"/>
            <a:r>
              <a:rPr lang="hu-HU" dirty="0"/>
              <a:t>Fordított </a:t>
            </a:r>
            <a:r>
              <a:rPr lang="hu-HU" dirty="0" err="1"/>
              <a:t>Trendelenburg</a:t>
            </a:r>
            <a:endParaRPr lang="hu-HU" dirty="0"/>
          </a:p>
          <a:p>
            <a:pPr lvl="1"/>
            <a:r>
              <a:rPr lang="hu-HU" dirty="0"/>
              <a:t>Ált. hosszútávó </a:t>
            </a:r>
            <a:r>
              <a:rPr lang="hu-HU" dirty="0" err="1"/>
              <a:t>kanülbiztosítás</a:t>
            </a:r>
            <a:r>
              <a:rPr lang="hu-HU" dirty="0"/>
              <a:t> esetén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A9731FE-1F26-47E8-891F-2507BA147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158</a:t>
            </a:fld>
            <a:endParaRPr lang="hu-HU"/>
          </a:p>
        </p:txBody>
      </p:sp>
      <p:pic>
        <p:nvPicPr>
          <p:cNvPr id="20482" name="Picture 2" descr="Trombosis en vena subclavia. Trombosis venosa profunda de los miembros  superiores Causas de hinchazón excesiva en piernas y pies.">
            <a:extLst>
              <a:ext uri="{FF2B5EF4-FFF2-40B4-BE49-F238E27FC236}">
                <a16:creationId xmlns:a16="http://schemas.microsoft.com/office/drawing/2014/main" id="{5155DC62-D80E-48E2-ADE0-2917DECB3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07" y="3040158"/>
            <a:ext cx="4476293" cy="338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31086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55B7E0-A7DD-4861-982E-E79C60A2F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8BE94CE-062F-4575-BCA2-DF340586F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90" y="1329690"/>
            <a:ext cx="5957477" cy="4944928"/>
          </a:xfrm>
        </p:spPr>
        <p:txBody>
          <a:bodyPr/>
          <a:lstStyle/>
          <a:p>
            <a:pPr marL="457200" lvl="1" indent="0">
              <a:buNone/>
            </a:pPr>
            <a:r>
              <a:rPr lang="hu-HU" dirty="0"/>
              <a:t>Megközelítés:</a:t>
            </a:r>
          </a:p>
          <a:p>
            <a:pPr lvl="2"/>
            <a:r>
              <a:rPr lang="hu-HU" dirty="0" err="1"/>
              <a:t>Infraclavicularisan</a:t>
            </a:r>
            <a:r>
              <a:rPr lang="hu-HU" dirty="0"/>
              <a:t>:</a:t>
            </a:r>
          </a:p>
          <a:p>
            <a:pPr lvl="3"/>
            <a:r>
              <a:rPr lang="hu-HU" dirty="0" err="1"/>
              <a:t>claicula</a:t>
            </a:r>
            <a:r>
              <a:rPr lang="hu-HU" dirty="0"/>
              <a:t> </a:t>
            </a:r>
            <a:r>
              <a:rPr lang="hu-HU" dirty="0" err="1"/>
              <a:t>medialis</a:t>
            </a:r>
            <a:r>
              <a:rPr lang="hu-HU" dirty="0"/>
              <a:t> és középső harmada alatt 1 cm-</a:t>
            </a:r>
            <a:r>
              <a:rPr lang="hu-HU" dirty="0" err="1"/>
              <a:t>rel</a:t>
            </a:r>
            <a:r>
              <a:rPr lang="hu-HU" dirty="0"/>
              <a:t> (v. </a:t>
            </a:r>
            <a:r>
              <a:rPr lang="hu-HU" dirty="0" err="1"/>
              <a:t>subcl</a:t>
            </a:r>
            <a:r>
              <a:rPr lang="hu-HU" dirty="0"/>
              <a:t>. Itt a </a:t>
            </a:r>
            <a:r>
              <a:rPr lang="hu-HU" dirty="0" err="1"/>
              <a:t>clavicula</a:t>
            </a:r>
            <a:r>
              <a:rPr lang="hu-HU" dirty="0"/>
              <a:t> alatt halad) -&gt; </a:t>
            </a:r>
            <a:r>
              <a:rPr lang="hu-HU" dirty="0" err="1"/>
              <a:t>jugulum</a:t>
            </a:r>
            <a:r>
              <a:rPr lang="hu-HU" dirty="0"/>
              <a:t> fele </a:t>
            </a:r>
            <a:r>
              <a:rPr lang="hu-HU" dirty="0" err="1"/>
              <a:t>szúrúnk</a:t>
            </a:r>
            <a:r>
              <a:rPr lang="hu-HU" dirty="0"/>
              <a:t>, </a:t>
            </a:r>
            <a:r>
              <a:rPr lang="hu-HU" dirty="0" err="1"/>
              <a:t>frontalis</a:t>
            </a:r>
            <a:r>
              <a:rPr lang="hu-HU" dirty="0"/>
              <a:t> síkban maradva </a:t>
            </a:r>
          </a:p>
          <a:p>
            <a:pPr lvl="3"/>
            <a:r>
              <a:rPr lang="hu-HU" dirty="0"/>
              <a:t>Bevezető tű nyílása </a:t>
            </a:r>
            <a:r>
              <a:rPr lang="hu-HU" dirty="0" err="1"/>
              <a:t>caudalisan</a:t>
            </a:r>
            <a:r>
              <a:rPr lang="hu-HU" dirty="0"/>
              <a:t> (vezetődrót J –je is – VCS –</a:t>
            </a:r>
            <a:r>
              <a:rPr lang="hu-HU" dirty="0" err="1"/>
              <a:t>ba</a:t>
            </a:r>
            <a:r>
              <a:rPr lang="hu-HU" dirty="0"/>
              <a:t> megy)</a:t>
            </a:r>
          </a:p>
          <a:p>
            <a:pPr lvl="2"/>
            <a:r>
              <a:rPr lang="hu-HU" dirty="0" err="1"/>
              <a:t>Supraclavicularisan</a:t>
            </a:r>
            <a:r>
              <a:rPr lang="hu-HU" dirty="0"/>
              <a:t>:</a:t>
            </a:r>
          </a:p>
          <a:p>
            <a:pPr lvl="3"/>
            <a:r>
              <a:rPr lang="hu-HU" dirty="0"/>
              <a:t> m. </a:t>
            </a:r>
            <a:r>
              <a:rPr lang="hu-HU" dirty="0" err="1"/>
              <a:t>sternocleidomastoideus</a:t>
            </a:r>
            <a:r>
              <a:rPr lang="hu-HU" dirty="0"/>
              <a:t> </a:t>
            </a:r>
            <a:r>
              <a:rPr lang="hu-HU" dirty="0" err="1"/>
              <a:t>clavicularis</a:t>
            </a:r>
            <a:r>
              <a:rPr lang="hu-HU" dirty="0"/>
              <a:t> szélétől 1 cm-re </a:t>
            </a:r>
            <a:r>
              <a:rPr lang="hu-HU" dirty="0" err="1"/>
              <a:t>lateralisan</a:t>
            </a:r>
            <a:r>
              <a:rPr lang="hu-HU" dirty="0"/>
              <a:t> -&gt; ellenkező oldali emlőbimbó felé</a:t>
            </a:r>
          </a:p>
          <a:p>
            <a:pPr lvl="3"/>
            <a:r>
              <a:rPr lang="hu-HU" dirty="0"/>
              <a:t>Bevezető tű nyílása </a:t>
            </a:r>
            <a:r>
              <a:rPr lang="hu-HU" dirty="0" err="1"/>
              <a:t>medialisan</a:t>
            </a:r>
            <a:r>
              <a:rPr lang="hu-HU" dirty="0"/>
              <a:t> nézzen</a:t>
            </a:r>
          </a:p>
          <a:p>
            <a:pPr marL="457200" lvl="1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E785898-8588-4BB4-A921-F3C5AE22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159</a:t>
            </a:fld>
            <a:endParaRPr lang="hu-HU"/>
          </a:p>
        </p:txBody>
      </p:sp>
      <p:pic>
        <p:nvPicPr>
          <p:cNvPr id="19458" name="Picture 2" descr="How To Do Infraclavicular Subclavian Vein Cannulation - Critical Care  Medicine - MSD Manual Professional Edition">
            <a:extLst>
              <a:ext uri="{FF2B5EF4-FFF2-40B4-BE49-F238E27FC236}">
                <a16:creationId xmlns:a16="http://schemas.microsoft.com/office/drawing/2014/main" id="{8B96A0FE-2B8C-467A-BD81-2F7E699A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85" y="2170590"/>
            <a:ext cx="4863715" cy="353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794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0CF6DD-44B2-434C-91B6-36ACB310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32017A-94CE-420E-B6BA-B5128F967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Mandibula</a:t>
            </a:r>
            <a:r>
              <a:rPr lang="hu-HU" dirty="0"/>
              <a:t> elülső belső része és pajzsporc közötti távolság</a:t>
            </a:r>
          </a:p>
          <a:p>
            <a:pPr lvl="1"/>
            <a:r>
              <a:rPr lang="hu-HU" dirty="0"/>
              <a:t>Normálisan nagyobb mint 5 cm (3 harántujj)</a:t>
            </a:r>
          </a:p>
          <a:p>
            <a:pPr lvl="1"/>
            <a:r>
              <a:rPr lang="hu-HU" dirty="0"/>
              <a:t>Ha kisebb hangrés </a:t>
            </a:r>
            <a:r>
              <a:rPr lang="hu-HU" dirty="0" err="1"/>
              <a:t>anterior</a:t>
            </a:r>
            <a:r>
              <a:rPr lang="hu-HU" dirty="0"/>
              <a:t> irányba helyezkedik el</a:t>
            </a:r>
          </a:p>
          <a:p>
            <a:pPr lvl="1"/>
            <a:r>
              <a:rPr lang="hu-HU" dirty="0"/>
              <a:t>Nehezebb </a:t>
            </a:r>
            <a:r>
              <a:rPr lang="hu-HU" dirty="0" err="1"/>
              <a:t>intubatio</a:t>
            </a:r>
            <a:r>
              <a:rPr lang="hu-HU" dirty="0"/>
              <a:t> – szűk rés – nyelv akadályozza feltárást</a:t>
            </a:r>
          </a:p>
          <a:p>
            <a:r>
              <a:rPr lang="hu-HU" dirty="0"/>
              <a:t>Beteg szájnyitása – felső és alsó metszőfog távolsága</a:t>
            </a:r>
          </a:p>
          <a:p>
            <a:pPr lvl="1"/>
            <a:r>
              <a:rPr lang="hu-HU" dirty="0"/>
              <a:t>Normálisan 3-5 cm ( 2 harántujj)</a:t>
            </a:r>
          </a:p>
          <a:p>
            <a:r>
              <a:rPr lang="hu-HU" dirty="0"/>
              <a:t>Fej mozgathatósága</a:t>
            </a:r>
          </a:p>
          <a:p>
            <a:pPr lvl="1"/>
            <a:r>
              <a:rPr lang="hu-HU" dirty="0"/>
              <a:t>Normálisan </a:t>
            </a:r>
            <a:r>
              <a:rPr lang="hu-HU" dirty="0" err="1"/>
              <a:t>flexio</a:t>
            </a:r>
            <a:r>
              <a:rPr lang="hu-HU" dirty="0"/>
              <a:t>: 35°, </a:t>
            </a:r>
            <a:r>
              <a:rPr lang="hu-HU" dirty="0" err="1"/>
              <a:t>extensio</a:t>
            </a:r>
            <a:r>
              <a:rPr lang="hu-HU" dirty="0"/>
              <a:t> 80°</a:t>
            </a:r>
          </a:p>
          <a:p>
            <a:r>
              <a:rPr lang="hu-HU" dirty="0"/>
              <a:t>Szájüreg megtekintése, </a:t>
            </a:r>
            <a:r>
              <a:rPr lang="hu-HU" dirty="0" err="1"/>
              <a:t>temporomandibularis</a:t>
            </a:r>
            <a:r>
              <a:rPr lang="hu-HU" dirty="0"/>
              <a:t> ízület mozgathatósága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0320512-72F9-4A5A-A74C-313C04FA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796523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C35596-9A7B-4669-AF12-F7AA9FED5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4A1BECD-2117-494C-8A96-F9002E475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V. </a:t>
            </a:r>
            <a:r>
              <a:rPr lang="hu-HU" dirty="0" err="1"/>
              <a:t>axillaris</a:t>
            </a:r>
            <a:r>
              <a:rPr lang="hu-HU" dirty="0"/>
              <a:t> </a:t>
            </a:r>
          </a:p>
          <a:p>
            <a:pPr lvl="1"/>
            <a:r>
              <a:rPr lang="hu-HU" dirty="0"/>
              <a:t>Ritkán használjuk, nehéz </a:t>
            </a:r>
            <a:r>
              <a:rPr lang="hu-HU" dirty="0" err="1"/>
              <a:t>punctio</a:t>
            </a:r>
            <a:r>
              <a:rPr lang="hu-HU" dirty="0"/>
              <a:t>, környező képletek sérülése</a:t>
            </a:r>
          </a:p>
          <a:p>
            <a:r>
              <a:rPr lang="hu-HU" dirty="0"/>
              <a:t>V. </a:t>
            </a:r>
            <a:r>
              <a:rPr lang="hu-HU" dirty="0" err="1"/>
              <a:t>femoralis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V. </a:t>
            </a:r>
            <a:r>
              <a:rPr lang="hu-HU" dirty="0" err="1"/>
              <a:t>iliaca</a:t>
            </a:r>
            <a:r>
              <a:rPr lang="hu-HU" dirty="0"/>
              <a:t> folytatása miután keresztezi a </a:t>
            </a:r>
            <a:r>
              <a:rPr lang="hu-HU" dirty="0" err="1"/>
              <a:t>lig</a:t>
            </a:r>
            <a:r>
              <a:rPr lang="hu-HU" dirty="0"/>
              <a:t>. </a:t>
            </a:r>
            <a:r>
              <a:rPr lang="hu-HU" dirty="0" err="1"/>
              <a:t>Inguinalet</a:t>
            </a:r>
            <a:endParaRPr lang="hu-HU" dirty="0"/>
          </a:p>
          <a:p>
            <a:pPr lvl="1"/>
            <a:r>
              <a:rPr lang="hu-HU" dirty="0"/>
              <a:t>A. </a:t>
            </a:r>
            <a:r>
              <a:rPr lang="hu-HU" dirty="0" err="1"/>
              <a:t>femoralistól</a:t>
            </a:r>
            <a:r>
              <a:rPr lang="hu-HU" dirty="0"/>
              <a:t> </a:t>
            </a:r>
            <a:r>
              <a:rPr lang="hu-HU" dirty="0" err="1"/>
              <a:t>medialisan</a:t>
            </a:r>
            <a:endParaRPr lang="hu-HU" dirty="0"/>
          </a:p>
          <a:p>
            <a:pPr lvl="1"/>
            <a:r>
              <a:rPr lang="hu-HU" dirty="0"/>
              <a:t>1-2 cm-</a:t>
            </a:r>
            <a:r>
              <a:rPr lang="hu-HU" dirty="0" err="1"/>
              <a:t>rel</a:t>
            </a:r>
            <a:r>
              <a:rPr lang="hu-HU" dirty="0"/>
              <a:t> a </a:t>
            </a:r>
            <a:r>
              <a:rPr lang="hu-HU" dirty="0" err="1"/>
              <a:t>lig</a:t>
            </a:r>
            <a:r>
              <a:rPr lang="hu-HU" dirty="0"/>
              <a:t>. </a:t>
            </a:r>
            <a:r>
              <a:rPr lang="hu-HU" dirty="0" err="1"/>
              <a:t>Inguinale</a:t>
            </a:r>
            <a:r>
              <a:rPr lang="hu-HU" dirty="0"/>
              <a:t> alatt szúrjuk (ha felette szúrjuk és átszúrjuk a vénát -&gt; </a:t>
            </a:r>
            <a:r>
              <a:rPr lang="hu-HU" dirty="0" err="1"/>
              <a:t>retroperitonealis</a:t>
            </a:r>
            <a:r>
              <a:rPr lang="hu-HU" dirty="0"/>
              <a:t> </a:t>
            </a:r>
            <a:r>
              <a:rPr lang="hu-HU" dirty="0" err="1"/>
              <a:t>haematoma</a:t>
            </a:r>
            <a:r>
              <a:rPr lang="hu-HU" dirty="0"/>
              <a:t> keletkezhet)</a:t>
            </a:r>
          </a:p>
          <a:p>
            <a:pPr lvl="1"/>
            <a:r>
              <a:rPr lang="hu-HU" dirty="0"/>
              <a:t>Nagyobb fertőzési és </a:t>
            </a:r>
            <a:r>
              <a:rPr lang="hu-HU" dirty="0" err="1"/>
              <a:t>thrombosis</a:t>
            </a:r>
            <a:r>
              <a:rPr lang="hu-HU" dirty="0"/>
              <a:t> hajlam?</a:t>
            </a:r>
          </a:p>
          <a:p>
            <a:pPr lvl="1"/>
            <a:r>
              <a:rPr lang="hu-HU" dirty="0"/>
              <a:t>Előnyös </a:t>
            </a:r>
            <a:r>
              <a:rPr lang="hu-HU" dirty="0" err="1"/>
              <a:t>obes</a:t>
            </a:r>
            <a:r>
              <a:rPr lang="hu-HU" dirty="0"/>
              <a:t>, </a:t>
            </a:r>
            <a:r>
              <a:rPr lang="hu-HU" dirty="0" err="1"/>
              <a:t>decompenzált</a:t>
            </a:r>
            <a:r>
              <a:rPr lang="hu-HU" dirty="0"/>
              <a:t> beteg esetén – nem kell </a:t>
            </a:r>
            <a:r>
              <a:rPr lang="hu-HU" dirty="0" err="1"/>
              <a:t>Trendelenburg</a:t>
            </a:r>
            <a:endParaRPr lang="hu-HU" dirty="0"/>
          </a:p>
          <a:p>
            <a:pPr lvl="1"/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65AFE9E-1DAD-45B9-A7F1-D57A0A110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945678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C34595-CCF5-418C-B583-9DB53CDAA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D9BBBF-4D75-4311-A4D5-2D03F4EFB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Kontraindikáció:</a:t>
            </a:r>
          </a:p>
          <a:p>
            <a:pPr lvl="1"/>
            <a:r>
              <a:rPr lang="hu-HU" dirty="0" err="1"/>
              <a:t>Cellulitis</a:t>
            </a:r>
            <a:r>
              <a:rPr lang="hu-HU" dirty="0"/>
              <a:t>, bőrfertőzések</a:t>
            </a:r>
          </a:p>
          <a:p>
            <a:pPr lvl="1"/>
            <a:r>
              <a:rPr lang="hu-HU" dirty="0"/>
              <a:t>Érlument összenyomó </a:t>
            </a:r>
            <a:r>
              <a:rPr lang="hu-HU" dirty="0" err="1"/>
              <a:t>haematoma</a:t>
            </a:r>
            <a:r>
              <a:rPr lang="hu-HU" dirty="0"/>
              <a:t>, térfoglalás</a:t>
            </a:r>
          </a:p>
          <a:p>
            <a:pPr lvl="1"/>
            <a:r>
              <a:rPr lang="hu-HU" dirty="0" err="1"/>
              <a:t>Intraluminaris</a:t>
            </a:r>
            <a:r>
              <a:rPr lang="hu-HU" dirty="0"/>
              <a:t> </a:t>
            </a:r>
            <a:r>
              <a:rPr lang="hu-HU" dirty="0" err="1"/>
              <a:t>thrombus</a:t>
            </a:r>
            <a:endParaRPr lang="hu-HU" dirty="0"/>
          </a:p>
          <a:p>
            <a:pPr lvl="1"/>
            <a:r>
              <a:rPr lang="hu-HU" dirty="0"/>
              <a:t>Azonos oldali PM elektróda</a:t>
            </a:r>
          </a:p>
          <a:p>
            <a:pPr lvl="1"/>
            <a:r>
              <a:rPr lang="hu-HU" dirty="0"/>
              <a:t>Relatív:</a:t>
            </a:r>
          </a:p>
          <a:p>
            <a:pPr lvl="2"/>
            <a:r>
              <a:rPr lang="hu-HU" dirty="0"/>
              <a:t>Törés</a:t>
            </a:r>
          </a:p>
          <a:p>
            <a:pPr lvl="2"/>
            <a:r>
              <a:rPr lang="hu-HU" dirty="0"/>
              <a:t>Deformitás</a:t>
            </a:r>
          </a:p>
          <a:p>
            <a:pPr lvl="2"/>
            <a:r>
              <a:rPr lang="hu-HU" dirty="0"/>
              <a:t>Korábbi </a:t>
            </a:r>
            <a:r>
              <a:rPr lang="hu-HU" dirty="0" err="1"/>
              <a:t>punctio</a:t>
            </a:r>
            <a:endParaRPr lang="hu-HU" dirty="0"/>
          </a:p>
          <a:p>
            <a:pPr lvl="2"/>
            <a:r>
              <a:rPr lang="hu-HU" dirty="0" err="1"/>
              <a:t>Obesitas</a:t>
            </a:r>
            <a:endParaRPr lang="hu-HU" dirty="0"/>
          </a:p>
          <a:p>
            <a:pPr lvl="2"/>
            <a:r>
              <a:rPr lang="hu-HU" dirty="0"/>
              <a:t>Súlyos </a:t>
            </a:r>
            <a:r>
              <a:rPr lang="hu-HU" dirty="0" err="1"/>
              <a:t>atherosclerosis</a:t>
            </a:r>
            <a:r>
              <a:rPr lang="hu-HU" dirty="0"/>
              <a:t> – </a:t>
            </a:r>
            <a:r>
              <a:rPr lang="hu-HU" dirty="0" err="1"/>
              <a:t>iatrogen</a:t>
            </a:r>
            <a:r>
              <a:rPr lang="hu-HU" dirty="0"/>
              <a:t> stroke</a:t>
            </a:r>
          </a:p>
          <a:p>
            <a:pPr lvl="2"/>
            <a:r>
              <a:rPr lang="hu-HU" dirty="0"/>
              <a:t>BTSZB – VJI komplettálhatja a </a:t>
            </a:r>
            <a:r>
              <a:rPr lang="hu-HU" dirty="0" err="1"/>
              <a:t>blockot</a:t>
            </a:r>
            <a:endParaRPr lang="hu-HU" dirty="0"/>
          </a:p>
          <a:p>
            <a:pPr lvl="2"/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AAE6F2C-505A-4A92-B6DF-725AA241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7804768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D4C77F-448E-4424-8617-A6F7BBD4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821211-89F9-4B41-8EB4-15AE88F69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C65DC9C-F095-4870-A2BF-8B25E939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162</a:t>
            </a:fld>
            <a:endParaRPr lang="hu-HU"/>
          </a:p>
        </p:txBody>
      </p:sp>
      <p:pic>
        <p:nvPicPr>
          <p:cNvPr id="2050" name="Picture 2" descr="China Disposable Central Venous Catheter for Hospital - China Central  Venous Catheter, Disposable Central Venous Catheter">
            <a:extLst>
              <a:ext uri="{FF2B5EF4-FFF2-40B4-BE49-F238E27FC236}">
                <a16:creationId xmlns:a16="http://schemas.microsoft.com/office/drawing/2014/main" id="{4AE7535B-7DBB-4CF7-85AA-E4A1E8BC3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567" y="1857699"/>
            <a:ext cx="523875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4707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10339C-16B0-464D-81EE-8C3BB12EB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AD33FA-6197-46C3-9A1C-FC1AFCCA3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Monitorizálás</a:t>
            </a:r>
            <a:r>
              <a:rPr lang="hu-HU" dirty="0"/>
              <a:t> (ritmuszavar)</a:t>
            </a:r>
          </a:p>
          <a:p>
            <a:r>
              <a:rPr lang="hu-HU" dirty="0"/>
              <a:t>Sapka, szájmaszk, zsilipruha, steril kesztyű</a:t>
            </a:r>
          </a:p>
          <a:p>
            <a:r>
              <a:rPr lang="hu-HU" dirty="0"/>
              <a:t>Jódos fertőtlenítés, izoláció – célszerű az egész nyakat és </a:t>
            </a:r>
            <a:r>
              <a:rPr lang="hu-HU" dirty="0" err="1"/>
              <a:t>clavicularis</a:t>
            </a:r>
            <a:r>
              <a:rPr lang="hu-HU" dirty="0"/>
              <a:t> régiót is</a:t>
            </a:r>
          </a:p>
          <a:p>
            <a:r>
              <a:rPr lang="hu-HU" dirty="0"/>
              <a:t>Helyi érzéstelenítés</a:t>
            </a:r>
          </a:p>
          <a:p>
            <a:r>
              <a:rPr lang="hu-HU" dirty="0"/>
              <a:t>Eszközök steril területre helyezése a beteg mellett</a:t>
            </a:r>
          </a:p>
          <a:p>
            <a:r>
              <a:rPr lang="hu-HU" dirty="0"/>
              <a:t>Ált. </a:t>
            </a:r>
            <a:r>
              <a:rPr lang="hu-HU" dirty="0" err="1"/>
              <a:t>Seldinger</a:t>
            </a:r>
            <a:r>
              <a:rPr lang="hu-HU" dirty="0"/>
              <a:t> technikával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D57F738-F2AD-419D-8E76-C7E2D4E6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172463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A57C99-18FD-48CE-8985-724A6691B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73C63B-2CD7-4C15-A557-7E4268109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7474180" cy="4944928"/>
          </a:xfrm>
        </p:spPr>
        <p:txBody>
          <a:bodyPr>
            <a:normAutofit fontScale="92500" lnSpcReduction="20000"/>
          </a:bodyPr>
          <a:lstStyle/>
          <a:p>
            <a:r>
              <a:rPr lang="hu-HU" dirty="0" err="1"/>
              <a:t>Punctio</a:t>
            </a:r>
            <a:r>
              <a:rPr lang="hu-HU" dirty="0"/>
              <a:t> helyének azonosítása</a:t>
            </a:r>
          </a:p>
          <a:p>
            <a:r>
              <a:rPr lang="hu-HU" dirty="0"/>
              <a:t>(Keresőtű használata)</a:t>
            </a:r>
          </a:p>
          <a:p>
            <a:r>
              <a:rPr lang="hu-HU" dirty="0" err="1"/>
              <a:t>Punctios</a:t>
            </a:r>
            <a:r>
              <a:rPr lang="hu-HU" dirty="0"/>
              <a:t> tű + fecskendő – ha vért aspirálunk, fecskendő levétele, vezetődrót bevezetése</a:t>
            </a:r>
          </a:p>
          <a:p>
            <a:r>
              <a:rPr lang="hu-HU" dirty="0"/>
              <a:t>Tű lehúzása a </a:t>
            </a:r>
            <a:r>
              <a:rPr lang="hu-HU" dirty="0" err="1"/>
              <a:t>vezetődróttról</a:t>
            </a:r>
            <a:endParaRPr lang="hu-HU" dirty="0"/>
          </a:p>
          <a:p>
            <a:r>
              <a:rPr lang="hu-HU" dirty="0"/>
              <a:t>Bőr bemetszése, tágító ráfűzése a tűre</a:t>
            </a:r>
          </a:p>
          <a:p>
            <a:r>
              <a:rPr lang="hu-HU" dirty="0"/>
              <a:t>Megtágítjuk a bőrt</a:t>
            </a:r>
          </a:p>
          <a:p>
            <a:r>
              <a:rPr lang="hu-HU" dirty="0"/>
              <a:t>Vezetődróton a kanült levezetjük, majd kihúzzuk a vezetődrótot</a:t>
            </a:r>
          </a:p>
          <a:p>
            <a:r>
              <a:rPr lang="hu-HU" dirty="0" err="1"/>
              <a:t>Kanül</a:t>
            </a:r>
            <a:r>
              <a:rPr lang="hu-HU" dirty="0"/>
              <a:t> átmosása</a:t>
            </a:r>
          </a:p>
          <a:p>
            <a:r>
              <a:rPr lang="hu-HU" dirty="0" err="1"/>
              <a:t>Kanül</a:t>
            </a:r>
            <a:r>
              <a:rPr lang="hu-HU" dirty="0"/>
              <a:t> kivarrása, fedése</a:t>
            </a:r>
          </a:p>
          <a:p>
            <a:r>
              <a:rPr lang="hu-HU" dirty="0"/>
              <a:t>Mellkas röntgen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9AF20D4-E75F-4C81-870C-C7318F45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164</a:t>
            </a:fld>
            <a:endParaRPr lang="hu-HU"/>
          </a:p>
        </p:txBody>
      </p:sp>
      <p:pic>
        <p:nvPicPr>
          <p:cNvPr id="4098" name="Picture 2" descr="Seldinger Technique for Central Intravenous (IV) Line Placement">
            <a:extLst>
              <a:ext uri="{FF2B5EF4-FFF2-40B4-BE49-F238E27FC236}">
                <a16:creationId xmlns:a16="http://schemas.microsoft.com/office/drawing/2014/main" id="{82964E5D-A1D9-4C0F-B5D1-752E12B7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561" y="1305017"/>
            <a:ext cx="4133887" cy="555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65629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6B34C0-6614-4AC2-996A-AFB49314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32CE1C4-D967-4728-A3B0-D5A4CC28A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3696382-3458-44CF-A87C-034B9860A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165</a:t>
            </a:fld>
            <a:endParaRPr lang="hu-HU"/>
          </a:p>
        </p:txBody>
      </p:sp>
      <p:pic>
        <p:nvPicPr>
          <p:cNvPr id="3074" name="Picture 2" descr="Central Line — Taming the SRU">
            <a:extLst>
              <a:ext uri="{FF2B5EF4-FFF2-40B4-BE49-F238E27FC236}">
                <a16:creationId xmlns:a16="http://schemas.microsoft.com/office/drawing/2014/main" id="{9C54D6DF-F765-430F-88CC-A915EFC96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206" y="1476661"/>
            <a:ext cx="6395532" cy="478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08337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C30627-CF71-4E02-94FF-E85AF8CE5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UH segítségével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D6BCD7B-1375-438F-B93F-04B14ADCD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6774223" cy="4944928"/>
          </a:xfrm>
        </p:spPr>
        <p:txBody>
          <a:bodyPr/>
          <a:lstStyle/>
          <a:p>
            <a:r>
              <a:rPr lang="hu-HU" dirty="0"/>
              <a:t>Segítségével javul a sikeres </a:t>
            </a:r>
            <a:r>
              <a:rPr lang="hu-HU" dirty="0" err="1"/>
              <a:t>kanülálás</a:t>
            </a:r>
            <a:r>
              <a:rPr lang="hu-HU" dirty="0"/>
              <a:t> aránya, csökkenti a behelyezési kísérletek és sikertelen </a:t>
            </a:r>
            <a:r>
              <a:rPr lang="hu-HU" dirty="0" err="1"/>
              <a:t>kanülálások</a:t>
            </a:r>
            <a:r>
              <a:rPr lang="hu-HU" dirty="0"/>
              <a:t> számát</a:t>
            </a:r>
          </a:p>
          <a:p>
            <a:r>
              <a:rPr lang="hu-HU" dirty="0" err="1"/>
              <a:t>Linearis</a:t>
            </a:r>
            <a:r>
              <a:rPr lang="hu-HU" dirty="0"/>
              <a:t> UH- fej, steril UH védő</a:t>
            </a:r>
          </a:p>
          <a:p>
            <a:r>
              <a:rPr lang="hu-HU" dirty="0"/>
              <a:t>Véna összenyomható</a:t>
            </a:r>
          </a:p>
          <a:p>
            <a:r>
              <a:rPr lang="hu-HU" dirty="0" err="1"/>
              <a:t>Transzducer</a:t>
            </a:r>
            <a:r>
              <a:rPr lang="hu-HU" dirty="0"/>
              <a:t> közepén legyen a véna</a:t>
            </a:r>
          </a:p>
          <a:p>
            <a:r>
              <a:rPr lang="hu-HU" dirty="0"/>
              <a:t>Tű mozgatását látjuk az UH képen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F777915-1D5A-450E-8362-1FD96FDE9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166</a:t>
            </a:fld>
            <a:endParaRPr lang="hu-HU"/>
          </a:p>
        </p:txBody>
      </p:sp>
      <p:pic>
        <p:nvPicPr>
          <p:cNvPr id="5122" name="Picture 2" descr="Ultrasound Leadership Academy: Central Line Placement — EM Curious">
            <a:extLst>
              <a:ext uri="{FF2B5EF4-FFF2-40B4-BE49-F238E27FC236}">
                <a16:creationId xmlns:a16="http://schemas.microsoft.com/office/drawing/2014/main" id="{75D17F86-8E8E-4D4E-AB4E-D41908474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05050"/>
            <a:ext cx="594360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30846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2E58ACF-EBBE-463D-8E11-6D5FEAAE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CE0103C-B5F2-4229-8EA4-78B4B6801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91E91B-AA5F-4537-A575-F32B59EC5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167</a:t>
            </a:fld>
            <a:endParaRPr lang="hu-HU"/>
          </a:p>
        </p:txBody>
      </p:sp>
      <p:pic>
        <p:nvPicPr>
          <p:cNvPr id="6146" name="Picture 2" descr="Figure 1 from Ultrasound-guided central venous access: what's new? |  Semantic Scholar">
            <a:extLst>
              <a:ext uri="{FF2B5EF4-FFF2-40B4-BE49-F238E27FC236}">
                <a16:creationId xmlns:a16="http://schemas.microsoft.com/office/drawing/2014/main" id="{2DD6F0CC-575E-46A1-839B-541134304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3334"/>
            <a:ext cx="12192000" cy="45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95036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32F2F59-C999-42B4-8B42-778A39A0C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1A69BC-7D9C-435F-BFC7-DC544EF71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BB78348-123A-46A2-8711-03E170CB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168</a:t>
            </a:fld>
            <a:endParaRPr lang="hu-HU"/>
          </a:p>
        </p:txBody>
      </p:sp>
      <p:pic>
        <p:nvPicPr>
          <p:cNvPr id="7170" name="Picture 2" descr="9b Ultrasound image of femoral anatomy. FA femoral artery, FV femoral... |  Download Scientific Diagram">
            <a:extLst>
              <a:ext uri="{FF2B5EF4-FFF2-40B4-BE49-F238E27FC236}">
                <a16:creationId xmlns:a16="http://schemas.microsoft.com/office/drawing/2014/main" id="{F869D4C7-B6AD-4829-AB14-652B2373C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802" y="1689564"/>
            <a:ext cx="5365349" cy="40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216933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D75984-D328-4F93-9017-C37BEC68C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CVK szövődményei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ABC554A-A347-42AE-A250-9E5074F27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Arány: 1-5%</a:t>
            </a:r>
          </a:p>
          <a:p>
            <a:r>
              <a:rPr lang="hu-HU" dirty="0" err="1"/>
              <a:t>Haematoma</a:t>
            </a:r>
            <a:r>
              <a:rPr lang="hu-HU" dirty="0"/>
              <a:t>, AV </a:t>
            </a:r>
            <a:r>
              <a:rPr lang="hu-HU" dirty="0" err="1"/>
              <a:t>fistula</a:t>
            </a:r>
            <a:endParaRPr lang="hu-HU" dirty="0"/>
          </a:p>
          <a:p>
            <a:r>
              <a:rPr lang="hu-HU" dirty="0"/>
              <a:t>Vezetődrót elúszása – </a:t>
            </a:r>
            <a:r>
              <a:rPr lang="hu-HU" dirty="0" err="1"/>
              <a:t>embolia</a:t>
            </a:r>
            <a:endParaRPr lang="hu-HU" dirty="0"/>
          </a:p>
          <a:p>
            <a:r>
              <a:rPr lang="hu-HU" dirty="0"/>
              <a:t>Fertőzés</a:t>
            </a:r>
          </a:p>
          <a:p>
            <a:r>
              <a:rPr lang="hu-HU" dirty="0"/>
              <a:t>PTX, </a:t>
            </a:r>
            <a:r>
              <a:rPr lang="hu-HU" dirty="0" err="1"/>
              <a:t>Chylothorax</a:t>
            </a:r>
            <a:endParaRPr lang="hu-HU" dirty="0"/>
          </a:p>
          <a:p>
            <a:r>
              <a:rPr lang="hu-HU" dirty="0" err="1"/>
              <a:t>Légembolia</a:t>
            </a:r>
            <a:r>
              <a:rPr lang="hu-HU" dirty="0"/>
              <a:t>, stroke</a:t>
            </a:r>
          </a:p>
          <a:p>
            <a:r>
              <a:rPr lang="hu-HU" dirty="0"/>
              <a:t>Szívritmuszavar, </a:t>
            </a:r>
            <a:r>
              <a:rPr lang="hu-HU" dirty="0" err="1"/>
              <a:t>szívruptura</a:t>
            </a:r>
            <a:endParaRPr lang="hu-HU" dirty="0"/>
          </a:p>
          <a:p>
            <a:r>
              <a:rPr lang="hu-HU" dirty="0" err="1"/>
              <a:t>Anaphylaxia</a:t>
            </a:r>
            <a:endParaRPr lang="hu-HU" dirty="0"/>
          </a:p>
          <a:p>
            <a:r>
              <a:rPr lang="hu-HU" dirty="0" err="1"/>
              <a:t>Kanül</a:t>
            </a:r>
            <a:r>
              <a:rPr lang="hu-HU" dirty="0"/>
              <a:t> </a:t>
            </a:r>
            <a:r>
              <a:rPr lang="hu-HU" dirty="0" err="1"/>
              <a:t>thrombosis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CD055DC-C4C7-4C98-80CA-27D6A9DB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169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2988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56F689-1960-468F-8FBE-C8D3E23C9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Mallampati</a:t>
            </a:r>
            <a:r>
              <a:rPr lang="hu-HU" dirty="0"/>
              <a:t>-beosztás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69829F-1139-4BAC-B13C-5DDB7BB55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340528"/>
            <a:ext cx="8096996" cy="2556770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Beteg nyissa ki a száját, öltse ki a nyelvét amennyire tudja</a:t>
            </a:r>
          </a:p>
          <a:p>
            <a:r>
              <a:rPr lang="hu-HU" dirty="0"/>
              <a:t>Vizsgáljuk a nyelv méretét, nyelvgyököt, uvulát, garatívet, lágy szájpadot</a:t>
            </a:r>
          </a:p>
          <a:p>
            <a:r>
              <a:rPr lang="hu-HU" dirty="0"/>
              <a:t>4 csoport</a:t>
            </a:r>
          </a:p>
          <a:p>
            <a:r>
              <a:rPr lang="hu-HU" dirty="0"/>
              <a:t>Besorolás alapján megjósolható a gégebemenet láthatósága </a:t>
            </a:r>
            <a:r>
              <a:rPr lang="hu-HU" dirty="0" err="1"/>
              <a:t>intubatio</a:t>
            </a:r>
            <a:r>
              <a:rPr lang="hu-HU" dirty="0"/>
              <a:t> során 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ADA7D9C-FA18-47DE-B5AB-40BAAAF25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</a:t>
            </a:fld>
            <a:endParaRPr lang="hu-HU"/>
          </a:p>
        </p:txBody>
      </p:sp>
      <p:pic>
        <p:nvPicPr>
          <p:cNvPr id="4100" name="Picture 4" descr="Mallampati Score • LITFL • Medical Eponym Library">
            <a:extLst>
              <a:ext uri="{FF2B5EF4-FFF2-40B4-BE49-F238E27FC236}">
                <a16:creationId xmlns:a16="http://schemas.microsoft.com/office/drawing/2014/main" id="{0E9567E2-8CA3-459A-BBA2-55DAE9EA7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84" y="4041596"/>
            <a:ext cx="3321443" cy="244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nderstanding the Mallampati score - Clinical Advisor">
            <a:extLst>
              <a:ext uri="{FF2B5EF4-FFF2-40B4-BE49-F238E27FC236}">
                <a16:creationId xmlns:a16="http://schemas.microsoft.com/office/drawing/2014/main" id="{BDCAAF67-4CFB-4C11-A148-24799970F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106" y="3428999"/>
            <a:ext cx="5900711" cy="337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97295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37E8E6-4A74-49EE-AB2C-8BCB1A870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E375DB-D219-4544-8EB9-6CB3A2C62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1FC1D4-9361-4884-B136-4BB1D71F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170</a:t>
            </a:fld>
            <a:endParaRPr lang="hu-HU"/>
          </a:p>
        </p:txBody>
      </p:sp>
      <p:pic>
        <p:nvPicPr>
          <p:cNvPr id="8194" name="Picture 2" descr="Central venous catheter on chest x-ray | Radiology Case | Radiopaedia.org">
            <a:extLst>
              <a:ext uri="{FF2B5EF4-FFF2-40B4-BE49-F238E27FC236}">
                <a16:creationId xmlns:a16="http://schemas.microsoft.com/office/drawing/2014/main" id="{87C98F27-0416-4FFA-9832-866C5DD2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08" y="1331650"/>
            <a:ext cx="6508961" cy="538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16992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A228DC-052E-42B5-ABFE-EB9D826E5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Centrál</a:t>
            </a:r>
            <a:r>
              <a:rPr lang="hu-HU" dirty="0"/>
              <a:t> vénás nyomásmérés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9003081-A954-43BB-8B05-5E520D9B5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4368374" cy="4944928"/>
          </a:xfrm>
        </p:spPr>
        <p:txBody>
          <a:bodyPr>
            <a:normAutofit fontScale="92500"/>
          </a:bodyPr>
          <a:lstStyle/>
          <a:p>
            <a:r>
              <a:rPr lang="hu-HU" dirty="0"/>
              <a:t>a hullám - Pitvari kontrakció</a:t>
            </a:r>
          </a:p>
          <a:p>
            <a:r>
              <a:rPr lang="hu-HU" dirty="0"/>
              <a:t>c hullám - Bezáródott </a:t>
            </a:r>
            <a:r>
              <a:rPr lang="hu-HU" dirty="0" err="1"/>
              <a:t>tricuspidalis</a:t>
            </a:r>
            <a:r>
              <a:rPr lang="hu-HU" dirty="0"/>
              <a:t> billentyű a pitvar irányába mozdul kamrai kontrakció során</a:t>
            </a:r>
          </a:p>
          <a:p>
            <a:r>
              <a:rPr lang="hu-HU" dirty="0"/>
              <a:t>V hullám - Pitvari </a:t>
            </a:r>
            <a:r>
              <a:rPr lang="hu-HU" dirty="0" err="1"/>
              <a:t>diastole</a:t>
            </a:r>
            <a:r>
              <a:rPr lang="hu-HU" dirty="0"/>
              <a:t> során korai pitvari </a:t>
            </a:r>
            <a:r>
              <a:rPr lang="hu-HU" dirty="0" err="1"/>
              <a:t>telődés</a:t>
            </a:r>
            <a:endParaRPr lang="hu-HU" dirty="0"/>
          </a:p>
          <a:p>
            <a:r>
              <a:rPr lang="hu-HU" dirty="0"/>
              <a:t>X hullám - jobb kamra lefelé mozgása kontrakciókor</a:t>
            </a:r>
          </a:p>
          <a:p>
            <a:r>
              <a:rPr lang="hu-HU" dirty="0"/>
              <a:t>Y hullám – jobb pitvarból a jobb kamrába megy a vér CVP csökken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D5F25FF-CA68-4853-9091-ABE4B8BFF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171</a:t>
            </a:fld>
            <a:endParaRPr lang="hu-HU"/>
          </a:p>
        </p:txBody>
      </p:sp>
      <p:pic>
        <p:nvPicPr>
          <p:cNvPr id="9220" name="Picture 4" descr="Interpretation of the central venous pressure waveform | Deranged Physiology">
            <a:extLst>
              <a:ext uri="{FF2B5EF4-FFF2-40B4-BE49-F238E27FC236}">
                <a16:creationId xmlns:a16="http://schemas.microsoft.com/office/drawing/2014/main" id="{DDAE13BC-F3A7-4F41-A71B-156A59C22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34" y="1081089"/>
            <a:ext cx="6729097" cy="392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8008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3F9E8-707F-4596-897E-D80B9984D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75BAB1-0BC6-4CD6-A2BB-0DDB39FB0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Ha pitvar – kamra szinkronitás megszűnik – ütésről- ütésre változik – pl. PF, VT, </a:t>
            </a:r>
            <a:r>
              <a:rPr lang="hu-HU" dirty="0" err="1"/>
              <a:t>vES</a:t>
            </a:r>
            <a:r>
              <a:rPr lang="hu-HU" dirty="0"/>
              <a:t> – pitvar zárt </a:t>
            </a:r>
            <a:r>
              <a:rPr lang="hu-HU" dirty="0" err="1"/>
              <a:t>bill</a:t>
            </a:r>
            <a:r>
              <a:rPr lang="hu-HU" dirty="0"/>
              <a:t>.-vel szemben húzódik össze – a hullám megnő</a:t>
            </a:r>
          </a:p>
          <a:p>
            <a:r>
              <a:rPr lang="hu-HU" dirty="0"/>
              <a:t>Nagy v hullám – </a:t>
            </a:r>
            <a:r>
              <a:rPr lang="hu-HU" dirty="0" err="1"/>
              <a:t>tricuspidalis</a:t>
            </a:r>
            <a:r>
              <a:rPr lang="hu-HU" dirty="0"/>
              <a:t> </a:t>
            </a:r>
            <a:r>
              <a:rPr lang="hu-HU" dirty="0" err="1"/>
              <a:t>regurgutatio</a:t>
            </a:r>
            <a:endParaRPr lang="hu-HU" dirty="0"/>
          </a:p>
          <a:p>
            <a:r>
              <a:rPr lang="hu-HU" dirty="0"/>
              <a:t>Y hullám eltűnése – </a:t>
            </a:r>
            <a:r>
              <a:rPr lang="hu-HU" dirty="0" err="1"/>
              <a:t>pericardialis</a:t>
            </a:r>
            <a:r>
              <a:rPr lang="hu-HU" dirty="0"/>
              <a:t> </a:t>
            </a:r>
            <a:r>
              <a:rPr lang="hu-HU" dirty="0" err="1"/>
              <a:t>tamponád</a:t>
            </a:r>
            <a:r>
              <a:rPr lang="hu-HU" dirty="0"/>
              <a:t> – nyomáskülönbség eltűnik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D8DF986-FCD5-4D66-B47D-D2CCA162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172</a:t>
            </a:fld>
            <a:endParaRPr lang="hu-HU"/>
          </a:p>
        </p:txBody>
      </p:sp>
      <p:pic>
        <p:nvPicPr>
          <p:cNvPr id="23554" name="Picture 2" descr="Central Venous Pressure: Principles, Measurement, and Interpretation -  VetFolio">
            <a:extLst>
              <a:ext uri="{FF2B5EF4-FFF2-40B4-BE49-F238E27FC236}">
                <a16:creationId xmlns:a16="http://schemas.microsoft.com/office/drawing/2014/main" id="{A1E2EA7B-275C-4EA6-9A6F-7326AC8C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27" y="3803342"/>
            <a:ext cx="4152460" cy="210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46438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5272D8-4D2D-48A6-B5B1-1E1CDF3B6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Centrál</a:t>
            </a:r>
            <a:r>
              <a:rPr lang="hu-HU" dirty="0"/>
              <a:t> vénás nyomásmérés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C5045B-006D-4C53-8819-5AD07B90C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23" y="1239027"/>
            <a:ext cx="11608067" cy="4944928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A nagyvénák mellkasi szakaszán mért nyomás</a:t>
            </a:r>
          </a:p>
          <a:p>
            <a:r>
              <a:rPr lang="hu-HU" dirty="0"/>
              <a:t>Ált. megegyezik a jobb pitvar + jobb kamrai </a:t>
            </a:r>
            <a:r>
              <a:rPr lang="hu-HU" dirty="0" err="1"/>
              <a:t>végdiastolesnyomással</a:t>
            </a:r>
            <a:endParaRPr lang="hu-HU" dirty="0"/>
          </a:p>
          <a:p>
            <a:r>
              <a:rPr lang="hu-HU" dirty="0"/>
              <a:t>Jobb kamra töltőnyomása</a:t>
            </a:r>
          </a:p>
          <a:p>
            <a:r>
              <a:rPr lang="hu-HU" dirty="0"/>
              <a:t>Mérésből nem következtethetünk a volumenstátuszra, sem a volumen válaszkészségre</a:t>
            </a:r>
          </a:p>
          <a:p>
            <a:r>
              <a:rPr lang="hu-HU" dirty="0"/>
              <a:t>Pl. Ha SY tónus nagyobb – vénás kapacitás kisebb (vérvolumen nagyobb része kerül az artériás oldalra)</a:t>
            </a:r>
          </a:p>
          <a:p>
            <a:r>
              <a:rPr lang="hu-HU" dirty="0"/>
              <a:t>Mérés történhet manuálisan/elektronikusan</a:t>
            </a:r>
          </a:p>
          <a:p>
            <a:r>
              <a:rPr lang="hu-HU" dirty="0"/>
              <a:t>Hgmm-ben mérjük</a:t>
            </a:r>
          </a:p>
          <a:p>
            <a:r>
              <a:rPr lang="hu-HU" dirty="0" err="1"/>
              <a:t>monitorizálás</a:t>
            </a:r>
            <a:r>
              <a:rPr lang="hu-HU" dirty="0"/>
              <a:t> során görbe alakját, mért értékek változását nyomon követhetjük</a:t>
            </a:r>
          </a:p>
          <a:p>
            <a:r>
              <a:rPr lang="hu-HU" dirty="0" err="1"/>
              <a:t>Transzducer</a:t>
            </a:r>
            <a:r>
              <a:rPr lang="hu-HU" dirty="0"/>
              <a:t> jobb pitvar magasságában kell, hogy legyen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9DBA624-233A-4DE5-9557-3E211C8B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590284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591933E-6064-42A7-9E90-A6C6C312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D1B2F4E-5A8F-43B8-8E47-76A3BD74E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85896CC-2245-41C4-9E19-C83DB475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174</a:t>
            </a:fld>
            <a:endParaRPr lang="hu-HU"/>
          </a:p>
        </p:txBody>
      </p:sp>
      <p:pic>
        <p:nvPicPr>
          <p:cNvPr id="6148" name="Picture 4" descr="4: Arterial pressure | Thoracic Key">
            <a:extLst>
              <a:ext uri="{FF2B5EF4-FFF2-40B4-BE49-F238E27FC236}">
                <a16:creationId xmlns:a16="http://schemas.microsoft.com/office/drawing/2014/main" id="{A055D405-77F4-4B98-A8CD-EE721FD0A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0"/>
            <a:ext cx="4205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82493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DDE0BC-B707-4D1A-9924-09E1787B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Artériás vérnyomásmérés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8A0A462-7395-4E25-A47A-97958B01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175</a:t>
            </a:fld>
            <a:endParaRPr lang="hu-HU"/>
          </a:p>
        </p:txBody>
      </p:sp>
      <p:pic>
        <p:nvPicPr>
          <p:cNvPr id="1028" name="Picture 4" descr="CV Physiology | Arterial Blood Pressure">
            <a:extLst>
              <a:ext uri="{FF2B5EF4-FFF2-40B4-BE49-F238E27FC236}">
                <a16:creationId xmlns:a16="http://schemas.microsoft.com/office/drawing/2014/main" id="{4D108751-3AFB-4D89-9DEC-16DD4C11BA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00" y="1231900"/>
            <a:ext cx="7440113" cy="49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24317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B728B9-3848-41B9-AE71-8FFA92A69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AEB912-7C8B-4C63-ABBD-3DCA97C56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Pulsushullám</a:t>
            </a:r>
            <a:r>
              <a:rPr lang="hu-HU" dirty="0"/>
              <a:t> 6-10 m/s </a:t>
            </a:r>
            <a:r>
              <a:rPr lang="hu-HU" dirty="0" err="1"/>
              <a:t>al</a:t>
            </a:r>
            <a:r>
              <a:rPr lang="hu-HU" dirty="0"/>
              <a:t> halad végig</a:t>
            </a:r>
          </a:p>
          <a:p>
            <a:r>
              <a:rPr lang="hu-HU" dirty="0" err="1"/>
              <a:t>Pulsushullám</a:t>
            </a:r>
            <a:r>
              <a:rPr lang="hu-HU" dirty="0"/>
              <a:t> </a:t>
            </a:r>
            <a:r>
              <a:rPr lang="hu-HU" dirty="0" err="1"/>
              <a:t>max</a:t>
            </a:r>
            <a:r>
              <a:rPr lang="hu-HU" dirty="0"/>
              <a:t>. SBP, min. DBP</a:t>
            </a:r>
          </a:p>
          <a:p>
            <a:r>
              <a:rPr lang="hu-HU" dirty="0"/>
              <a:t>MAP:</a:t>
            </a:r>
          </a:p>
          <a:p>
            <a:pPr lvl="1"/>
            <a:r>
              <a:rPr lang="hu-HU" dirty="0"/>
              <a:t> szervezet </a:t>
            </a:r>
            <a:r>
              <a:rPr lang="hu-HU" dirty="0" err="1"/>
              <a:t>perfuziós</a:t>
            </a:r>
            <a:r>
              <a:rPr lang="hu-HU" dirty="0"/>
              <a:t>, hidrosztatikus nyomása </a:t>
            </a:r>
          </a:p>
          <a:p>
            <a:pPr lvl="1"/>
            <a:r>
              <a:rPr lang="hu-HU" dirty="0"/>
              <a:t>Meghatározza a szövetek, szervek vérátáramlását</a:t>
            </a:r>
          </a:p>
          <a:p>
            <a:r>
              <a:rPr lang="hu-HU" dirty="0"/>
              <a:t>MAP= </a:t>
            </a:r>
            <a:r>
              <a:rPr lang="hu-HU" dirty="0" err="1"/>
              <a:t>RR</a:t>
            </a:r>
            <a:r>
              <a:rPr lang="hu-HU" baseline="-25000" dirty="0" err="1"/>
              <a:t>diastole</a:t>
            </a:r>
            <a:r>
              <a:rPr lang="hu-HU" dirty="0"/>
              <a:t> + 1-3 PP</a:t>
            </a:r>
          </a:p>
          <a:p>
            <a:r>
              <a:rPr lang="hu-HU" dirty="0"/>
              <a:t>MAP= (2*</a:t>
            </a:r>
            <a:r>
              <a:rPr lang="hu-HU" dirty="0" err="1"/>
              <a:t>RR</a:t>
            </a:r>
            <a:r>
              <a:rPr lang="hu-HU" baseline="-25000" dirty="0" err="1"/>
              <a:t>diastole</a:t>
            </a:r>
            <a:r>
              <a:rPr lang="hu-HU" dirty="0"/>
              <a:t> + </a:t>
            </a:r>
            <a:r>
              <a:rPr lang="hu-HU" dirty="0" err="1"/>
              <a:t>RR</a:t>
            </a:r>
            <a:r>
              <a:rPr lang="hu-HU" baseline="-25000" dirty="0" err="1"/>
              <a:t>systole</a:t>
            </a:r>
            <a:r>
              <a:rPr lang="hu-HU" dirty="0"/>
              <a:t>)   /3</a:t>
            </a:r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CE942C3-B077-4E32-A388-B26B7349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176</a:t>
            </a:fld>
            <a:endParaRPr lang="hu-HU"/>
          </a:p>
        </p:txBody>
      </p:sp>
      <p:pic>
        <p:nvPicPr>
          <p:cNvPr id="6" name="Picture 4" descr="CV Physiology | Factors Regulating Arterial Blood Pressure">
            <a:extLst>
              <a:ext uri="{FF2B5EF4-FFF2-40B4-BE49-F238E27FC236}">
                <a16:creationId xmlns:a16="http://schemas.microsoft.com/office/drawing/2014/main" id="{D8DC5C0F-6625-4490-A78D-BE026BBF1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69" y="2686003"/>
            <a:ext cx="6110250" cy="385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7487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B1DFF3-0C02-4531-8B6B-4F76D3C26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Invazív</a:t>
            </a:r>
            <a:r>
              <a:rPr lang="hu-HU" dirty="0"/>
              <a:t> vérnyomásmérés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E0FBAB-472C-4509-B98B-0A8C09B72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6738711" cy="4944928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Nem korrelál a perctérfogattal, </a:t>
            </a:r>
            <a:r>
              <a:rPr lang="hu-HU" dirty="0" err="1"/>
              <a:t>intravazalis</a:t>
            </a:r>
            <a:r>
              <a:rPr lang="hu-HU" dirty="0"/>
              <a:t> töltöttséggel</a:t>
            </a:r>
          </a:p>
          <a:p>
            <a:endParaRPr lang="hu-HU" dirty="0"/>
          </a:p>
          <a:p>
            <a:r>
              <a:rPr lang="hu-HU" dirty="0"/>
              <a:t>Elengedhetetlen kritikus állapotú beteg </a:t>
            </a:r>
            <a:r>
              <a:rPr lang="hu-HU" dirty="0" err="1"/>
              <a:t>monitizálásában</a:t>
            </a:r>
            <a:endParaRPr lang="hu-HU" dirty="0"/>
          </a:p>
          <a:p>
            <a:r>
              <a:rPr lang="hu-HU" dirty="0"/>
              <a:t>Vérnyomás – </a:t>
            </a:r>
            <a:r>
              <a:rPr lang="hu-HU" dirty="0" err="1"/>
              <a:t>afterload</a:t>
            </a:r>
            <a:r>
              <a:rPr lang="hu-HU" dirty="0"/>
              <a:t> meghatározása</a:t>
            </a:r>
          </a:p>
          <a:p>
            <a:r>
              <a:rPr lang="hu-HU" dirty="0" err="1"/>
              <a:t>Diastoles</a:t>
            </a:r>
            <a:r>
              <a:rPr lang="hu-HU" dirty="0"/>
              <a:t> vérnyomás – </a:t>
            </a:r>
            <a:r>
              <a:rPr lang="hu-HU" dirty="0" err="1"/>
              <a:t>coronariaperfuzió</a:t>
            </a:r>
            <a:endParaRPr lang="hu-HU" dirty="0"/>
          </a:p>
          <a:p>
            <a:r>
              <a:rPr lang="hu-HU" dirty="0" err="1"/>
              <a:t>Pulsusamplitudó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Beszűkült – </a:t>
            </a:r>
            <a:r>
              <a:rPr lang="hu-HU" dirty="0" err="1"/>
              <a:t>vasoconstrictio</a:t>
            </a:r>
            <a:r>
              <a:rPr lang="hu-HU" dirty="0"/>
              <a:t>, </a:t>
            </a:r>
            <a:r>
              <a:rPr lang="hu-HU" dirty="0" err="1"/>
              <a:t>hypovolaemia</a:t>
            </a:r>
            <a:endParaRPr lang="hu-HU" dirty="0"/>
          </a:p>
          <a:p>
            <a:pPr lvl="1"/>
            <a:r>
              <a:rPr lang="hu-HU" dirty="0"/>
              <a:t>Kitágult – </a:t>
            </a:r>
            <a:r>
              <a:rPr lang="hu-HU" dirty="0" err="1"/>
              <a:t>vasoplaegia</a:t>
            </a:r>
            <a:r>
              <a:rPr lang="hu-HU" dirty="0"/>
              <a:t> (</a:t>
            </a:r>
            <a:r>
              <a:rPr lang="hu-HU" dirty="0" err="1"/>
              <a:t>pl</a:t>
            </a:r>
            <a:r>
              <a:rPr lang="hu-HU" dirty="0"/>
              <a:t> </a:t>
            </a:r>
            <a:r>
              <a:rPr lang="hu-HU" dirty="0" err="1"/>
              <a:t>sepsis</a:t>
            </a:r>
            <a:r>
              <a:rPr lang="hu-HU" dirty="0"/>
              <a:t>)</a:t>
            </a:r>
          </a:p>
          <a:p>
            <a:r>
              <a:rPr lang="hu-HU" dirty="0"/>
              <a:t>Fiatalon –rugalmas érpálya – lekerekített görbe</a:t>
            </a:r>
          </a:p>
          <a:p>
            <a:r>
              <a:rPr lang="hu-HU" dirty="0"/>
              <a:t>Idős korban keskenyebb, torzult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E71D21E-D35A-487B-9378-2621A7DF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177</a:t>
            </a:fld>
            <a:endParaRPr lang="hu-HU"/>
          </a:p>
        </p:txBody>
      </p:sp>
      <p:pic>
        <p:nvPicPr>
          <p:cNvPr id="5" name="Picture 2" descr="Monitor with ECG with paced heart rhythm, arterial blood pressure ...">
            <a:extLst>
              <a:ext uri="{FF2B5EF4-FFF2-40B4-BE49-F238E27FC236}">
                <a16:creationId xmlns:a16="http://schemas.microsoft.com/office/drawing/2014/main" id="{D28FB558-B520-45C6-8F93-58009BFA3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225" y="3431728"/>
            <a:ext cx="4944163" cy="310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84223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F7FA9C-0733-4253-8BB4-9F05CA3DE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82A0C9-72B5-417B-8A31-8E5CB3C3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Fiziológiás változások: centrálistól perifériás irányba</a:t>
            </a:r>
          </a:p>
          <a:p>
            <a:pPr lvl="1"/>
            <a:r>
              <a:rPr lang="hu-HU" dirty="0"/>
              <a:t>Nő a </a:t>
            </a:r>
            <a:r>
              <a:rPr lang="hu-HU" dirty="0" err="1"/>
              <a:t>pulzusamplitudó</a:t>
            </a:r>
            <a:endParaRPr lang="hu-HU" dirty="0"/>
          </a:p>
          <a:p>
            <a:pPr lvl="1"/>
            <a:r>
              <a:rPr lang="hu-HU" dirty="0"/>
              <a:t>Meredekebb hullám</a:t>
            </a:r>
          </a:p>
          <a:p>
            <a:pPr lvl="1"/>
            <a:r>
              <a:rPr lang="hu-HU" dirty="0" err="1"/>
              <a:t>Dicrot</a:t>
            </a:r>
            <a:r>
              <a:rPr lang="hu-HU" dirty="0"/>
              <a:t> csomó eltűnik</a:t>
            </a:r>
          </a:p>
          <a:p>
            <a:pPr lvl="1"/>
            <a:r>
              <a:rPr lang="hu-HU" dirty="0"/>
              <a:t>Fokozott reflexiók – hullám jellege változik</a:t>
            </a:r>
          </a:p>
          <a:p>
            <a:r>
              <a:rPr lang="hu-HU" dirty="0"/>
              <a:t>Kritikus állapotú beteg – </a:t>
            </a:r>
            <a:r>
              <a:rPr lang="hu-HU" dirty="0" err="1"/>
              <a:t>vosoconstrictio</a:t>
            </a:r>
            <a:r>
              <a:rPr lang="hu-HU" dirty="0"/>
              <a:t> -&gt; vérnyomás </a:t>
            </a:r>
            <a:r>
              <a:rPr lang="hu-HU" dirty="0" err="1"/>
              <a:t>monitorizálás</a:t>
            </a:r>
            <a:r>
              <a:rPr lang="hu-HU" dirty="0"/>
              <a:t> centrálisabban helyzetűnek kell lennie</a:t>
            </a:r>
          </a:p>
          <a:p>
            <a:endParaRPr lang="hu-HU" dirty="0"/>
          </a:p>
          <a:p>
            <a:pPr lvl="1"/>
            <a:endParaRPr lang="hu-HU" dirty="0"/>
          </a:p>
          <a:p>
            <a:pPr marL="457200" lvl="1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8F8239E-7395-42CE-8FEF-1700DEF60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178</a:t>
            </a:fld>
            <a:endParaRPr lang="hu-HU"/>
          </a:p>
        </p:txBody>
      </p:sp>
      <p:pic>
        <p:nvPicPr>
          <p:cNvPr id="5122" name="Picture 2" descr="Arterial Pressure Waveforms (Chapter 35) - Basic Physiology for ...">
            <a:extLst>
              <a:ext uri="{FF2B5EF4-FFF2-40B4-BE49-F238E27FC236}">
                <a16:creationId xmlns:a16="http://schemas.microsoft.com/office/drawing/2014/main" id="{BE4CC7BF-6AFC-4023-BF97-7FBB5ECB9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74" y="4535881"/>
            <a:ext cx="6870615" cy="218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92304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9B51296-50FF-4D2E-B41C-72C601CA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3A825E0-D319-423E-936B-6CFB5801E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Artériás nyomásgörbe morfológiája: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8038C8A-7889-41D5-9175-76B1E1803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179</a:t>
            </a:fld>
            <a:endParaRPr lang="hu-HU"/>
          </a:p>
        </p:txBody>
      </p:sp>
      <p:pic>
        <p:nvPicPr>
          <p:cNvPr id="4098" name="Picture 2" descr="Arterial Pressure Waveforms (Chapter 35) - Basic Physiology for ...">
            <a:extLst>
              <a:ext uri="{FF2B5EF4-FFF2-40B4-BE49-F238E27FC236}">
                <a16:creationId xmlns:a16="http://schemas.microsoft.com/office/drawing/2014/main" id="{4C5AA085-AAD0-4AB7-B9CA-A59F08845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707"/>
            <a:ext cx="1219200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423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932474-EECC-4702-B97D-6B2D08E53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Endotrachealis</a:t>
            </a:r>
            <a:r>
              <a:rPr lang="hu-HU" dirty="0"/>
              <a:t> </a:t>
            </a:r>
            <a:r>
              <a:rPr lang="hu-HU" dirty="0" err="1"/>
              <a:t>intubatio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DF82C5-32EF-4476-A9EA-D8E132B45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Légútbiztosítás </a:t>
            </a:r>
            <a:r>
              <a:rPr lang="hu-HU" dirty="0" err="1"/>
              <a:t>gold</a:t>
            </a:r>
            <a:r>
              <a:rPr lang="hu-HU" dirty="0"/>
              <a:t> standardja</a:t>
            </a:r>
          </a:p>
          <a:p>
            <a:r>
              <a:rPr lang="hu-HU" dirty="0"/>
              <a:t>Általában direkt </a:t>
            </a:r>
            <a:r>
              <a:rPr lang="hu-HU" dirty="0" err="1"/>
              <a:t>larynngoscopia</a:t>
            </a:r>
            <a:r>
              <a:rPr lang="hu-HU" dirty="0"/>
              <a:t> útján</a:t>
            </a:r>
          </a:p>
          <a:p>
            <a:r>
              <a:rPr lang="hu-HU" dirty="0"/>
              <a:t>Leggyakrabban </a:t>
            </a:r>
            <a:r>
              <a:rPr lang="hu-HU" dirty="0" err="1"/>
              <a:t>orotrachealis</a:t>
            </a:r>
            <a:r>
              <a:rPr lang="hu-HU" dirty="0"/>
              <a:t> 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486A372-5540-4AEE-9952-F82D833DF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</a:t>
            </a:fld>
            <a:endParaRPr lang="hu-HU"/>
          </a:p>
        </p:txBody>
      </p:sp>
      <p:pic>
        <p:nvPicPr>
          <p:cNvPr id="6" name="Picture 2" descr="Direct Rigid Laryngoscopy">
            <a:extLst>
              <a:ext uri="{FF2B5EF4-FFF2-40B4-BE49-F238E27FC236}">
                <a16:creationId xmlns:a16="http://schemas.microsoft.com/office/drawing/2014/main" id="{A66061F3-EE0C-4C9C-9AAE-FD0565112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45" y="1592848"/>
            <a:ext cx="4097159" cy="328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2691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587367-095F-4469-8B42-6E0C569E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E92792-6E1C-4859-A393-2A410EE0B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Kiértékelés:</a:t>
            </a:r>
          </a:p>
          <a:p>
            <a:pPr lvl="1"/>
            <a:r>
              <a:rPr lang="hu-HU" dirty="0"/>
              <a:t>Görbe alakja</a:t>
            </a:r>
          </a:p>
          <a:p>
            <a:pPr lvl="1"/>
            <a:r>
              <a:rPr lang="hu-HU" dirty="0"/>
              <a:t>Hullám meredeksége – </a:t>
            </a:r>
            <a:r>
              <a:rPr lang="hu-HU" dirty="0" err="1"/>
              <a:t>kontraktilitás</a:t>
            </a:r>
            <a:endParaRPr lang="hu-HU" dirty="0"/>
          </a:p>
          <a:p>
            <a:pPr lvl="1"/>
            <a:r>
              <a:rPr lang="hu-HU" dirty="0"/>
              <a:t>Görbe alatti terület – SV – perctérfogat</a:t>
            </a:r>
          </a:p>
          <a:p>
            <a:pPr lvl="1"/>
            <a:r>
              <a:rPr lang="hu-HU" dirty="0"/>
              <a:t>Dinamikus paraméterek - Nagyfokú </a:t>
            </a:r>
            <a:r>
              <a:rPr lang="hu-HU" dirty="0" err="1"/>
              <a:t>hypovolaemia</a:t>
            </a:r>
            <a:r>
              <a:rPr lang="hu-HU" dirty="0"/>
              <a:t> esetén  nagyobb a fluktuáció ki és belégzés során (</a:t>
            </a:r>
            <a:r>
              <a:rPr lang="hu-HU" dirty="0" err="1"/>
              <a:t>pulsus</a:t>
            </a:r>
            <a:r>
              <a:rPr lang="hu-HU" dirty="0"/>
              <a:t> térfogat variációk – PPV)</a:t>
            </a:r>
          </a:p>
          <a:p>
            <a:pPr marL="457200" lvl="1" indent="0">
              <a:buNone/>
            </a:pPr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1255ED3-C7A9-442A-A51D-B303C100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6137465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B5323C-E640-4080-A5E0-1F0324C4E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Arteria</a:t>
            </a:r>
            <a:r>
              <a:rPr lang="hu-HU" dirty="0"/>
              <a:t> </a:t>
            </a:r>
            <a:r>
              <a:rPr lang="hu-HU" dirty="0" err="1"/>
              <a:t>punctio</a:t>
            </a:r>
            <a:r>
              <a:rPr lang="hu-HU" dirty="0"/>
              <a:t> és </a:t>
            </a:r>
            <a:r>
              <a:rPr lang="hu-HU" dirty="0" err="1"/>
              <a:t>kanülálás</a:t>
            </a:r>
            <a:r>
              <a:rPr lang="hu-HU" dirty="0"/>
              <a:t>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DFCCA96-DB12-4C4A-B8D8-0FE5D49C8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Indikáció</a:t>
            </a:r>
          </a:p>
          <a:p>
            <a:pPr lvl="1"/>
            <a:r>
              <a:rPr lang="hu-HU" dirty="0"/>
              <a:t>AVGA – </a:t>
            </a:r>
            <a:r>
              <a:rPr lang="hu-HU" dirty="0" err="1"/>
              <a:t>oxigenizáció</a:t>
            </a:r>
            <a:r>
              <a:rPr lang="hu-HU" dirty="0"/>
              <a:t>, pCO2, sav-bázis háztartás (kritikus állapotú betegnél artériás és vénás vér között jelentős különbség)</a:t>
            </a:r>
          </a:p>
          <a:p>
            <a:pPr lvl="1"/>
            <a:r>
              <a:rPr lang="hu-HU" dirty="0"/>
              <a:t>Folyamatos </a:t>
            </a:r>
            <a:r>
              <a:rPr lang="hu-HU" dirty="0" err="1"/>
              <a:t>invazív</a:t>
            </a:r>
            <a:r>
              <a:rPr lang="hu-HU" dirty="0"/>
              <a:t> vérnyomásmérés igénye</a:t>
            </a:r>
          </a:p>
          <a:p>
            <a:pPr lvl="1"/>
            <a:r>
              <a:rPr lang="hu-HU" dirty="0"/>
              <a:t>Gyakori vérgázanalízis</a:t>
            </a:r>
          </a:p>
          <a:p>
            <a:r>
              <a:rPr lang="hu-HU" dirty="0"/>
              <a:t>Kontraindikáció:</a:t>
            </a:r>
          </a:p>
          <a:p>
            <a:pPr lvl="1"/>
            <a:r>
              <a:rPr lang="hu-HU" dirty="0"/>
              <a:t>Szúrás helyén trauma, égés, bőrfertőzés, súlyos </a:t>
            </a:r>
            <a:r>
              <a:rPr lang="hu-HU" dirty="0" err="1"/>
              <a:t>vascularis</a:t>
            </a:r>
            <a:r>
              <a:rPr lang="hu-HU" dirty="0"/>
              <a:t> betegség</a:t>
            </a:r>
          </a:p>
          <a:p>
            <a:pPr lvl="1"/>
            <a:r>
              <a:rPr lang="hu-HU" dirty="0"/>
              <a:t>Relatív:</a:t>
            </a:r>
          </a:p>
          <a:p>
            <a:pPr lvl="2"/>
            <a:r>
              <a:rPr lang="hu-HU" dirty="0" err="1"/>
              <a:t>Érgraftok</a:t>
            </a:r>
            <a:r>
              <a:rPr lang="hu-HU" dirty="0"/>
              <a:t> helyén</a:t>
            </a:r>
          </a:p>
          <a:p>
            <a:pPr lvl="2"/>
            <a:r>
              <a:rPr lang="hu-HU" dirty="0"/>
              <a:t>Véralvadási zavar</a:t>
            </a:r>
          </a:p>
          <a:p>
            <a:pPr lvl="2"/>
            <a:r>
              <a:rPr lang="hu-HU" dirty="0"/>
              <a:t>Zajló </a:t>
            </a:r>
            <a:r>
              <a:rPr lang="hu-HU" dirty="0" err="1"/>
              <a:t>thrombolysis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FCE529D-73EA-46CF-A16B-0DE15288B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181</a:t>
            </a:fld>
            <a:endParaRPr lang="hu-HU"/>
          </a:p>
        </p:txBody>
      </p:sp>
      <p:pic>
        <p:nvPicPr>
          <p:cNvPr id="24578" name="Picture 2" descr="Arterial Cannula with Floswitch - Bunzl Catalogue">
            <a:extLst>
              <a:ext uri="{FF2B5EF4-FFF2-40B4-BE49-F238E27FC236}">
                <a16:creationId xmlns:a16="http://schemas.microsoft.com/office/drawing/2014/main" id="{78A0A378-1E67-4398-B7B5-AF8B77145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43" y="4576763"/>
            <a:ext cx="28670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atalogue - Vygon | Value Life">
            <a:extLst>
              <a:ext uri="{FF2B5EF4-FFF2-40B4-BE49-F238E27FC236}">
                <a16:creationId xmlns:a16="http://schemas.microsoft.com/office/drawing/2014/main" id="{D694048E-C104-48CD-9223-E4282FFD8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92" y="5291230"/>
            <a:ext cx="5478446" cy="143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73783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3CFACF-42D3-40B5-9AC1-7DE6AA70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8BABD7E-C15C-457E-988E-8CFA821BB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7271372" cy="4944928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A. </a:t>
            </a:r>
            <a:r>
              <a:rPr lang="hu-HU" dirty="0" err="1"/>
              <a:t>radialis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Legkedveltebb</a:t>
            </a:r>
          </a:p>
          <a:p>
            <a:pPr lvl="2"/>
            <a:r>
              <a:rPr lang="hu-HU" dirty="0"/>
              <a:t> </a:t>
            </a:r>
            <a:r>
              <a:rPr lang="hu-HU" dirty="0" err="1"/>
              <a:t>anatomia</a:t>
            </a:r>
            <a:r>
              <a:rPr lang="hu-HU" dirty="0"/>
              <a:t> helyzetet könnyű azonosítani</a:t>
            </a:r>
          </a:p>
          <a:p>
            <a:pPr lvl="2"/>
            <a:r>
              <a:rPr lang="hu-HU" dirty="0"/>
              <a:t>Kéz vérellátása </a:t>
            </a:r>
            <a:r>
              <a:rPr lang="hu-HU" dirty="0" err="1"/>
              <a:t>kollaterális</a:t>
            </a:r>
            <a:r>
              <a:rPr lang="hu-HU" dirty="0"/>
              <a:t> jellegű</a:t>
            </a:r>
          </a:p>
          <a:p>
            <a:pPr lvl="1"/>
            <a:r>
              <a:rPr lang="hu-HU" dirty="0"/>
              <a:t>Allen teszt ajánlott: </a:t>
            </a:r>
          </a:p>
          <a:p>
            <a:pPr lvl="2"/>
            <a:r>
              <a:rPr lang="hu-HU" dirty="0"/>
              <a:t>Beteg szorítsa ökölbe a kezét, majd nyissa ki, miközben az a. </a:t>
            </a:r>
            <a:r>
              <a:rPr lang="hu-HU" dirty="0" err="1"/>
              <a:t>rad</a:t>
            </a:r>
            <a:r>
              <a:rPr lang="hu-HU" dirty="0"/>
              <a:t>. És </a:t>
            </a:r>
            <a:r>
              <a:rPr lang="hu-HU" dirty="0" err="1"/>
              <a:t>uln</a:t>
            </a:r>
            <a:r>
              <a:rPr lang="hu-HU" dirty="0"/>
              <a:t>. Elzárjuk</a:t>
            </a:r>
          </a:p>
          <a:p>
            <a:pPr lvl="2"/>
            <a:r>
              <a:rPr lang="hu-HU" dirty="0"/>
              <a:t>Ezt 1 percig ismételje, majd az a. </a:t>
            </a:r>
            <a:r>
              <a:rPr lang="hu-HU" dirty="0" err="1"/>
              <a:t>ulnarist</a:t>
            </a:r>
            <a:r>
              <a:rPr lang="hu-HU" dirty="0"/>
              <a:t> felengedése, tenyér pirosságának megjelenését értékeljük </a:t>
            </a:r>
          </a:p>
          <a:p>
            <a:pPr lvl="2"/>
            <a:r>
              <a:rPr lang="hu-HU" dirty="0"/>
              <a:t>Normálisan kevesebb mint 7 sec, 8-14 között bizonytalan, 14 felett kóros</a:t>
            </a:r>
          </a:p>
          <a:p>
            <a:pPr lvl="2"/>
            <a:r>
              <a:rPr lang="hu-HU" dirty="0"/>
              <a:t>Megismételjük, hogy az a. </a:t>
            </a:r>
            <a:r>
              <a:rPr lang="hu-HU" dirty="0" err="1"/>
              <a:t>radialist</a:t>
            </a:r>
            <a:r>
              <a:rPr lang="hu-HU" dirty="0"/>
              <a:t> engedjük fel</a:t>
            </a:r>
          </a:p>
          <a:p>
            <a:r>
              <a:rPr lang="hu-HU" dirty="0"/>
              <a:t>A. </a:t>
            </a:r>
            <a:r>
              <a:rPr lang="hu-HU" dirty="0" err="1"/>
              <a:t>brachialis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Könyökhajlat </a:t>
            </a:r>
            <a:r>
              <a:rPr lang="hu-HU" dirty="0" err="1"/>
              <a:t>medialis</a:t>
            </a:r>
            <a:r>
              <a:rPr lang="hu-HU" dirty="0"/>
              <a:t> oldalán fut, </a:t>
            </a:r>
            <a:r>
              <a:rPr lang="hu-HU" dirty="0" err="1"/>
              <a:t>biceps</a:t>
            </a:r>
            <a:r>
              <a:rPr lang="hu-HU" dirty="0"/>
              <a:t> izmától </a:t>
            </a:r>
            <a:r>
              <a:rPr lang="hu-HU" dirty="0" err="1"/>
              <a:t>medialisan</a:t>
            </a:r>
            <a:endParaRPr lang="hu-HU" dirty="0"/>
          </a:p>
          <a:p>
            <a:pPr lvl="1"/>
            <a:r>
              <a:rPr lang="hu-HU" dirty="0"/>
              <a:t>Karnak nyújtva kell maradni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4B8E9A9-0DEB-4A67-969B-AE1976349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182</a:t>
            </a:fld>
            <a:endParaRPr lang="hu-HU"/>
          </a:p>
        </p:txBody>
      </p:sp>
      <p:pic>
        <p:nvPicPr>
          <p:cNvPr id="25604" name="Picture 4" descr="Radial Anatomy and Pre-operative Evaluation | Thoracic Key">
            <a:extLst>
              <a:ext uri="{FF2B5EF4-FFF2-40B4-BE49-F238E27FC236}">
                <a16:creationId xmlns:a16="http://schemas.microsoft.com/office/drawing/2014/main" id="{AFD08BAD-0615-4B97-847D-FF90BF4C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9156" y="1161165"/>
            <a:ext cx="3710655" cy="48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66636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8463EC-A151-463B-A57D-B24FA0D38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Online médiaelem 4" title="Modified Allen Test - Clinical Examination">
            <a:hlinkClick r:id="" action="ppaction://media"/>
            <a:extLst>
              <a:ext uri="{FF2B5EF4-FFF2-40B4-BE49-F238E27FC236}">
                <a16:creationId xmlns:a16="http://schemas.microsoft.com/office/drawing/2014/main" id="{83F9E57B-3CE8-4E0F-A27D-01A1379847D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0363" y="1240778"/>
            <a:ext cx="8791575" cy="494506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72AC7EE-049D-4A69-A77E-40663C7BC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94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88662A-91D4-4027-93F9-7756DA0D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8DE62DE-239E-4F5B-9337-7A4CB733C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6FAADCB-0540-49D4-89FD-2350E14E1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184</a:t>
            </a:fld>
            <a:endParaRPr lang="hu-HU"/>
          </a:p>
        </p:txBody>
      </p:sp>
      <p:pic>
        <p:nvPicPr>
          <p:cNvPr id="6" name="Picture 2" descr="MRA: Upper Extremity and Hand Vessels | SpringerLink">
            <a:extLst>
              <a:ext uri="{FF2B5EF4-FFF2-40B4-BE49-F238E27FC236}">
                <a16:creationId xmlns:a16="http://schemas.microsoft.com/office/drawing/2014/main" id="{E708A2E1-B5DB-498A-8755-9A528F2A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585" y="957262"/>
            <a:ext cx="7810500" cy="55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844135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96B337-55DE-4405-BE8A-38EBB9171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965490-3B8F-455E-90E0-06B7E4D56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6827489" cy="4944928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A. </a:t>
            </a:r>
            <a:r>
              <a:rPr lang="hu-HU" dirty="0" err="1"/>
              <a:t>femoralis</a:t>
            </a:r>
            <a:r>
              <a:rPr lang="hu-HU" dirty="0"/>
              <a:t>:</a:t>
            </a:r>
          </a:p>
          <a:p>
            <a:pPr lvl="1"/>
            <a:r>
              <a:rPr lang="hu-HU" dirty="0" err="1"/>
              <a:t>Spina</a:t>
            </a:r>
            <a:r>
              <a:rPr lang="hu-HU" dirty="0"/>
              <a:t> </a:t>
            </a:r>
            <a:r>
              <a:rPr lang="hu-HU" dirty="0" err="1"/>
              <a:t>iliaca</a:t>
            </a:r>
            <a:r>
              <a:rPr lang="hu-HU" dirty="0"/>
              <a:t> </a:t>
            </a:r>
            <a:r>
              <a:rPr lang="hu-HU" dirty="0" err="1"/>
              <a:t>ant</a:t>
            </a:r>
            <a:r>
              <a:rPr lang="hu-HU" dirty="0"/>
              <a:t>. </a:t>
            </a:r>
            <a:r>
              <a:rPr lang="hu-HU" dirty="0" err="1"/>
              <a:t>Sup</a:t>
            </a:r>
            <a:r>
              <a:rPr lang="hu-HU" dirty="0"/>
              <a:t>. És </a:t>
            </a:r>
            <a:r>
              <a:rPr lang="hu-HU" dirty="0" err="1"/>
              <a:t>tuberculum</a:t>
            </a:r>
            <a:r>
              <a:rPr lang="hu-HU" dirty="0"/>
              <a:t> pubicum között félúton, véna az artériától </a:t>
            </a:r>
            <a:r>
              <a:rPr lang="hu-HU" dirty="0" err="1"/>
              <a:t>medialosan</a:t>
            </a:r>
            <a:r>
              <a:rPr lang="hu-HU" dirty="0"/>
              <a:t>, </a:t>
            </a:r>
            <a:r>
              <a:rPr lang="hu-HU" dirty="0" err="1"/>
              <a:t>nervus</a:t>
            </a:r>
            <a:r>
              <a:rPr lang="hu-HU" dirty="0"/>
              <a:t> </a:t>
            </a:r>
            <a:r>
              <a:rPr lang="hu-HU" dirty="0" err="1"/>
              <a:t>fem</a:t>
            </a:r>
            <a:r>
              <a:rPr lang="hu-HU" dirty="0"/>
              <a:t>. Pedig </a:t>
            </a:r>
            <a:r>
              <a:rPr lang="hu-HU" dirty="0" err="1"/>
              <a:t>lateralisan</a:t>
            </a:r>
            <a:r>
              <a:rPr lang="hu-HU" dirty="0"/>
              <a:t> van</a:t>
            </a:r>
          </a:p>
          <a:p>
            <a:pPr lvl="1"/>
            <a:r>
              <a:rPr lang="hu-HU" dirty="0"/>
              <a:t>Nagyobb tű – mélyebben van</a:t>
            </a:r>
          </a:p>
          <a:p>
            <a:r>
              <a:rPr lang="hu-HU" dirty="0"/>
              <a:t>A. </a:t>
            </a:r>
            <a:r>
              <a:rPr lang="hu-HU" dirty="0" err="1"/>
              <a:t>dorsalis</a:t>
            </a:r>
            <a:r>
              <a:rPr lang="hu-HU" dirty="0"/>
              <a:t> </a:t>
            </a:r>
            <a:r>
              <a:rPr lang="hu-HU" dirty="0" err="1"/>
              <a:t>pedis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A. </a:t>
            </a:r>
            <a:r>
              <a:rPr lang="hu-HU" dirty="0" err="1"/>
              <a:t>tib</a:t>
            </a:r>
            <a:r>
              <a:rPr lang="hu-HU" dirty="0"/>
              <a:t>. </a:t>
            </a:r>
            <a:r>
              <a:rPr lang="hu-HU" dirty="0" err="1"/>
              <a:t>Ant</a:t>
            </a:r>
            <a:r>
              <a:rPr lang="hu-HU" dirty="0"/>
              <a:t>. Folytatása</a:t>
            </a:r>
          </a:p>
          <a:p>
            <a:pPr lvl="1"/>
            <a:r>
              <a:rPr lang="hu-HU" dirty="0"/>
              <a:t>Első és második </a:t>
            </a:r>
            <a:r>
              <a:rPr lang="hu-HU" dirty="0" err="1"/>
              <a:t>metatarsus</a:t>
            </a:r>
            <a:r>
              <a:rPr lang="hu-HU" dirty="0"/>
              <a:t> között</a:t>
            </a:r>
          </a:p>
          <a:p>
            <a:pPr lvl="1"/>
            <a:r>
              <a:rPr lang="hu-HU" dirty="0"/>
              <a:t>Lábfej </a:t>
            </a:r>
            <a:r>
              <a:rPr lang="hu-HU" dirty="0" err="1"/>
              <a:t>ischaemiájának</a:t>
            </a:r>
            <a:r>
              <a:rPr lang="hu-HU" dirty="0"/>
              <a:t> kockázata min.</a:t>
            </a:r>
          </a:p>
          <a:p>
            <a:pPr lvl="1"/>
            <a:r>
              <a:rPr lang="hu-HU" dirty="0" err="1"/>
              <a:t>Shockos</a:t>
            </a:r>
            <a:r>
              <a:rPr lang="hu-HU" dirty="0"/>
              <a:t> betegben nehezen tapintható</a:t>
            </a:r>
          </a:p>
          <a:p>
            <a:r>
              <a:rPr lang="hu-HU" dirty="0"/>
              <a:t>Egyéb helyek:</a:t>
            </a:r>
          </a:p>
          <a:p>
            <a:pPr lvl="1"/>
            <a:r>
              <a:rPr lang="hu-HU" dirty="0"/>
              <a:t>A. </a:t>
            </a:r>
            <a:r>
              <a:rPr lang="hu-HU" dirty="0" err="1"/>
              <a:t>temporalis</a:t>
            </a:r>
            <a:r>
              <a:rPr lang="hu-HU" dirty="0"/>
              <a:t> </a:t>
            </a:r>
            <a:r>
              <a:rPr lang="hu-HU" dirty="0" err="1"/>
              <a:t>superficialis</a:t>
            </a:r>
            <a:r>
              <a:rPr lang="hu-HU" dirty="0"/>
              <a:t> - újszülöttek</a:t>
            </a:r>
          </a:p>
          <a:p>
            <a:pPr lvl="1"/>
            <a:r>
              <a:rPr lang="hu-HU" dirty="0"/>
              <a:t>A. </a:t>
            </a:r>
            <a:r>
              <a:rPr lang="hu-HU" dirty="0" err="1"/>
              <a:t>axillaris</a:t>
            </a:r>
            <a:endParaRPr lang="hu-HU" dirty="0"/>
          </a:p>
          <a:p>
            <a:pPr lvl="1"/>
            <a:r>
              <a:rPr lang="hu-HU" dirty="0"/>
              <a:t>A. </a:t>
            </a:r>
            <a:r>
              <a:rPr lang="hu-HU" dirty="0" err="1"/>
              <a:t>ulnaris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C7850B0-6BF3-403B-8CDB-FF0DE6C5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185</a:t>
            </a:fld>
            <a:endParaRPr lang="hu-HU"/>
          </a:p>
        </p:txBody>
      </p:sp>
      <p:pic>
        <p:nvPicPr>
          <p:cNvPr id="27650" name="Picture 2" descr="Common femoral artery | Radiology Reference Article | Radiopaedia.org">
            <a:extLst>
              <a:ext uri="{FF2B5EF4-FFF2-40B4-BE49-F238E27FC236}">
                <a16:creationId xmlns:a16="http://schemas.microsoft.com/office/drawing/2014/main" id="{54AA1748-D41A-4DD7-9BE6-A96124EE7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878" y="1593985"/>
            <a:ext cx="4944927" cy="494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42343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DA8367-D641-46AF-AFAE-AFE286C1B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289CAA-1136-47FF-903B-89960FF5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7848421" cy="4944928"/>
          </a:xfrm>
        </p:spPr>
        <p:txBody>
          <a:bodyPr>
            <a:normAutofit fontScale="92500"/>
          </a:bodyPr>
          <a:lstStyle/>
          <a:p>
            <a:r>
              <a:rPr lang="hu-HU" dirty="0"/>
              <a:t>Kivitelezés:</a:t>
            </a:r>
          </a:p>
          <a:p>
            <a:pPr lvl="1"/>
            <a:r>
              <a:rPr lang="hu-HU" dirty="0"/>
              <a:t>Mintavételhez </a:t>
            </a:r>
            <a:r>
              <a:rPr lang="hu-HU" dirty="0" err="1"/>
              <a:t>heparin</a:t>
            </a:r>
            <a:r>
              <a:rPr lang="hu-HU" dirty="0"/>
              <a:t> (fecskendőt átöblíteni elég – túl sok </a:t>
            </a:r>
            <a:r>
              <a:rPr lang="hu-HU" dirty="0" err="1"/>
              <a:t>heparin</a:t>
            </a:r>
            <a:r>
              <a:rPr lang="hu-HU" dirty="0"/>
              <a:t> pCO2 csökkent, pO2-t növel)</a:t>
            </a:r>
          </a:p>
          <a:p>
            <a:pPr lvl="1"/>
            <a:r>
              <a:rPr lang="hu-HU" dirty="0"/>
              <a:t>Artéria kitapintása</a:t>
            </a:r>
          </a:p>
          <a:p>
            <a:pPr lvl="1"/>
            <a:r>
              <a:rPr lang="hu-HU" dirty="0"/>
              <a:t>Steril kesztyű, terület fertőtlenítése</a:t>
            </a:r>
          </a:p>
          <a:p>
            <a:pPr lvl="1"/>
            <a:r>
              <a:rPr lang="hu-HU" dirty="0"/>
              <a:t>Érzéstelenítés (1 ml 1%-os </a:t>
            </a:r>
            <a:r>
              <a:rPr lang="hu-HU" dirty="0" err="1"/>
              <a:t>Lidokain</a:t>
            </a:r>
            <a:r>
              <a:rPr lang="hu-HU" dirty="0"/>
              <a:t>, a. </a:t>
            </a:r>
            <a:r>
              <a:rPr lang="hu-HU" dirty="0" err="1"/>
              <a:t>fem</a:t>
            </a:r>
            <a:r>
              <a:rPr lang="hu-HU" dirty="0"/>
              <a:t>. Felett 2-5 ml)</a:t>
            </a:r>
          </a:p>
          <a:p>
            <a:pPr lvl="1"/>
            <a:r>
              <a:rPr lang="hu-HU" dirty="0"/>
              <a:t>A. </a:t>
            </a:r>
            <a:r>
              <a:rPr lang="hu-HU" dirty="0" err="1"/>
              <a:t>radialis</a:t>
            </a:r>
            <a:r>
              <a:rPr lang="hu-HU" dirty="0"/>
              <a:t>:</a:t>
            </a:r>
          </a:p>
          <a:p>
            <a:pPr lvl="2"/>
            <a:r>
              <a:rPr lang="hu-HU" dirty="0"/>
              <a:t>AVGA:</a:t>
            </a:r>
          </a:p>
          <a:p>
            <a:pPr lvl="3"/>
            <a:r>
              <a:rPr lang="hu-HU" dirty="0"/>
              <a:t>Csukló </a:t>
            </a:r>
            <a:r>
              <a:rPr lang="hu-HU" dirty="0" err="1"/>
              <a:t>dorsalflexiója</a:t>
            </a:r>
            <a:r>
              <a:rPr lang="hu-HU" dirty="0"/>
              <a:t>, könyök </a:t>
            </a:r>
            <a:r>
              <a:rPr lang="hu-HU" dirty="0" err="1"/>
              <a:t>extensioja</a:t>
            </a:r>
            <a:endParaRPr lang="hu-HU" dirty="0"/>
          </a:p>
          <a:p>
            <a:pPr lvl="3"/>
            <a:r>
              <a:rPr lang="hu-HU" dirty="0"/>
              <a:t>Nem domináns kézzel kitapintani az artériát</a:t>
            </a:r>
          </a:p>
          <a:p>
            <a:pPr lvl="3"/>
            <a:r>
              <a:rPr lang="hu-HU" dirty="0"/>
              <a:t>30-45°-os szögbe szúrjuk a tűt, amíg vér nem jut a fecskendőbe</a:t>
            </a:r>
          </a:p>
          <a:p>
            <a:pPr lvl="3"/>
            <a:r>
              <a:rPr lang="hu-HU" dirty="0"/>
              <a:t>Ha irányt változtatunk, előszőr a tűt húzzuk ki, amíg a bőr felszíne alá ér és így változtassunk irányt</a:t>
            </a:r>
          </a:p>
          <a:p>
            <a:pPr lvl="3"/>
            <a:r>
              <a:rPr lang="hu-HU" dirty="0"/>
              <a:t>Nyomuk a szúrás helyét 3-5 percig</a:t>
            </a:r>
          </a:p>
          <a:p>
            <a:pPr lvl="3"/>
            <a:r>
              <a:rPr lang="hu-HU" dirty="0"/>
              <a:t>Ellenőrizzük később a végtagot (</a:t>
            </a:r>
            <a:r>
              <a:rPr lang="hu-HU" dirty="0" err="1"/>
              <a:t>haematoma</a:t>
            </a:r>
            <a:r>
              <a:rPr lang="hu-HU" dirty="0"/>
              <a:t>, keringészavar?)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2392065-5DFC-4EBB-ABC9-9F767A21C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186</a:t>
            </a:fld>
            <a:endParaRPr lang="hu-HU"/>
          </a:p>
        </p:txBody>
      </p:sp>
      <p:pic>
        <p:nvPicPr>
          <p:cNvPr id="6" name="Picture 2" descr="Image result for radial artery catheter | Emergency medicine, Respiratory  therapy, Arteries">
            <a:extLst>
              <a:ext uri="{FF2B5EF4-FFF2-40B4-BE49-F238E27FC236}">
                <a16:creationId xmlns:a16="http://schemas.microsoft.com/office/drawing/2014/main" id="{AC6B987B-3CA8-4E5A-BE9D-AF6B5185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25" y="1327042"/>
            <a:ext cx="4015575" cy="376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40532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654C42-0EB6-43DE-A5F9-A4BBE9A1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E4F9E1-366C-4F4E-8826-919A45179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7147085" cy="494492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A. </a:t>
            </a:r>
            <a:r>
              <a:rPr lang="hu-HU" dirty="0" err="1"/>
              <a:t>radialis</a:t>
            </a:r>
            <a:r>
              <a:rPr lang="hu-HU" dirty="0"/>
              <a:t> </a:t>
            </a:r>
            <a:r>
              <a:rPr lang="hu-HU" dirty="0" err="1"/>
              <a:t>kanülálása</a:t>
            </a:r>
            <a:r>
              <a:rPr lang="hu-HU" dirty="0"/>
              <a:t>:</a:t>
            </a:r>
          </a:p>
          <a:p>
            <a:pPr lvl="1"/>
            <a:r>
              <a:rPr lang="hu-HU" dirty="0" err="1"/>
              <a:t>Kanül</a:t>
            </a:r>
            <a:r>
              <a:rPr lang="hu-HU" dirty="0"/>
              <a:t> a tűn technika</a:t>
            </a:r>
          </a:p>
          <a:p>
            <a:pPr lvl="1"/>
            <a:r>
              <a:rPr lang="hu-HU" dirty="0" err="1"/>
              <a:t>Seldinger</a:t>
            </a:r>
            <a:r>
              <a:rPr lang="hu-HU" dirty="0"/>
              <a:t> technika</a:t>
            </a:r>
          </a:p>
          <a:p>
            <a:pPr lvl="2"/>
            <a:r>
              <a:rPr lang="hu-HU" dirty="0"/>
              <a:t>Vezetődrót segítségével</a:t>
            </a:r>
          </a:p>
          <a:p>
            <a:pPr lvl="2"/>
            <a:r>
              <a:rPr lang="hu-HU" dirty="0"/>
              <a:t>Ha a drót elakad, ki kell húzni (nem szabad erőltetni a levezetést), majd a szúrás helyét nyomni</a:t>
            </a:r>
          </a:p>
          <a:p>
            <a:r>
              <a:rPr lang="hu-HU" dirty="0"/>
              <a:t>A. </a:t>
            </a:r>
            <a:r>
              <a:rPr lang="hu-HU" dirty="0" err="1"/>
              <a:t>femoralis</a:t>
            </a:r>
            <a:r>
              <a:rPr lang="hu-HU" dirty="0"/>
              <a:t> </a:t>
            </a:r>
            <a:r>
              <a:rPr lang="hu-HU" dirty="0" err="1"/>
              <a:t>kanülálása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Ha az art. </a:t>
            </a:r>
            <a:r>
              <a:rPr lang="hu-HU" dirty="0" err="1"/>
              <a:t>Radialis</a:t>
            </a:r>
            <a:r>
              <a:rPr lang="hu-HU" dirty="0"/>
              <a:t> nem választható, vagy sikertelen a </a:t>
            </a:r>
            <a:r>
              <a:rPr lang="hu-HU" dirty="0" err="1"/>
              <a:t>kanülálása</a:t>
            </a:r>
            <a:endParaRPr lang="hu-HU" dirty="0"/>
          </a:p>
          <a:p>
            <a:pPr lvl="1"/>
            <a:r>
              <a:rPr lang="hu-HU" dirty="0"/>
              <a:t>Lábat enyhén </a:t>
            </a:r>
            <a:r>
              <a:rPr lang="hu-HU" dirty="0" err="1"/>
              <a:t>abdukálni</a:t>
            </a:r>
            <a:endParaRPr lang="hu-HU" dirty="0"/>
          </a:p>
          <a:p>
            <a:pPr lvl="1"/>
            <a:r>
              <a:rPr lang="hu-HU" dirty="0"/>
              <a:t>45°-os szögben szúrunk</a:t>
            </a:r>
          </a:p>
          <a:p>
            <a:r>
              <a:rPr lang="hu-HU" dirty="0"/>
              <a:t>A. </a:t>
            </a:r>
            <a:r>
              <a:rPr lang="hu-HU" dirty="0" err="1"/>
              <a:t>dorsalis</a:t>
            </a:r>
            <a:r>
              <a:rPr lang="hu-HU" dirty="0"/>
              <a:t> </a:t>
            </a:r>
            <a:r>
              <a:rPr lang="hu-HU" dirty="0" err="1"/>
              <a:t>pedis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20-30°os szög, artéria felületesebben van</a:t>
            </a:r>
          </a:p>
          <a:p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B4DED8E-644D-4626-B249-110CE7FEE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187</a:t>
            </a:fld>
            <a:endParaRPr lang="hu-HU"/>
          </a:p>
        </p:txBody>
      </p:sp>
      <p:pic>
        <p:nvPicPr>
          <p:cNvPr id="5" name="Picture 4" descr="The Anatomy of Femoral Vascular Access — Taming the SRU">
            <a:extLst>
              <a:ext uri="{FF2B5EF4-FFF2-40B4-BE49-F238E27FC236}">
                <a16:creationId xmlns:a16="http://schemas.microsoft.com/office/drawing/2014/main" id="{29854F7D-EEA7-42DD-B3D5-C4F10B98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367" y="2773077"/>
            <a:ext cx="3033666" cy="297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47992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4ED00E-422C-4AF6-A4B0-2498117E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FB1B79-90DC-49B8-B217-BCBEA644E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UH vezérelt </a:t>
            </a:r>
            <a:r>
              <a:rPr lang="hu-HU" dirty="0" err="1"/>
              <a:t>kanülálás</a:t>
            </a:r>
            <a:r>
              <a:rPr lang="hu-HU" dirty="0"/>
              <a:t>: </a:t>
            </a:r>
          </a:p>
          <a:p>
            <a:pPr lvl="1"/>
            <a:r>
              <a:rPr lang="hu-HU" dirty="0"/>
              <a:t>Ha nem lehet kitapintani</a:t>
            </a:r>
          </a:p>
          <a:p>
            <a:pPr lvl="1"/>
            <a:r>
              <a:rPr lang="hu-HU" dirty="0" err="1"/>
              <a:t>Linearis</a:t>
            </a:r>
            <a:r>
              <a:rPr lang="hu-HU" dirty="0"/>
              <a:t> fejjel </a:t>
            </a:r>
          </a:p>
          <a:p>
            <a:pPr lvl="1"/>
            <a:r>
              <a:rPr lang="hu-HU" dirty="0"/>
              <a:t>Kerek vastagfalú </a:t>
            </a:r>
            <a:r>
              <a:rPr lang="hu-HU" dirty="0" err="1"/>
              <a:t>pulsaló</a:t>
            </a:r>
            <a:r>
              <a:rPr lang="hu-HU" dirty="0"/>
              <a:t> képlet, amit nehezen lehet összenyomni</a:t>
            </a:r>
          </a:p>
          <a:p>
            <a:pPr lvl="1"/>
            <a:r>
              <a:rPr lang="hu-HU" dirty="0"/>
              <a:t>Artériát a </a:t>
            </a:r>
            <a:r>
              <a:rPr lang="hu-HU" dirty="0" err="1"/>
              <a:t>transducer</a:t>
            </a:r>
            <a:r>
              <a:rPr lang="hu-HU" dirty="0"/>
              <a:t> közepére irányítani</a:t>
            </a:r>
          </a:p>
          <a:p>
            <a:pPr lvl="1"/>
            <a:r>
              <a:rPr lang="hu-HU" dirty="0"/>
              <a:t>Tű apró mozgásával tájékozódni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CBB58EB-2325-4E8A-BFD8-A04152835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602754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F1231E-19FA-4291-BEC9-A4F24601B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DA6E31-FE57-472F-B6B6-E6E70052F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Szövődmények:</a:t>
            </a:r>
          </a:p>
          <a:p>
            <a:pPr lvl="1"/>
            <a:r>
              <a:rPr lang="hu-HU" dirty="0"/>
              <a:t>5% alatt</a:t>
            </a:r>
          </a:p>
          <a:p>
            <a:pPr lvl="1"/>
            <a:r>
              <a:rPr lang="hu-HU" dirty="0"/>
              <a:t>Fertőzés – egyenesen arányos a </a:t>
            </a:r>
            <a:r>
              <a:rPr lang="hu-HU" dirty="0" err="1"/>
              <a:t>kanül</a:t>
            </a:r>
            <a:r>
              <a:rPr lang="hu-HU" dirty="0"/>
              <a:t> </a:t>
            </a:r>
            <a:r>
              <a:rPr lang="hu-HU" dirty="0" err="1"/>
              <a:t>bentlétének</a:t>
            </a:r>
            <a:r>
              <a:rPr lang="hu-HU" dirty="0"/>
              <a:t> </a:t>
            </a:r>
            <a:r>
              <a:rPr lang="hu-HU" dirty="0" err="1"/>
              <a:t>idejével</a:t>
            </a:r>
            <a:endParaRPr lang="hu-HU" dirty="0"/>
          </a:p>
          <a:p>
            <a:pPr lvl="1"/>
            <a:r>
              <a:rPr lang="hu-HU" dirty="0"/>
              <a:t>Vérzés</a:t>
            </a:r>
          </a:p>
          <a:p>
            <a:pPr lvl="1"/>
            <a:r>
              <a:rPr lang="hu-HU" dirty="0" err="1"/>
              <a:t>Thrombosis</a:t>
            </a:r>
            <a:endParaRPr lang="hu-HU" dirty="0"/>
          </a:p>
          <a:p>
            <a:pPr lvl="1"/>
            <a:r>
              <a:rPr lang="hu-HU" dirty="0" err="1"/>
              <a:t>Neuropathaia</a:t>
            </a:r>
            <a:r>
              <a:rPr lang="hu-HU" dirty="0"/>
              <a:t> – </a:t>
            </a:r>
            <a:r>
              <a:rPr lang="hu-HU" dirty="0" err="1"/>
              <a:t>haematoma</a:t>
            </a:r>
            <a:r>
              <a:rPr lang="hu-HU" dirty="0"/>
              <a:t> okozta </a:t>
            </a:r>
            <a:r>
              <a:rPr lang="hu-HU" dirty="0" err="1"/>
              <a:t>idegkompressio</a:t>
            </a:r>
            <a:endParaRPr lang="hu-HU" dirty="0"/>
          </a:p>
          <a:p>
            <a:pPr lvl="1"/>
            <a:r>
              <a:rPr lang="hu-HU" dirty="0" err="1"/>
              <a:t>Pseudoaneurysma</a:t>
            </a:r>
            <a:r>
              <a:rPr lang="hu-HU" dirty="0"/>
              <a:t>, AV </a:t>
            </a:r>
            <a:r>
              <a:rPr lang="hu-HU" dirty="0" err="1"/>
              <a:t>fistula</a:t>
            </a:r>
            <a:endParaRPr lang="hu-HU" dirty="0"/>
          </a:p>
          <a:p>
            <a:r>
              <a:rPr lang="hu-HU" dirty="0"/>
              <a:t>Alternatív technika az artéria preparálás</a:t>
            </a:r>
          </a:p>
          <a:p>
            <a:r>
              <a:rPr lang="hu-HU" dirty="0"/>
              <a:t>Kanült rögzíteni kell:</a:t>
            </a:r>
          </a:p>
          <a:p>
            <a:pPr lvl="1"/>
            <a:r>
              <a:rPr lang="hu-HU" dirty="0"/>
              <a:t>Öltéssel + védőkötés</a:t>
            </a:r>
          </a:p>
          <a:p>
            <a:pPr lvl="1"/>
            <a:r>
              <a:rPr lang="hu-HU" dirty="0" err="1"/>
              <a:t>Végtagsinezés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C538852-5436-406D-B5E7-DF936722D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189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1847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00F6FF-6AF4-4605-9B07-CD161FC21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Endotrachealis</a:t>
            </a:r>
            <a:r>
              <a:rPr lang="hu-HU" dirty="0"/>
              <a:t> </a:t>
            </a:r>
            <a:r>
              <a:rPr lang="hu-HU" dirty="0" err="1"/>
              <a:t>intubatio</a:t>
            </a:r>
            <a:r>
              <a:rPr lang="hu-HU" dirty="0"/>
              <a:t> eszközei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D541A0-71C1-4746-BF92-1025A737B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Eszközök</a:t>
            </a:r>
          </a:p>
          <a:p>
            <a:pPr lvl="1"/>
            <a:r>
              <a:rPr lang="hu-HU" dirty="0"/>
              <a:t>Laringoszkóp</a:t>
            </a:r>
          </a:p>
          <a:p>
            <a:pPr lvl="1"/>
            <a:r>
              <a:rPr lang="hu-HU" dirty="0" err="1"/>
              <a:t>Endotrachealis</a:t>
            </a:r>
            <a:r>
              <a:rPr lang="hu-HU" dirty="0"/>
              <a:t> tubus</a:t>
            </a:r>
          </a:p>
          <a:p>
            <a:pPr lvl="1"/>
            <a:r>
              <a:rPr lang="hu-HU" dirty="0"/>
              <a:t>Tubusvezető nyárs</a:t>
            </a:r>
          </a:p>
          <a:p>
            <a:pPr lvl="1"/>
            <a:r>
              <a:rPr lang="hu-HU" dirty="0" err="1"/>
              <a:t>Bougie</a:t>
            </a:r>
            <a:endParaRPr lang="hu-HU" dirty="0"/>
          </a:p>
          <a:p>
            <a:pPr lvl="1"/>
            <a:r>
              <a:rPr lang="hu-HU" dirty="0"/>
              <a:t>Filter</a:t>
            </a:r>
          </a:p>
          <a:p>
            <a:pPr lvl="1"/>
            <a:r>
              <a:rPr lang="hu-HU" dirty="0"/>
              <a:t>PEEP szelep</a:t>
            </a:r>
          </a:p>
          <a:p>
            <a:pPr lvl="1"/>
            <a:r>
              <a:rPr lang="hu-HU" dirty="0"/>
              <a:t>Rögzítés</a:t>
            </a:r>
          </a:p>
          <a:p>
            <a:pPr lvl="1"/>
            <a:r>
              <a:rPr lang="hu-HU" dirty="0"/>
              <a:t>Egyéb felszerelések</a:t>
            </a:r>
          </a:p>
          <a:p>
            <a:pPr lvl="1"/>
            <a:r>
              <a:rPr lang="hu-HU" dirty="0" err="1"/>
              <a:t>Manometer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2C09FFC-74D2-42D9-96F3-9E3C3522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5570894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4D46E91-BBF0-4E2F-9558-3E8515AF0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Swan</a:t>
            </a:r>
            <a:r>
              <a:rPr lang="hu-HU" dirty="0"/>
              <a:t>-Ganz katéter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67CB35-43F7-48D3-91D2-6A4C910BD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A. </a:t>
            </a:r>
            <a:r>
              <a:rPr lang="hu-HU" dirty="0" err="1"/>
              <a:t>pulmonalis</a:t>
            </a:r>
            <a:r>
              <a:rPr lang="hu-HU" dirty="0"/>
              <a:t> </a:t>
            </a:r>
            <a:r>
              <a:rPr lang="hu-HU" dirty="0" err="1"/>
              <a:t>kanülálása</a:t>
            </a:r>
            <a:endParaRPr lang="hu-HU" dirty="0"/>
          </a:p>
          <a:p>
            <a:r>
              <a:rPr lang="hu-HU" dirty="0" err="1"/>
              <a:t>Kanülön</a:t>
            </a:r>
            <a:r>
              <a:rPr lang="hu-HU" dirty="0"/>
              <a:t> lágy, felfújható ballon</a:t>
            </a:r>
          </a:p>
          <a:p>
            <a:r>
              <a:rPr lang="hu-HU" dirty="0"/>
              <a:t>Ballont felfújva véráramlást követve a. </a:t>
            </a:r>
            <a:r>
              <a:rPr lang="hu-HU" dirty="0" err="1"/>
              <a:t>pulmonalisba</a:t>
            </a:r>
            <a:r>
              <a:rPr lang="hu-HU" dirty="0"/>
              <a:t> megy, ott az oszlás során elakad</a:t>
            </a:r>
          </a:p>
          <a:p>
            <a:r>
              <a:rPr lang="hu-HU" dirty="0"/>
              <a:t>Mért nyomás megegyezik a </a:t>
            </a:r>
            <a:r>
              <a:rPr lang="hu-HU" dirty="0" err="1"/>
              <a:t>pulmonalis</a:t>
            </a:r>
            <a:r>
              <a:rPr lang="hu-HU" dirty="0"/>
              <a:t> kapillárisokban mért nyomással, ami egyenlő a </a:t>
            </a:r>
            <a:r>
              <a:rPr lang="hu-HU" dirty="0" err="1"/>
              <a:t>pulmonalis</a:t>
            </a:r>
            <a:r>
              <a:rPr lang="hu-HU" dirty="0"/>
              <a:t> vénákban és bal pitvarban lévő nyomással</a:t>
            </a:r>
          </a:p>
          <a:p>
            <a:r>
              <a:rPr lang="hu-HU" dirty="0" err="1"/>
              <a:t>Diastolekor</a:t>
            </a:r>
            <a:r>
              <a:rPr lang="hu-HU" dirty="0"/>
              <a:t> </a:t>
            </a:r>
            <a:r>
              <a:rPr lang="hu-HU" dirty="0" err="1"/>
              <a:t>mitr</a:t>
            </a:r>
            <a:r>
              <a:rPr lang="hu-HU" dirty="0"/>
              <a:t>. Bill. Nyitva van, nyomás megegyezik a bal kamrai </a:t>
            </a:r>
            <a:r>
              <a:rPr lang="hu-HU" dirty="0" err="1"/>
              <a:t>diastoles</a:t>
            </a:r>
            <a:r>
              <a:rPr lang="hu-HU" dirty="0"/>
              <a:t> nyomással - &gt; </a:t>
            </a:r>
            <a:r>
              <a:rPr lang="hu-HU" dirty="0" err="1"/>
              <a:t>preload</a:t>
            </a:r>
            <a:endParaRPr lang="hu-HU" dirty="0"/>
          </a:p>
          <a:p>
            <a:r>
              <a:rPr lang="hu-HU" dirty="0"/>
              <a:t>Perctérfogat meghatározása </a:t>
            </a:r>
            <a:r>
              <a:rPr lang="hu-HU" dirty="0" err="1"/>
              <a:t>termodilutioval</a:t>
            </a:r>
            <a:r>
              <a:rPr lang="hu-HU" dirty="0"/>
              <a:t> (nagy CO – nagyobb mennyiségű vérrel keveredik, kisebb mértékben hűl le a katéter, rövidebb ideig tart)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F306271-A8DA-497B-9FC5-EC5C8B954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9957414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C2F272-E570-4C99-AD95-864E798E0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F8737C-C84F-4F93-B81D-1D2B948CA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191</a:t>
            </a:fld>
            <a:endParaRPr lang="hu-HU"/>
          </a:p>
        </p:txBody>
      </p:sp>
      <p:pic>
        <p:nvPicPr>
          <p:cNvPr id="28674" name="Picture 2" descr="Pulmonary artery catheter - Wikipedia">
            <a:extLst>
              <a:ext uri="{FF2B5EF4-FFF2-40B4-BE49-F238E27FC236}">
                <a16:creationId xmlns:a16="http://schemas.microsoft.com/office/drawing/2014/main" id="{8190F64D-959E-4641-95CF-0FD4AFF48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731" y="1232035"/>
            <a:ext cx="4752432" cy="54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Swan Ganz - Pulmonary Artery Catheter Basics Nick Mark MD @nickmmark  #SwanGanz #Pulmonary #Artery">
            <a:extLst>
              <a:ext uri="{FF2B5EF4-FFF2-40B4-BE49-F238E27FC236}">
                <a16:creationId xmlns:a16="http://schemas.microsoft.com/office/drawing/2014/main" id="{EFAC621B-0323-4DA8-8CB2-51F7C63FC6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4" y="1329555"/>
            <a:ext cx="6594720" cy="49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684369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215568-FD31-48DF-802D-EB31734E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E78A47-197F-49A7-A70B-D0F13A5BD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Pulmonalis</a:t>
            </a:r>
            <a:r>
              <a:rPr lang="hu-HU" dirty="0"/>
              <a:t> </a:t>
            </a:r>
            <a:r>
              <a:rPr lang="hu-HU" dirty="0" err="1"/>
              <a:t>kapillaris</a:t>
            </a:r>
            <a:r>
              <a:rPr lang="hu-HU" dirty="0"/>
              <a:t> éknyomás (PCWP) és perctérfogat mérése</a:t>
            </a:r>
          </a:p>
          <a:p>
            <a:r>
              <a:rPr lang="hu-HU" dirty="0"/>
              <a:t>Mind diagnosztikus, mind terápiás célra</a:t>
            </a:r>
          </a:p>
          <a:p>
            <a:r>
              <a:rPr lang="hu-HU" dirty="0"/>
              <a:t>Főleg jobb szívfél terhelés és ARDS esetén </a:t>
            </a:r>
          </a:p>
          <a:p>
            <a:r>
              <a:rPr lang="hu-HU" dirty="0"/>
              <a:t>PCWP:</a:t>
            </a:r>
          </a:p>
          <a:p>
            <a:pPr lvl="1"/>
            <a:r>
              <a:rPr lang="hu-HU" dirty="0"/>
              <a:t>Felfújt ballon esetén az előtte lévő nyomást értékeljük</a:t>
            </a:r>
          </a:p>
          <a:p>
            <a:pPr lvl="1"/>
            <a:r>
              <a:rPr lang="hu-HU" dirty="0"/>
              <a:t>8-12 Hgmm normál esetben</a:t>
            </a:r>
          </a:p>
          <a:p>
            <a:pPr lvl="1"/>
            <a:r>
              <a:rPr lang="hu-HU" dirty="0"/>
              <a:t>Érpálya töltöttségének megítélése, Frank-</a:t>
            </a:r>
            <a:r>
              <a:rPr lang="hu-HU" dirty="0" err="1"/>
              <a:t>Starling</a:t>
            </a:r>
            <a:r>
              <a:rPr lang="hu-HU" dirty="0"/>
              <a:t> mechanizmus elemzésére</a:t>
            </a:r>
          </a:p>
          <a:p>
            <a:pPr lvl="1"/>
            <a:r>
              <a:rPr lang="hu-HU" dirty="0"/>
              <a:t>Újabb kutatások szerint rosszul jelzi a bal kamra </a:t>
            </a:r>
            <a:r>
              <a:rPr lang="hu-HU" dirty="0" err="1"/>
              <a:t>preloadját</a:t>
            </a:r>
            <a:endParaRPr lang="hu-HU" dirty="0"/>
          </a:p>
          <a:p>
            <a:pPr lvl="1"/>
            <a:r>
              <a:rPr lang="hu-HU" dirty="0"/>
              <a:t>Egyre inkább visszaszorulóban a használata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55520E4-F744-4DE1-AF4E-0560CF1B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5319915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424C9C-7ECF-4E11-9491-92087AB8E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PiCCO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FB20963-81C4-41D8-9F4B-4D5348CC8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Speciális artériás </a:t>
            </a:r>
            <a:r>
              <a:rPr lang="hu-HU" dirty="0" err="1"/>
              <a:t>kanül</a:t>
            </a:r>
            <a:r>
              <a:rPr lang="hu-HU" dirty="0"/>
              <a:t> (a. </a:t>
            </a:r>
            <a:r>
              <a:rPr lang="hu-HU" dirty="0" err="1"/>
              <a:t>brachialis</a:t>
            </a:r>
            <a:r>
              <a:rPr lang="hu-HU" dirty="0"/>
              <a:t>/</a:t>
            </a:r>
            <a:r>
              <a:rPr lang="hu-HU" dirty="0" err="1"/>
              <a:t>femoralis</a:t>
            </a:r>
            <a:r>
              <a:rPr lang="hu-HU" dirty="0"/>
              <a:t>) + </a:t>
            </a:r>
            <a:r>
              <a:rPr lang="hu-HU" dirty="0" err="1"/>
              <a:t>centrál</a:t>
            </a:r>
            <a:r>
              <a:rPr lang="hu-HU" dirty="0"/>
              <a:t> véna</a:t>
            </a:r>
          </a:p>
          <a:p>
            <a:r>
              <a:rPr lang="hu-HU" dirty="0" err="1"/>
              <a:t>Termodilutios</a:t>
            </a:r>
            <a:r>
              <a:rPr lang="hu-HU" dirty="0"/>
              <a:t> mérések segítségével perctérfogatot lehet meghatározni</a:t>
            </a:r>
          </a:p>
          <a:p>
            <a:endParaRPr lang="hu-HU" dirty="0"/>
          </a:p>
          <a:p>
            <a:r>
              <a:rPr lang="hu-HU" dirty="0"/>
              <a:t>GEDV – globális </a:t>
            </a:r>
            <a:r>
              <a:rPr lang="hu-HU" dirty="0" err="1"/>
              <a:t>végdiastoles</a:t>
            </a:r>
            <a:r>
              <a:rPr lang="hu-HU" dirty="0"/>
              <a:t> térfogat -&gt; </a:t>
            </a:r>
            <a:r>
              <a:rPr lang="hu-HU" dirty="0" err="1"/>
              <a:t>preload</a:t>
            </a:r>
            <a:r>
              <a:rPr lang="hu-HU" dirty="0"/>
              <a:t> </a:t>
            </a:r>
          </a:p>
          <a:p>
            <a:r>
              <a:rPr lang="hu-HU" dirty="0"/>
              <a:t>ELWL- tüdővíztartalom</a:t>
            </a:r>
          </a:p>
          <a:p>
            <a:r>
              <a:rPr lang="hu-HU" dirty="0"/>
              <a:t>CF- szívfunkciós index – </a:t>
            </a:r>
            <a:r>
              <a:rPr lang="hu-HU" dirty="0" err="1"/>
              <a:t>kontraktilitás</a:t>
            </a:r>
            <a:endParaRPr lang="hu-HU" dirty="0"/>
          </a:p>
          <a:p>
            <a:r>
              <a:rPr lang="hu-HU" dirty="0"/>
              <a:t>GEF – globális </a:t>
            </a:r>
            <a:r>
              <a:rPr lang="hu-HU" dirty="0" err="1"/>
              <a:t>ejekciós</a:t>
            </a:r>
            <a:r>
              <a:rPr lang="hu-HU" dirty="0"/>
              <a:t> frakciós index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B4A1083-8721-48FB-A5B1-4F1964A3F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193</a:t>
            </a:fld>
            <a:endParaRPr lang="hu-HU"/>
          </a:p>
        </p:txBody>
      </p:sp>
      <p:pic>
        <p:nvPicPr>
          <p:cNvPr id="30722" name="Picture 2" descr="PiCCO Advanced Patient Monitoring">
            <a:extLst>
              <a:ext uri="{FF2B5EF4-FFF2-40B4-BE49-F238E27FC236}">
                <a16:creationId xmlns:a16="http://schemas.microsoft.com/office/drawing/2014/main" id="{83ABE45D-DF86-49F4-A4B5-07A62ED9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515" y="3759302"/>
            <a:ext cx="4566683" cy="296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70473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FD5F18-67B3-4501-9B33-1D709127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6682B2E-C79E-4D61-AD0E-D96C91FE7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194</a:t>
            </a:fld>
            <a:endParaRPr lang="hu-HU"/>
          </a:p>
        </p:txBody>
      </p:sp>
      <p:pic>
        <p:nvPicPr>
          <p:cNvPr id="31746" name="Picture 2" descr="ICaN">
            <a:extLst>
              <a:ext uri="{FF2B5EF4-FFF2-40B4-BE49-F238E27FC236}">
                <a16:creationId xmlns:a16="http://schemas.microsoft.com/office/drawing/2014/main" id="{B9C89542-1386-4933-88AF-E7D9EFF60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78" y="1547259"/>
            <a:ext cx="6467475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Pulsion Medical Systems - PiCCO plus Community, Manuals and Specifications  | MedWrench">
            <a:extLst>
              <a:ext uri="{FF2B5EF4-FFF2-40B4-BE49-F238E27FC236}">
                <a16:creationId xmlns:a16="http://schemas.microsoft.com/office/drawing/2014/main" id="{82F79327-CF38-4929-A4D3-2AD97A46D9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7" y="2539014"/>
            <a:ext cx="4491351" cy="318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3169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8A8DBD-3191-4609-9ABA-632B61737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164648-3FD9-4789-935A-AD263D142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31A16C4-11AA-4324-ADF7-01E2DB71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195</a:t>
            </a:fld>
            <a:endParaRPr lang="hu-HU"/>
          </a:p>
        </p:txBody>
      </p:sp>
      <p:pic>
        <p:nvPicPr>
          <p:cNvPr id="29698" name="Picture 2" descr="Advanced hemodynamic monitoring">
            <a:extLst>
              <a:ext uri="{FF2B5EF4-FFF2-40B4-BE49-F238E27FC236}">
                <a16:creationId xmlns:a16="http://schemas.microsoft.com/office/drawing/2014/main" id="{2D446D44-59E7-4539-A1B9-3DE91A2D3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631" y="1423261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97692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703BBE-3470-417F-9FF2-3DC3E9B8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Intracranialis</a:t>
            </a:r>
            <a:r>
              <a:rPr lang="hu-HU" dirty="0"/>
              <a:t> nyomásmérés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9CC555-5780-4884-902C-5062A5C39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Magas ICP arányos a mortalitás és morbiditással</a:t>
            </a:r>
          </a:p>
          <a:p>
            <a:r>
              <a:rPr lang="hu-HU" dirty="0"/>
              <a:t>Általában </a:t>
            </a:r>
            <a:r>
              <a:rPr lang="hu-HU" dirty="0" err="1"/>
              <a:t>invazív</a:t>
            </a:r>
            <a:r>
              <a:rPr lang="hu-HU" dirty="0"/>
              <a:t> módon – legelterjedtebb </a:t>
            </a:r>
            <a:r>
              <a:rPr lang="hu-HU" dirty="0" err="1"/>
              <a:t>kamradrain</a:t>
            </a:r>
            <a:r>
              <a:rPr lang="hu-HU" dirty="0"/>
              <a:t> (</a:t>
            </a:r>
            <a:r>
              <a:rPr lang="hu-HU" dirty="0" err="1"/>
              <a:t>intraventricularis</a:t>
            </a:r>
            <a:r>
              <a:rPr lang="hu-HU" dirty="0"/>
              <a:t> </a:t>
            </a:r>
            <a:r>
              <a:rPr lang="hu-HU" dirty="0" err="1"/>
              <a:t>drain</a:t>
            </a:r>
            <a:r>
              <a:rPr lang="hu-HU" dirty="0"/>
              <a:t>) – </a:t>
            </a:r>
            <a:r>
              <a:rPr lang="hu-HU" dirty="0" err="1"/>
              <a:t>liquor</a:t>
            </a:r>
            <a:r>
              <a:rPr lang="hu-HU" dirty="0"/>
              <a:t> lebocsátás is lehetséges</a:t>
            </a:r>
          </a:p>
          <a:p>
            <a:r>
              <a:rPr lang="hu-HU" dirty="0"/>
              <a:t>Kóros 20  </a:t>
            </a:r>
            <a:r>
              <a:rPr lang="hu-HU" dirty="0" err="1"/>
              <a:t>hgmm</a:t>
            </a:r>
            <a:r>
              <a:rPr lang="hu-HU" dirty="0"/>
              <a:t>  felett</a:t>
            </a:r>
          </a:p>
          <a:p>
            <a:r>
              <a:rPr lang="hu-HU" dirty="0"/>
              <a:t>Indikáció: </a:t>
            </a:r>
          </a:p>
          <a:p>
            <a:pPr lvl="1"/>
            <a:r>
              <a:rPr lang="hu-HU" dirty="0"/>
              <a:t>Súlyos </a:t>
            </a:r>
            <a:r>
              <a:rPr lang="hu-HU" dirty="0" err="1"/>
              <a:t>neurotrauma</a:t>
            </a:r>
            <a:r>
              <a:rPr lang="hu-HU" dirty="0"/>
              <a:t> GCS &lt;9, </a:t>
            </a:r>
          </a:p>
          <a:p>
            <a:pPr lvl="1"/>
            <a:r>
              <a:rPr lang="hu-HU" dirty="0"/>
              <a:t>Tumorok – </a:t>
            </a:r>
            <a:r>
              <a:rPr lang="hu-HU" dirty="0" err="1"/>
              <a:t>hydrocephalus</a:t>
            </a:r>
            <a:endParaRPr lang="hu-HU" dirty="0"/>
          </a:p>
          <a:p>
            <a:pPr lvl="1"/>
            <a:r>
              <a:rPr lang="hu-HU" dirty="0"/>
              <a:t>Vérzések – leggyakrabban MCA </a:t>
            </a:r>
            <a:r>
              <a:rPr lang="hu-HU" dirty="0" err="1"/>
              <a:t>inf</a:t>
            </a:r>
            <a:r>
              <a:rPr lang="hu-HU" dirty="0"/>
              <a:t>.</a:t>
            </a:r>
          </a:p>
          <a:p>
            <a:pPr lvl="1"/>
            <a:r>
              <a:rPr lang="hu-HU" dirty="0"/>
              <a:t>SAH – </a:t>
            </a:r>
            <a:r>
              <a:rPr lang="hu-HU" dirty="0" err="1"/>
              <a:t>hydrocephalus</a:t>
            </a:r>
            <a:endParaRPr lang="hu-HU" dirty="0"/>
          </a:p>
          <a:p>
            <a:pPr lvl="1"/>
            <a:r>
              <a:rPr lang="hu-HU" dirty="0"/>
              <a:t>Bizonyos </a:t>
            </a:r>
            <a:r>
              <a:rPr lang="hu-HU" dirty="0" err="1"/>
              <a:t>enephalopathia</a:t>
            </a:r>
            <a:endParaRPr lang="hu-HU" dirty="0"/>
          </a:p>
          <a:p>
            <a:r>
              <a:rPr lang="hu-HU" dirty="0"/>
              <a:t>Szövődmény:</a:t>
            </a:r>
          </a:p>
          <a:p>
            <a:pPr lvl="1"/>
            <a:r>
              <a:rPr lang="hu-HU" dirty="0"/>
              <a:t>Vérzés</a:t>
            </a:r>
          </a:p>
          <a:p>
            <a:pPr lvl="1"/>
            <a:r>
              <a:rPr lang="hu-HU" dirty="0" err="1"/>
              <a:t>Infectio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3EB7AE6-1208-483C-BF81-BD8F73DBE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196</a:t>
            </a:fld>
            <a:endParaRPr lang="hu-HU"/>
          </a:p>
        </p:txBody>
      </p:sp>
      <p:pic>
        <p:nvPicPr>
          <p:cNvPr id="33796" name="Picture 4" descr="Intracranial Hypertension | Neupsy Key">
            <a:extLst>
              <a:ext uri="{FF2B5EF4-FFF2-40B4-BE49-F238E27FC236}">
                <a16:creationId xmlns:a16="http://schemas.microsoft.com/office/drawing/2014/main" id="{C31D99AB-9E44-4FE1-A6B4-3328E9B15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581" y="2803447"/>
            <a:ext cx="53721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78941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66BE7C-C6E6-485A-A4BD-31C021A38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F1AE6D-AE27-4C44-94DC-B453BACCD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7359580" cy="4944928"/>
          </a:xfrm>
        </p:spPr>
        <p:txBody>
          <a:bodyPr/>
          <a:lstStyle/>
          <a:p>
            <a:r>
              <a:rPr lang="hu-HU" dirty="0" err="1"/>
              <a:t>Cerebralis</a:t>
            </a:r>
            <a:r>
              <a:rPr lang="hu-HU" dirty="0"/>
              <a:t> </a:t>
            </a:r>
            <a:r>
              <a:rPr lang="hu-HU" dirty="0" err="1"/>
              <a:t>perfuzió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CPP alapján vezérelt terápia</a:t>
            </a:r>
          </a:p>
          <a:p>
            <a:pPr lvl="1"/>
            <a:r>
              <a:rPr lang="hu-HU" dirty="0"/>
              <a:t>CPP = MAP-ICP</a:t>
            </a:r>
          </a:p>
          <a:p>
            <a:pPr lvl="1"/>
            <a:r>
              <a:rPr lang="hu-HU" dirty="0"/>
              <a:t>60-80 Hgmm a normál érték</a:t>
            </a:r>
          </a:p>
          <a:p>
            <a:pPr lvl="1"/>
            <a:r>
              <a:rPr lang="hu-HU" dirty="0"/>
              <a:t>Normális körülmények között </a:t>
            </a:r>
            <a:r>
              <a:rPr lang="hu-HU" dirty="0" err="1"/>
              <a:t>autoreguláció</a:t>
            </a:r>
            <a:r>
              <a:rPr lang="hu-HU" dirty="0"/>
              <a:t>: 50-150  Hgmm-es nyomás között állandó véráramlás</a:t>
            </a:r>
          </a:p>
          <a:p>
            <a:pPr lvl="1"/>
            <a:r>
              <a:rPr lang="hu-HU" dirty="0"/>
              <a:t>Traumás beteg </a:t>
            </a:r>
            <a:r>
              <a:rPr lang="hu-HU" dirty="0" err="1"/>
              <a:t>autoregulatioja</a:t>
            </a:r>
            <a:r>
              <a:rPr lang="hu-HU" dirty="0"/>
              <a:t> megváltozik</a:t>
            </a:r>
          </a:p>
          <a:p>
            <a:pPr lvl="1"/>
            <a:r>
              <a:rPr lang="hu-HU" dirty="0"/>
              <a:t>Növekvő ICP (csökkenő MAP) -&gt; </a:t>
            </a:r>
            <a:r>
              <a:rPr lang="hu-HU" dirty="0" err="1"/>
              <a:t>vasodilatatio</a:t>
            </a:r>
            <a:r>
              <a:rPr lang="hu-HU" dirty="0"/>
              <a:t> -&gt; agyi véráramlás fokozódik -&gt; ICP nő -&gt; CPP csökken (ördögi kör)</a:t>
            </a:r>
          </a:p>
          <a:p>
            <a:pPr lvl="1"/>
            <a:r>
              <a:rPr lang="hu-HU" dirty="0"/>
              <a:t>Megoldás – ICP csökkentése/ MAP emelése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94AFC23-B389-4CA6-B803-5019BE57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197</a:t>
            </a:fld>
            <a:endParaRPr lang="hu-HU"/>
          </a:p>
        </p:txBody>
      </p:sp>
      <p:pic>
        <p:nvPicPr>
          <p:cNvPr id="32770" name="Picture 2" descr="How do blood vessels restore pressure following autoregulation of blood  flow?">
            <a:extLst>
              <a:ext uri="{FF2B5EF4-FFF2-40B4-BE49-F238E27FC236}">
                <a16:creationId xmlns:a16="http://schemas.microsoft.com/office/drawing/2014/main" id="{C8022135-88C4-4CCC-9390-99DEE9276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61" y="1052648"/>
            <a:ext cx="3989972" cy="255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6437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52F88C-AA7F-4028-9709-3114D9203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20BEA0-9D85-46A9-A13E-1D5DA0E05E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Nyomásgörbe:</a:t>
            </a:r>
          </a:p>
          <a:p>
            <a:pPr lvl="1"/>
            <a:r>
              <a:rPr lang="hu-HU" dirty="0"/>
              <a:t>Alapnyomás = ICP</a:t>
            </a:r>
          </a:p>
          <a:p>
            <a:pPr lvl="1"/>
            <a:r>
              <a:rPr lang="hu-HU" dirty="0" err="1"/>
              <a:t>Vascularis</a:t>
            </a:r>
            <a:r>
              <a:rPr lang="hu-HU" dirty="0"/>
              <a:t> </a:t>
            </a:r>
            <a:r>
              <a:rPr lang="hu-HU" dirty="0" err="1"/>
              <a:t>pulsatio</a:t>
            </a:r>
            <a:endParaRPr lang="hu-HU" dirty="0"/>
          </a:p>
          <a:p>
            <a:pPr lvl="1"/>
            <a:r>
              <a:rPr lang="hu-HU" dirty="0"/>
              <a:t>Légzési hullám</a:t>
            </a:r>
          </a:p>
          <a:p>
            <a:r>
              <a:rPr lang="hu-HU" dirty="0"/>
              <a:t>Nyomáshullám:</a:t>
            </a:r>
          </a:p>
          <a:p>
            <a:pPr lvl="1"/>
            <a:r>
              <a:rPr lang="hu-HU" dirty="0"/>
              <a:t>3 fontos csúcs</a:t>
            </a:r>
          </a:p>
          <a:p>
            <a:pPr lvl="1"/>
            <a:r>
              <a:rPr lang="hu-HU" dirty="0"/>
              <a:t>P1 – ütéshullám – SBP-vel korrelál</a:t>
            </a:r>
          </a:p>
          <a:p>
            <a:pPr lvl="1"/>
            <a:r>
              <a:rPr lang="hu-HU" dirty="0"/>
              <a:t>P2 – apályhullám – IC </a:t>
            </a:r>
            <a:r>
              <a:rPr lang="hu-HU" dirty="0" err="1"/>
              <a:t>complience</a:t>
            </a:r>
            <a:endParaRPr lang="hu-HU" dirty="0"/>
          </a:p>
          <a:p>
            <a:pPr lvl="1"/>
            <a:r>
              <a:rPr lang="hu-HU" dirty="0"/>
              <a:t>P3 – kettős hullám – aorta billentyű záródása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DC10319-0FF9-4667-9CAE-50240F97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198</a:t>
            </a:fld>
            <a:endParaRPr lang="hu-HU"/>
          </a:p>
        </p:txBody>
      </p:sp>
      <p:pic>
        <p:nvPicPr>
          <p:cNvPr id="8194" name="Picture 2" descr="Interpretation of intracranial pressure waveforms | Deranged Physiology">
            <a:extLst>
              <a:ext uri="{FF2B5EF4-FFF2-40B4-BE49-F238E27FC236}">
                <a16:creationId xmlns:a16="http://schemas.microsoft.com/office/drawing/2014/main" id="{0B9733F0-B228-41E7-9BE3-C35B32D1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70" y="3967513"/>
            <a:ext cx="5183449" cy="238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ntracranial pressure monitoring: Gold standard and recent innovations">
            <a:extLst>
              <a:ext uri="{FF2B5EF4-FFF2-40B4-BE49-F238E27FC236}">
                <a16:creationId xmlns:a16="http://schemas.microsoft.com/office/drawing/2014/main" id="{BD56E9F7-3B86-4EE3-8550-38732683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950" y="1037731"/>
            <a:ext cx="4742003" cy="300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24477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002625-CC21-4F48-9202-473B04FA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CB9AE7-E482-4E3F-8D09-F21A48C7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6969532" cy="4944928"/>
          </a:xfrm>
        </p:spPr>
        <p:txBody>
          <a:bodyPr/>
          <a:lstStyle/>
          <a:p>
            <a:r>
              <a:rPr lang="hu-HU" dirty="0"/>
              <a:t>Hullámforma változatok:</a:t>
            </a:r>
          </a:p>
          <a:p>
            <a:pPr lvl="1"/>
            <a:r>
              <a:rPr lang="hu-HU" dirty="0"/>
              <a:t>Ellapult hullám – elhunyt, technikai hiba</a:t>
            </a:r>
          </a:p>
          <a:p>
            <a:pPr lvl="1"/>
            <a:r>
              <a:rPr lang="hu-HU" dirty="0"/>
              <a:t>Minden hullám magasabb – </a:t>
            </a:r>
            <a:r>
              <a:rPr lang="hu-HU" dirty="0" err="1"/>
              <a:t>overdrainage</a:t>
            </a:r>
            <a:r>
              <a:rPr lang="hu-HU" dirty="0"/>
              <a:t>, </a:t>
            </a:r>
            <a:r>
              <a:rPr lang="hu-HU" dirty="0" err="1"/>
              <a:t>craniectomia</a:t>
            </a:r>
            <a:r>
              <a:rPr lang="hu-HU" dirty="0"/>
              <a:t> után</a:t>
            </a:r>
          </a:p>
          <a:p>
            <a:pPr lvl="1"/>
            <a:r>
              <a:rPr lang="hu-HU" dirty="0"/>
              <a:t>Magas P1 – magas </a:t>
            </a:r>
            <a:r>
              <a:rPr lang="hu-HU" dirty="0" err="1"/>
              <a:t>systoles</a:t>
            </a:r>
            <a:r>
              <a:rPr lang="hu-HU" dirty="0"/>
              <a:t> vérnyomás</a:t>
            </a:r>
          </a:p>
          <a:p>
            <a:pPr lvl="1"/>
            <a:r>
              <a:rPr lang="hu-HU" dirty="0"/>
              <a:t>Alacsony P1 – alacsony </a:t>
            </a:r>
            <a:r>
              <a:rPr lang="hu-HU" dirty="0" err="1"/>
              <a:t>sysoltes</a:t>
            </a:r>
            <a:r>
              <a:rPr lang="hu-HU" dirty="0"/>
              <a:t> vérnyomás (P2,3 normál)</a:t>
            </a:r>
          </a:p>
          <a:p>
            <a:pPr lvl="1"/>
            <a:r>
              <a:rPr lang="hu-HU" dirty="0"/>
              <a:t>Magas P2 – csökkenő IC </a:t>
            </a:r>
            <a:r>
              <a:rPr lang="hu-HU" dirty="0" err="1"/>
              <a:t>complience</a:t>
            </a:r>
            <a:r>
              <a:rPr lang="hu-HU" dirty="0"/>
              <a:t>, </a:t>
            </a:r>
            <a:r>
              <a:rPr lang="hu-HU" dirty="0" err="1"/>
              <a:t>profrediáló</a:t>
            </a:r>
            <a:r>
              <a:rPr lang="hu-HU" dirty="0"/>
              <a:t> IC térfoglalás</a:t>
            </a:r>
          </a:p>
          <a:p>
            <a:pPr lvl="1"/>
            <a:r>
              <a:rPr lang="hu-HU" dirty="0"/>
              <a:t>Alacsony P2 és P3 </a:t>
            </a:r>
            <a:r>
              <a:rPr lang="hu-HU" dirty="0" err="1"/>
              <a:t>hyperventillatio</a:t>
            </a:r>
            <a:endParaRPr lang="hu-HU" dirty="0"/>
          </a:p>
          <a:p>
            <a:pPr lvl="1"/>
            <a:r>
              <a:rPr lang="hu-HU" dirty="0"/>
              <a:t>Lekerekített görbe – extrém magas ICP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4642D9F-1FB1-4E34-8F0A-92B90A82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199</a:t>
            </a:fld>
            <a:endParaRPr lang="hu-HU"/>
          </a:p>
        </p:txBody>
      </p:sp>
      <p:pic>
        <p:nvPicPr>
          <p:cNvPr id="9218" name="Picture 2" descr="INTRACRANIAL PRESSURE MONITORING">
            <a:extLst>
              <a:ext uri="{FF2B5EF4-FFF2-40B4-BE49-F238E27FC236}">
                <a16:creationId xmlns:a16="http://schemas.microsoft.com/office/drawing/2014/main" id="{1B703EAC-5714-4287-AFD7-CDB16387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914" y="3212699"/>
            <a:ext cx="4570217" cy="33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154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9A7BF2-987F-4FA3-8C8F-12C52F71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Tematika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93D9C6-B9FD-4BA0-A2FA-366DEA492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Tantárgy felépítése:</a:t>
            </a:r>
          </a:p>
          <a:p>
            <a:pPr lvl="1"/>
            <a:r>
              <a:rPr lang="hu-HU" dirty="0"/>
              <a:t>Elméleti óra</a:t>
            </a:r>
          </a:p>
          <a:p>
            <a:pPr lvl="1"/>
            <a:r>
              <a:rPr lang="hu-HU" dirty="0" err="1"/>
              <a:t>Bonctermi</a:t>
            </a:r>
            <a:r>
              <a:rPr lang="hu-HU" dirty="0"/>
              <a:t> gyakorlat</a:t>
            </a:r>
          </a:p>
          <a:p>
            <a:pPr lvl="1"/>
            <a:r>
              <a:rPr lang="hu-HU" dirty="0"/>
              <a:t>Gyakorlati óra – </a:t>
            </a:r>
            <a:r>
              <a:rPr lang="hu-HU" dirty="0" err="1"/>
              <a:t>skill</a:t>
            </a:r>
            <a:r>
              <a:rPr lang="hu-HU" dirty="0"/>
              <a:t> labor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FD19E37-2B17-45B9-BB8D-3F83725B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5501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DC31F3-F0D7-4F6B-BCB6-59A1E2BC3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Laringoszkóp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D2152C-96AB-4EAF-85B4-CCD2BCACB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6507893" cy="4944928"/>
          </a:xfrm>
        </p:spPr>
        <p:txBody>
          <a:bodyPr>
            <a:normAutofit fontScale="85000" lnSpcReduction="10000"/>
          </a:bodyPr>
          <a:lstStyle/>
          <a:p>
            <a:r>
              <a:rPr lang="hu-HU" dirty="0"/>
              <a:t>Nyelv és </a:t>
            </a:r>
            <a:r>
              <a:rPr lang="hu-HU" dirty="0" err="1"/>
              <a:t>epiglottis</a:t>
            </a:r>
            <a:r>
              <a:rPr lang="hu-HU" dirty="0"/>
              <a:t> megemelésére szolgáló eszköz</a:t>
            </a:r>
          </a:p>
          <a:p>
            <a:r>
              <a:rPr lang="hu-HU" dirty="0"/>
              <a:t>Segítségével hangrést látótérbe hozhatjuk</a:t>
            </a:r>
          </a:p>
          <a:p>
            <a:r>
              <a:rPr lang="hu-HU" dirty="0"/>
              <a:t>Mindig bal kézbe tartjuk – független attól hogy milyen kezesek vagyunk</a:t>
            </a:r>
          </a:p>
          <a:p>
            <a:r>
              <a:rPr lang="hu-HU" dirty="0"/>
              <a:t>Hagyományos – nyélben izzó/száloptikás</a:t>
            </a:r>
          </a:p>
          <a:p>
            <a:r>
              <a:rPr lang="hu-HU" dirty="0"/>
              <a:t>Két fő része van:</a:t>
            </a:r>
          </a:p>
          <a:p>
            <a:pPr lvl="1"/>
            <a:r>
              <a:rPr lang="hu-HU" dirty="0"/>
              <a:t>Nyél: </a:t>
            </a:r>
          </a:p>
          <a:p>
            <a:pPr lvl="2"/>
            <a:r>
              <a:rPr lang="hu-HU" dirty="0"/>
              <a:t>benne </a:t>
            </a:r>
            <a:r>
              <a:rPr lang="hu-HU" dirty="0" err="1"/>
              <a:t>akummulátor</a:t>
            </a:r>
            <a:endParaRPr lang="hu-HU" dirty="0"/>
          </a:p>
          <a:p>
            <a:pPr lvl="2"/>
            <a:r>
              <a:rPr lang="hu-HU" dirty="0"/>
              <a:t>méretek különbözőek – kisebb nyél előnyös gyermeknél, </a:t>
            </a:r>
            <a:r>
              <a:rPr lang="hu-HU" dirty="0" err="1"/>
              <a:t>obes</a:t>
            </a:r>
            <a:r>
              <a:rPr lang="hu-HU" dirty="0"/>
              <a:t>, </a:t>
            </a:r>
            <a:r>
              <a:rPr lang="hu-HU" dirty="0" err="1"/>
              <a:t>emphysemas</a:t>
            </a:r>
            <a:r>
              <a:rPr lang="hu-HU" dirty="0"/>
              <a:t> mellkas, korlátozott nyak mobilitás esetén</a:t>
            </a:r>
          </a:p>
          <a:p>
            <a:pPr lvl="1"/>
            <a:r>
              <a:rPr lang="hu-HU" dirty="0" err="1"/>
              <a:t>Lapoc</a:t>
            </a:r>
            <a:r>
              <a:rPr lang="hu-HU" dirty="0"/>
              <a:t>:</a:t>
            </a:r>
          </a:p>
          <a:p>
            <a:pPr lvl="2"/>
            <a:r>
              <a:rPr lang="hu-HU" dirty="0" err="1"/>
              <a:t>distalis</a:t>
            </a:r>
            <a:r>
              <a:rPr lang="hu-HU" dirty="0"/>
              <a:t> végén fényforrás</a:t>
            </a:r>
          </a:p>
          <a:p>
            <a:pPr lvl="2"/>
            <a:r>
              <a:rPr lang="hu-HU" dirty="0"/>
              <a:t>Leggyakrabban hajlított – Macintosh-</a:t>
            </a:r>
            <a:r>
              <a:rPr lang="hu-HU" dirty="0" err="1"/>
              <a:t>lapocok</a:t>
            </a:r>
            <a:r>
              <a:rPr lang="hu-HU" dirty="0"/>
              <a:t> – könnyebb kiemelni, követi az íve a fiziológiás lefutását az anatómiai képleteknek</a:t>
            </a:r>
          </a:p>
          <a:p>
            <a:pPr lvl="1"/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43EAAB0-1ED0-4D2B-8177-74DD1704A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</a:t>
            </a:fld>
            <a:endParaRPr lang="hu-HU"/>
          </a:p>
        </p:txBody>
      </p:sp>
      <p:pic>
        <p:nvPicPr>
          <p:cNvPr id="1026" name="Picture 2" descr="Stainless Steel Laryngoscope Blades, for Chemical Laboratory, Rs 4900  /piece | ID: 7813966262">
            <a:extLst>
              <a:ext uri="{FF2B5EF4-FFF2-40B4-BE49-F238E27FC236}">
                <a16:creationId xmlns:a16="http://schemas.microsoft.com/office/drawing/2014/main" id="{D40D08BF-F072-4116-BA93-82A0C86D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948" y="1414463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73518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B1D55A-43A7-4F09-8CAB-09F07C00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3E9282E-CDF1-4F17-94E7-24E80799C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F6F96A9-F71A-4BFE-AFA2-5401DF95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423222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5C629A-1A2E-4921-A109-89018E39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Gyakorló kérdések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A28B35-B698-4468-A3F2-9A8870A64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D5D481B-4B55-45D3-880D-38A618A9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201</a:t>
            </a:fld>
            <a:endParaRPr lang="hu-HU"/>
          </a:p>
        </p:txBody>
      </p:sp>
      <p:pic>
        <p:nvPicPr>
          <p:cNvPr id="3074" name="Picture 2" descr="What training do practice staff need? | Practice Business">
            <a:extLst>
              <a:ext uri="{FF2B5EF4-FFF2-40B4-BE49-F238E27FC236}">
                <a16:creationId xmlns:a16="http://schemas.microsoft.com/office/drawing/2014/main" id="{254A24CA-E2D9-4A11-B8F1-F5199881B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03" y="1889986"/>
            <a:ext cx="64579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75147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9DC3020D-3E16-445E-A891-83CF57C7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206" y="114869"/>
            <a:ext cx="7979344" cy="2846991"/>
          </a:xfrm>
        </p:spPr>
        <p:txBody>
          <a:bodyPr>
            <a:normAutofit/>
          </a:bodyPr>
          <a:lstStyle/>
          <a:p>
            <a:r>
              <a:rPr lang="hu-HU" dirty="0"/>
              <a:t>Mennyi folyadék juttatható be egy….. </a:t>
            </a:r>
            <a:r>
              <a:rPr lang="hu-HU" dirty="0" err="1"/>
              <a:t>Kanülön</a:t>
            </a:r>
            <a:r>
              <a:rPr lang="hu-HU" dirty="0"/>
              <a:t> keresztül?</a:t>
            </a:r>
          </a:p>
        </p:txBody>
      </p:sp>
      <p:sp>
        <p:nvSpPr>
          <p:cNvPr id="2" name="Tartalom helye 1">
            <a:extLst>
              <a:ext uri="{FF2B5EF4-FFF2-40B4-BE49-F238E27FC236}">
                <a16:creationId xmlns:a16="http://schemas.microsoft.com/office/drawing/2014/main" id="{FFA73EF2-F928-4545-8740-E53BDB10E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" y="2703443"/>
            <a:ext cx="11193344" cy="3473520"/>
          </a:xfrm>
        </p:spPr>
        <p:txBody>
          <a:bodyPr/>
          <a:lstStyle/>
          <a:p>
            <a:r>
              <a:rPr lang="hu-HU" dirty="0"/>
              <a:t>14 G</a:t>
            </a:r>
          </a:p>
          <a:p>
            <a:r>
              <a:rPr lang="hu-HU" dirty="0"/>
              <a:t>16 G</a:t>
            </a:r>
          </a:p>
          <a:p>
            <a:r>
              <a:rPr lang="hu-HU" dirty="0"/>
              <a:t>20 G</a:t>
            </a:r>
          </a:p>
          <a:p>
            <a:r>
              <a:rPr lang="hu-HU" dirty="0"/>
              <a:t>24 G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AD1D8B-B842-4FDB-92F2-304D70A4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939909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5244B9-8416-459C-BDEC-C70FB304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AE82F6F-7EC8-4521-B0DE-19E2E5657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EB9A175-6A13-479C-AC41-130C152C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203</a:t>
            </a:fld>
            <a:endParaRPr lang="hu-HU"/>
          </a:p>
        </p:txBody>
      </p:sp>
      <p:pic>
        <p:nvPicPr>
          <p:cNvPr id="2052" name="Picture 4" descr="Cannula- Intravenous (IV) cannula – Tel+27107860721 cell+27 653 ...">
            <a:extLst>
              <a:ext uri="{FF2B5EF4-FFF2-40B4-BE49-F238E27FC236}">
                <a16:creationId xmlns:a16="http://schemas.microsoft.com/office/drawing/2014/main" id="{3570B42D-3BB3-4D46-8C6B-0D8FC98F3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091" y="2159874"/>
            <a:ext cx="3753909" cy="375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ROSCO INTERNATIONAL INC. | | Wrist and thumb support products in ...">
            <a:extLst>
              <a:ext uri="{FF2B5EF4-FFF2-40B4-BE49-F238E27FC236}">
                <a16:creationId xmlns:a16="http://schemas.microsoft.com/office/drawing/2014/main" id="{E6F5DBCD-8A80-413D-A250-062F21177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9" y="1052648"/>
            <a:ext cx="8473351" cy="39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Kettős hullám 6">
            <a:extLst>
              <a:ext uri="{FF2B5EF4-FFF2-40B4-BE49-F238E27FC236}">
                <a16:creationId xmlns:a16="http://schemas.microsoft.com/office/drawing/2014/main" id="{BD712356-B500-44A4-931C-9043DEF6D9DD}"/>
              </a:ext>
            </a:extLst>
          </p:cNvPr>
          <p:cNvSpPr/>
          <p:nvPr/>
        </p:nvSpPr>
        <p:spPr>
          <a:xfrm>
            <a:off x="10251150" y="564439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940712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F719AD79-67F5-4550-B02A-06D98F203C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Melyek az IO. Fúrási pontok?</a:t>
            </a:r>
          </a:p>
        </p:txBody>
      </p:sp>
      <p:sp>
        <p:nvSpPr>
          <p:cNvPr id="6" name="Alcím 5">
            <a:extLst>
              <a:ext uri="{FF2B5EF4-FFF2-40B4-BE49-F238E27FC236}">
                <a16:creationId xmlns:a16="http://schemas.microsoft.com/office/drawing/2014/main" id="{389F7C20-1423-432C-8DA8-339CE85A8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03785AD-CEAA-438A-9F33-38C6CE9A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043695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F030CD-2E18-4CE5-910B-32CAB5067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6F5033E-3F33-41ED-8500-D5436FE28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Intraossealis</a:t>
            </a:r>
            <a:r>
              <a:rPr lang="hu-HU" dirty="0"/>
              <a:t> </a:t>
            </a:r>
            <a:r>
              <a:rPr lang="hu-HU" dirty="0" err="1"/>
              <a:t>kanülálás</a:t>
            </a:r>
            <a:r>
              <a:rPr lang="hu-HU" dirty="0"/>
              <a:t> helye:</a:t>
            </a:r>
          </a:p>
          <a:p>
            <a:pPr lvl="1"/>
            <a:r>
              <a:rPr lang="hu-HU" dirty="0" err="1"/>
              <a:t>Tibia</a:t>
            </a:r>
            <a:r>
              <a:rPr lang="hu-HU" dirty="0"/>
              <a:t> </a:t>
            </a:r>
            <a:r>
              <a:rPr lang="hu-HU" dirty="0" err="1"/>
              <a:t>distalis</a:t>
            </a:r>
            <a:r>
              <a:rPr lang="hu-HU" dirty="0"/>
              <a:t> része, </a:t>
            </a:r>
            <a:r>
              <a:rPr lang="hu-HU" dirty="0" err="1"/>
              <a:t>malleolus</a:t>
            </a:r>
            <a:r>
              <a:rPr lang="hu-HU" dirty="0"/>
              <a:t> </a:t>
            </a:r>
            <a:r>
              <a:rPr lang="hu-HU" dirty="0" err="1"/>
              <a:t>medialis</a:t>
            </a:r>
            <a:r>
              <a:rPr lang="hu-HU" dirty="0"/>
              <a:t> felett</a:t>
            </a:r>
          </a:p>
          <a:p>
            <a:pPr lvl="1"/>
            <a:r>
              <a:rPr lang="hu-HU" dirty="0" err="1"/>
              <a:t>Tibia</a:t>
            </a:r>
            <a:r>
              <a:rPr lang="hu-HU" dirty="0"/>
              <a:t> </a:t>
            </a:r>
            <a:r>
              <a:rPr lang="hu-HU" dirty="0" err="1"/>
              <a:t>proximalis</a:t>
            </a:r>
            <a:r>
              <a:rPr lang="hu-HU" dirty="0"/>
              <a:t> részének </a:t>
            </a:r>
            <a:r>
              <a:rPr lang="hu-HU" dirty="0" err="1"/>
              <a:t>anteromedialis</a:t>
            </a:r>
            <a:r>
              <a:rPr lang="hu-HU" dirty="0"/>
              <a:t> sík felszíne</a:t>
            </a:r>
          </a:p>
          <a:p>
            <a:pPr lvl="1"/>
            <a:r>
              <a:rPr lang="hu-HU" dirty="0" err="1"/>
              <a:t>Femur</a:t>
            </a:r>
            <a:r>
              <a:rPr lang="hu-HU" dirty="0"/>
              <a:t> </a:t>
            </a:r>
            <a:r>
              <a:rPr lang="hu-HU" dirty="0" err="1"/>
              <a:t>distalis</a:t>
            </a:r>
            <a:r>
              <a:rPr lang="hu-HU" dirty="0"/>
              <a:t> részének elülső sima felszíne</a:t>
            </a:r>
          </a:p>
          <a:p>
            <a:pPr lvl="1"/>
            <a:r>
              <a:rPr lang="hu-HU" dirty="0" err="1"/>
              <a:t>Humerus</a:t>
            </a:r>
            <a:r>
              <a:rPr lang="hu-HU" dirty="0"/>
              <a:t> </a:t>
            </a:r>
            <a:r>
              <a:rPr lang="hu-HU" dirty="0" err="1"/>
              <a:t>proximalis</a:t>
            </a:r>
            <a:r>
              <a:rPr lang="hu-HU" dirty="0"/>
              <a:t> részének </a:t>
            </a:r>
            <a:r>
              <a:rPr lang="hu-HU" dirty="0" err="1"/>
              <a:t>anterolateralis</a:t>
            </a:r>
            <a:r>
              <a:rPr lang="hu-HU" dirty="0"/>
              <a:t> felszíne</a:t>
            </a:r>
          </a:p>
          <a:p>
            <a:pPr lvl="2"/>
            <a:r>
              <a:rPr lang="hu-HU" dirty="0"/>
              <a:t>Súlyos AV, medence, hasi sérülés/ újraélesztés</a:t>
            </a:r>
          </a:p>
          <a:p>
            <a:pPr lvl="1"/>
            <a:r>
              <a:rPr lang="hu-HU" dirty="0" err="1"/>
              <a:t>Sternum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1FF3226-D82A-4D38-B850-94A39F17C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205</a:t>
            </a:fld>
            <a:endParaRPr lang="hu-HU"/>
          </a:p>
        </p:txBody>
      </p:sp>
      <p:pic>
        <p:nvPicPr>
          <p:cNvPr id="17410" name="Picture 2" descr="CLICK TO ADD TITLE">
            <a:extLst>
              <a:ext uri="{FF2B5EF4-FFF2-40B4-BE49-F238E27FC236}">
                <a16:creationId xmlns:a16="http://schemas.microsoft.com/office/drawing/2014/main" id="{8EF2B642-2902-43A1-BDE6-7A42DB422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471" y="1043417"/>
            <a:ext cx="3421390" cy="532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Kettős hullám 5">
            <a:extLst>
              <a:ext uri="{FF2B5EF4-FFF2-40B4-BE49-F238E27FC236}">
                <a16:creationId xmlns:a16="http://schemas.microsoft.com/office/drawing/2014/main" id="{FCA4EB15-B648-49DC-9418-9CBB455374CF}"/>
              </a:ext>
            </a:extLst>
          </p:cNvPr>
          <p:cNvSpPr/>
          <p:nvPr/>
        </p:nvSpPr>
        <p:spPr>
          <a:xfrm>
            <a:off x="10312521" y="582401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8717462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621CC9-A89E-4219-B8D9-D81E68E56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/>
              <a:t>Sebvarrás, sutura, csomózási technikák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0840BE-D755-47CC-8501-3503D4F500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0" i="0" dirty="0">
                <a:solidFill>
                  <a:srgbClr val="222222"/>
                </a:solidFill>
                <a:effectLst/>
              </a:rPr>
              <a:t>„A seb külső hatásra létrejövő körülírt sérülés, mely minden szervet vagy szövetet érhet, s lehet könnyű, súlyos, vagy halálos. „</a:t>
            </a:r>
          </a:p>
          <a:p>
            <a:r>
              <a:rPr lang="hu-HU" dirty="0">
                <a:solidFill>
                  <a:srgbClr val="222222"/>
                </a:solidFill>
              </a:rPr>
              <a:t>„</a:t>
            </a:r>
            <a:r>
              <a:rPr lang="hu-HU" b="0" i="0" dirty="0">
                <a:solidFill>
                  <a:srgbClr val="222222"/>
                </a:solidFill>
                <a:effectLst/>
              </a:rPr>
              <a:t>Eredetük szerint megkülönböztetünk mechanikai, termikus, kémiai és sugárzás okozta sebeket. ”</a:t>
            </a:r>
            <a:endParaRPr lang="hu-HU" dirty="0"/>
          </a:p>
          <a:p>
            <a:r>
              <a:rPr lang="hu-HU" dirty="0"/>
              <a:t>Seb részei: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8887C79-09B6-4397-B20E-520C4DD48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206</a:t>
            </a:fld>
            <a:endParaRPr lang="hu-HU"/>
          </a:p>
        </p:txBody>
      </p:sp>
      <p:pic>
        <p:nvPicPr>
          <p:cNvPr id="2050" name="Picture 2" descr="Classification and management of wound, principle of wound healing,  haemorrhage and bleeding control">
            <a:extLst>
              <a:ext uri="{FF2B5EF4-FFF2-40B4-BE49-F238E27FC236}">
                <a16:creationId xmlns:a16="http://schemas.microsoft.com/office/drawing/2014/main" id="{3C154C37-1DC5-4AF1-8262-204240761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413" y="2808137"/>
            <a:ext cx="3563636" cy="39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378316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ED5575-4C0B-49F7-B1C8-E71FD9AC7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Seb fajtái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958A47-0BC7-4E09-ACBC-CC0B8C250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10732169" cy="4944928"/>
          </a:xfrm>
        </p:spPr>
        <p:txBody>
          <a:bodyPr>
            <a:normAutofit/>
          </a:bodyPr>
          <a:lstStyle/>
          <a:p>
            <a:r>
              <a:rPr lang="hu-HU" dirty="0"/>
              <a:t>Mechanikai sebek:</a:t>
            </a:r>
          </a:p>
          <a:p>
            <a:pPr lvl="1" fontAlgn="base"/>
            <a:r>
              <a:rPr lang="hu-HU" dirty="0">
                <a:solidFill>
                  <a:srgbClr val="222222"/>
                </a:solidFill>
              </a:rPr>
              <a:t>s</a:t>
            </a:r>
            <a:r>
              <a:rPr lang="hu-HU" dirty="0">
                <a:solidFill>
                  <a:srgbClr val="222222"/>
                </a:solidFill>
                <a:effectLst/>
              </a:rPr>
              <a:t>zúrt seb (</a:t>
            </a:r>
            <a:r>
              <a:rPr lang="hu-HU" dirty="0" err="1">
                <a:solidFill>
                  <a:srgbClr val="222222"/>
                </a:solidFill>
                <a:effectLst/>
              </a:rPr>
              <a:t>vulnus</a:t>
            </a:r>
            <a:r>
              <a:rPr lang="hu-HU" dirty="0">
                <a:solidFill>
                  <a:srgbClr val="222222"/>
                </a:solidFill>
                <a:effectLst/>
              </a:rPr>
              <a:t> </a:t>
            </a:r>
            <a:r>
              <a:rPr lang="hu-HU" dirty="0" err="1">
                <a:solidFill>
                  <a:srgbClr val="222222"/>
                </a:solidFill>
                <a:effectLst/>
              </a:rPr>
              <a:t>punctum</a:t>
            </a:r>
            <a:r>
              <a:rPr lang="hu-HU" dirty="0">
                <a:solidFill>
                  <a:srgbClr val="222222"/>
                </a:solidFill>
                <a:effectLst/>
              </a:rPr>
              <a:t>) </a:t>
            </a:r>
          </a:p>
          <a:p>
            <a:pPr lvl="1" fontAlgn="base"/>
            <a:r>
              <a:rPr lang="hu-HU" dirty="0">
                <a:solidFill>
                  <a:srgbClr val="222222"/>
                </a:solidFill>
                <a:effectLst/>
              </a:rPr>
              <a:t>metszett seb (</a:t>
            </a:r>
            <a:r>
              <a:rPr lang="hu-HU" dirty="0" err="1">
                <a:solidFill>
                  <a:srgbClr val="222222"/>
                </a:solidFill>
                <a:effectLst/>
              </a:rPr>
              <a:t>vulnus</a:t>
            </a:r>
            <a:r>
              <a:rPr lang="hu-HU" dirty="0">
                <a:solidFill>
                  <a:srgbClr val="222222"/>
                </a:solidFill>
                <a:effectLst/>
              </a:rPr>
              <a:t> </a:t>
            </a:r>
            <a:r>
              <a:rPr lang="hu-HU" dirty="0" err="1">
                <a:solidFill>
                  <a:srgbClr val="222222"/>
                </a:solidFill>
                <a:effectLst/>
              </a:rPr>
              <a:t>scissum</a:t>
            </a:r>
            <a:r>
              <a:rPr lang="hu-HU" dirty="0">
                <a:solidFill>
                  <a:srgbClr val="222222"/>
                </a:solidFill>
                <a:effectLst/>
              </a:rPr>
              <a:t>) </a:t>
            </a:r>
          </a:p>
          <a:p>
            <a:pPr lvl="1" fontAlgn="base"/>
            <a:r>
              <a:rPr lang="hu-HU" dirty="0">
                <a:solidFill>
                  <a:srgbClr val="222222"/>
                </a:solidFill>
              </a:rPr>
              <a:t>s</a:t>
            </a:r>
            <a:r>
              <a:rPr lang="hu-HU" dirty="0">
                <a:solidFill>
                  <a:srgbClr val="222222"/>
                </a:solidFill>
                <a:effectLst/>
              </a:rPr>
              <a:t>zakított seb (</a:t>
            </a:r>
            <a:r>
              <a:rPr lang="hu-HU" dirty="0" err="1">
                <a:solidFill>
                  <a:srgbClr val="222222"/>
                </a:solidFill>
                <a:effectLst/>
              </a:rPr>
              <a:t>vulnus</a:t>
            </a:r>
            <a:r>
              <a:rPr lang="hu-HU" dirty="0">
                <a:solidFill>
                  <a:srgbClr val="222222"/>
                </a:solidFill>
                <a:effectLst/>
              </a:rPr>
              <a:t> </a:t>
            </a:r>
            <a:r>
              <a:rPr lang="hu-HU" dirty="0" err="1">
                <a:solidFill>
                  <a:srgbClr val="222222"/>
                </a:solidFill>
                <a:effectLst/>
              </a:rPr>
              <a:t>lacerum</a:t>
            </a:r>
            <a:r>
              <a:rPr lang="hu-HU" dirty="0">
                <a:solidFill>
                  <a:srgbClr val="222222"/>
                </a:solidFill>
                <a:effectLst/>
              </a:rPr>
              <a:t>)</a:t>
            </a:r>
          </a:p>
          <a:p>
            <a:pPr lvl="1" fontAlgn="base"/>
            <a:r>
              <a:rPr lang="hu-HU" dirty="0">
                <a:solidFill>
                  <a:srgbClr val="222222"/>
                </a:solidFill>
                <a:effectLst/>
              </a:rPr>
              <a:t>vágott seb (</a:t>
            </a:r>
            <a:r>
              <a:rPr lang="hu-HU" dirty="0" err="1">
                <a:solidFill>
                  <a:srgbClr val="222222"/>
                </a:solidFill>
                <a:effectLst/>
              </a:rPr>
              <a:t>vulnus</a:t>
            </a:r>
            <a:r>
              <a:rPr lang="hu-HU" dirty="0">
                <a:solidFill>
                  <a:srgbClr val="222222"/>
                </a:solidFill>
                <a:effectLst/>
              </a:rPr>
              <a:t> </a:t>
            </a:r>
            <a:r>
              <a:rPr lang="hu-HU" dirty="0" err="1">
                <a:solidFill>
                  <a:srgbClr val="222222"/>
                </a:solidFill>
                <a:effectLst/>
              </a:rPr>
              <a:t>caesum</a:t>
            </a:r>
            <a:r>
              <a:rPr lang="hu-HU" dirty="0">
                <a:solidFill>
                  <a:srgbClr val="222222"/>
                </a:solidFill>
                <a:effectLst/>
              </a:rPr>
              <a:t>) </a:t>
            </a:r>
          </a:p>
          <a:p>
            <a:pPr lvl="1" fontAlgn="base"/>
            <a:r>
              <a:rPr lang="hu-HU" dirty="0">
                <a:solidFill>
                  <a:srgbClr val="222222"/>
                </a:solidFill>
                <a:effectLst/>
              </a:rPr>
              <a:t>zúzott seb (</a:t>
            </a:r>
            <a:r>
              <a:rPr lang="hu-HU" dirty="0" err="1">
                <a:solidFill>
                  <a:srgbClr val="222222"/>
                </a:solidFill>
                <a:effectLst/>
              </a:rPr>
              <a:t>vulnus</a:t>
            </a:r>
            <a:r>
              <a:rPr lang="hu-HU" dirty="0">
                <a:solidFill>
                  <a:srgbClr val="222222"/>
                </a:solidFill>
                <a:effectLst/>
              </a:rPr>
              <a:t> </a:t>
            </a:r>
            <a:r>
              <a:rPr lang="hu-HU" dirty="0" err="1">
                <a:solidFill>
                  <a:srgbClr val="222222"/>
                </a:solidFill>
                <a:effectLst/>
              </a:rPr>
              <a:t>contusum</a:t>
            </a:r>
            <a:r>
              <a:rPr lang="hu-HU" dirty="0">
                <a:solidFill>
                  <a:srgbClr val="222222"/>
                </a:solidFill>
                <a:effectLst/>
              </a:rPr>
              <a:t>) </a:t>
            </a:r>
          </a:p>
          <a:p>
            <a:pPr lvl="1" fontAlgn="base"/>
            <a:r>
              <a:rPr lang="hu-HU" dirty="0">
                <a:solidFill>
                  <a:srgbClr val="222222"/>
                </a:solidFill>
                <a:effectLst/>
              </a:rPr>
              <a:t>harapott seb (</a:t>
            </a:r>
            <a:r>
              <a:rPr lang="hu-HU" dirty="0" err="1">
                <a:solidFill>
                  <a:srgbClr val="222222"/>
                </a:solidFill>
                <a:effectLst/>
              </a:rPr>
              <a:t>vulnus</a:t>
            </a:r>
            <a:r>
              <a:rPr lang="hu-HU" dirty="0">
                <a:solidFill>
                  <a:srgbClr val="222222"/>
                </a:solidFill>
                <a:effectLst/>
              </a:rPr>
              <a:t> </a:t>
            </a:r>
            <a:r>
              <a:rPr lang="hu-HU" dirty="0" err="1">
                <a:solidFill>
                  <a:srgbClr val="222222"/>
                </a:solidFill>
                <a:effectLst/>
              </a:rPr>
              <a:t>morsum</a:t>
            </a:r>
            <a:r>
              <a:rPr lang="hu-HU" dirty="0">
                <a:solidFill>
                  <a:srgbClr val="222222"/>
                </a:solidFill>
                <a:effectLst/>
              </a:rPr>
              <a:t>) </a:t>
            </a:r>
          </a:p>
          <a:p>
            <a:pPr lvl="1" fontAlgn="base"/>
            <a:r>
              <a:rPr lang="hu-HU" dirty="0">
                <a:solidFill>
                  <a:srgbClr val="222222"/>
                </a:solidFill>
                <a:effectLst/>
              </a:rPr>
              <a:t>lőtt sebet (</a:t>
            </a:r>
            <a:r>
              <a:rPr lang="hu-HU" dirty="0" err="1">
                <a:solidFill>
                  <a:srgbClr val="222222"/>
                </a:solidFill>
                <a:effectLst/>
              </a:rPr>
              <a:t>vulnus</a:t>
            </a:r>
            <a:r>
              <a:rPr lang="hu-HU" dirty="0">
                <a:solidFill>
                  <a:srgbClr val="222222"/>
                </a:solidFill>
                <a:effectLst/>
              </a:rPr>
              <a:t> </a:t>
            </a:r>
            <a:r>
              <a:rPr lang="hu-HU" dirty="0" err="1">
                <a:solidFill>
                  <a:srgbClr val="222222"/>
                </a:solidFill>
                <a:effectLst/>
              </a:rPr>
              <a:t>sclopetarium</a:t>
            </a:r>
            <a:r>
              <a:rPr lang="hu-HU" dirty="0">
                <a:solidFill>
                  <a:srgbClr val="222222"/>
                </a:solidFill>
                <a:effectLst/>
              </a:rPr>
              <a:t>) </a:t>
            </a:r>
            <a:endParaRPr lang="hu-HU" dirty="0">
              <a:solidFill>
                <a:srgbClr val="222222"/>
              </a:solidFill>
            </a:endParaRPr>
          </a:p>
          <a:p>
            <a:r>
              <a:rPr lang="hu-HU" dirty="0">
                <a:solidFill>
                  <a:srgbClr val="222222"/>
                </a:solidFill>
              </a:rPr>
              <a:t>Kémiai sebek –savak/lúgok</a:t>
            </a:r>
          </a:p>
          <a:p>
            <a:r>
              <a:rPr lang="hu-HU" dirty="0">
                <a:solidFill>
                  <a:srgbClr val="222222"/>
                </a:solidFill>
              </a:rPr>
              <a:t>Sugárzás okozta sebek</a:t>
            </a:r>
            <a:endParaRPr lang="hu-HU" dirty="0"/>
          </a:p>
          <a:p>
            <a:endParaRPr lang="hu-HU" dirty="0">
              <a:solidFill>
                <a:srgbClr val="222222"/>
              </a:solidFill>
              <a:effectLst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BAD9E6F-AEE6-42BA-B27B-A12FE56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207</a:t>
            </a:fld>
            <a:endParaRPr lang="hu-HU"/>
          </a:p>
        </p:txBody>
      </p:sp>
      <p:pic>
        <p:nvPicPr>
          <p:cNvPr id="3074" name="Picture 2" descr="Understanding Different Types of Wounds | Biodermis.com">
            <a:extLst>
              <a:ext uri="{FF2B5EF4-FFF2-40B4-BE49-F238E27FC236}">
                <a16:creationId xmlns:a16="http://schemas.microsoft.com/office/drawing/2014/main" id="{58B0C293-109A-47C8-AF3C-E8D84B484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343" y="1402671"/>
            <a:ext cx="6942513" cy="347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Kettős hullám 5">
            <a:extLst>
              <a:ext uri="{FF2B5EF4-FFF2-40B4-BE49-F238E27FC236}">
                <a16:creationId xmlns:a16="http://schemas.microsoft.com/office/drawing/2014/main" id="{603DF594-5CBE-466F-BE06-5A80D9A78620}"/>
              </a:ext>
            </a:extLst>
          </p:cNvPr>
          <p:cNvSpPr/>
          <p:nvPr/>
        </p:nvSpPr>
        <p:spPr>
          <a:xfrm>
            <a:off x="10251150" y="564439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471175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928E88-37F6-4727-8781-5B70EE680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Elsődleges sebellátás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85C52D4-72F8-4F0B-93C4-C903574DD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hu-HU" b="1" i="1" dirty="0" err="1">
                <a:solidFill>
                  <a:srgbClr val="222222"/>
                </a:solidFill>
                <a:effectLst/>
              </a:rPr>
              <a:t>Sebtoilette</a:t>
            </a:r>
            <a:r>
              <a:rPr lang="hu-HU" b="1" i="1" dirty="0">
                <a:solidFill>
                  <a:srgbClr val="222222"/>
                </a:solidFill>
                <a:effectLst/>
              </a:rPr>
              <a:t>:</a:t>
            </a:r>
            <a:r>
              <a:rPr lang="hu-HU" b="1" i="0" dirty="0">
                <a:solidFill>
                  <a:srgbClr val="222222"/>
                </a:solidFill>
                <a:effectLst/>
              </a:rPr>
              <a:t> </a:t>
            </a:r>
            <a:r>
              <a:rPr lang="hu-HU" b="0" i="0" dirty="0">
                <a:solidFill>
                  <a:srgbClr val="222222"/>
                </a:solidFill>
                <a:effectLst/>
              </a:rPr>
              <a:t>a sebet 3%-os H</a:t>
            </a:r>
            <a:r>
              <a:rPr lang="hu-HU" b="0" i="0" baseline="-25000" dirty="0">
                <a:solidFill>
                  <a:srgbClr val="222222"/>
                </a:solidFill>
                <a:effectLst/>
              </a:rPr>
              <a:t>2</a:t>
            </a:r>
            <a:r>
              <a:rPr lang="hu-HU" b="0" i="0" dirty="0">
                <a:solidFill>
                  <a:srgbClr val="222222"/>
                </a:solidFill>
                <a:effectLst/>
              </a:rPr>
              <a:t>O</a:t>
            </a:r>
            <a:r>
              <a:rPr lang="hu-HU" b="0" i="0" baseline="-25000" dirty="0">
                <a:solidFill>
                  <a:srgbClr val="222222"/>
                </a:solidFill>
                <a:effectLst/>
              </a:rPr>
              <a:t>2</a:t>
            </a:r>
            <a:r>
              <a:rPr lang="hu-HU" b="0" i="0" dirty="0">
                <a:solidFill>
                  <a:srgbClr val="222222"/>
                </a:solidFill>
                <a:effectLst/>
              </a:rPr>
              <a:t>-oldattal kiöblítjük és a seb környékét megtisztítjuk, majd (</a:t>
            </a:r>
            <a:r>
              <a:rPr lang="hu-HU" b="0" i="0" dirty="0" err="1">
                <a:solidFill>
                  <a:srgbClr val="222222"/>
                </a:solidFill>
                <a:effectLst/>
              </a:rPr>
              <a:t>pljódoldattal</a:t>
            </a:r>
            <a:r>
              <a:rPr lang="hu-HU" b="0" i="0" dirty="0">
                <a:solidFill>
                  <a:srgbClr val="222222"/>
                </a:solidFill>
                <a:effectLst/>
              </a:rPr>
              <a:t>) fertőtlenítjük.</a:t>
            </a:r>
          </a:p>
          <a:p>
            <a:pPr algn="l" fontAlgn="base"/>
            <a:r>
              <a:rPr lang="hu-HU" b="1" i="1" dirty="0">
                <a:solidFill>
                  <a:srgbClr val="222222"/>
                </a:solidFill>
                <a:effectLst/>
              </a:rPr>
              <a:t>Érzéstelenítés.</a:t>
            </a:r>
            <a:r>
              <a:rPr lang="hu-HU" b="1" i="0" dirty="0">
                <a:solidFill>
                  <a:srgbClr val="222222"/>
                </a:solidFill>
                <a:effectLst/>
              </a:rPr>
              <a:t> </a:t>
            </a:r>
            <a:r>
              <a:rPr lang="hu-HU" b="0" i="0" dirty="0">
                <a:solidFill>
                  <a:srgbClr val="222222"/>
                </a:solidFill>
                <a:effectLst/>
              </a:rPr>
              <a:t>A seb kiterjedésétől függően helyi érzéstelenítésben vagy narkózisban folytatjuk a sebellátást.</a:t>
            </a:r>
          </a:p>
          <a:p>
            <a:pPr algn="l" fontAlgn="base"/>
            <a:r>
              <a:rPr lang="hu-HU" b="1" i="1" dirty="0">
                <a:solidFill>
                  <a:srgbClr val="222222"/>
                </a:solidFill>
                <a:effectLst/>
              </a:rPr>
              <a:t>Sebkimetszés.</a:t>
            </a:r>
            <a:r>
              <a:rPr lang="hu-HU" b="1" i="0" dirty="0">
                <a:solidFill>
                  <a:srgbClr val="222222"/>
                </a:solidFill>
                <a:effectLst/>
              </a:rPr>
              <a:t> </a:t>
            </a:r>
            <a:r>
              <a:rPr lang="hu-HU" b="0" i="0" dirty="0">
                <a:solidFill>
                  <a:srgbClr val="222222"/>
                </a:solidFill>
                <a:effectLst/>
              </a:rPr>
              <a:t>A nagyobb idegen test(</a:t>
            </a:r>
            <a:r>
              <a:rPr lang="hu-HU" b="0" i="0" dirty="0" err="1">
                <a:solidFill>
                  <a:srgbClr val="222222"/>
                </a:solidFill>
                <a:effectLst/>
              </a:rPr>
              <a:t>ek</a:t>
            </a:r>
            <a:r>
              <a:rPr lang="hu-HU" b="0" i="0" dirty="0">
                <a:solidFill>
                  <a:srgbClr val="222222"/>
                </a:solidFill>
                <a:effectLst/>
              </a:rPr>
              <a:t>)</a:t>
            </a:r>
            <a:r>
              <a:rPr lang="hu-HU" b="0" i="0" dirty="0" err="1">
                <a:solidFill>
                  <a:srgbClr val="222222"/>
                </a:solidFill>
                <a:effectLst/>
              </a:rPr>
              <a:t>et</a:t>
            </a:r>
            <a:r>
              <a:rPr lang="hu-HU" b="0" i="0" dirty="0">
                <a:solidFill>
                  <a:srgbClr val="222222"/>
                </a:solidFill>
                <a:effectLst/>
              </a:rPr>
              <a:t> eltávolítjuk. A sebszélektől mintegy 2-3 mm távolságban, az épben a sebszéleket kimetsszük. E szabály alól az arc és kéz sebei kivételek: itt a kimetszést a lehető legkisebbre kell korlátozni. A lebenyes sebeket törekedjünk egyszerű sebekké tenni. </a:t>
            </a:r>
          </a:p>
          <a:p>
            <a:pPr algn="l" fontAlgn="base"/>
            <a:r>
              <a:rPr lang="hu-HU" b="1" i="1" dirty="0">
                <a:solidFill>
                  <a:srgbClr val="222222"/>
                </a:solidFill>
                <a:effectLst/>
              </a:rPr>
              <a:t>Sebzárás.</a:t>
            </a:r>
            <a:r>
              <a:rPr lang="hu-HU" b="1" i="0" dirty="0">
                <a:solidFill>
                  <a:srgbClr val="222222"/>
                </a:solidFill>
                <a:effectLst/>
              </a:rPr>
              <a:t> </a:t>
            </a:r>
            <a:r>
              <a:rPr lang="hu-HU" b="0" i="0" dirty="0">
                <a:solidFill>
                  <a:srgbClr val="222222"/>
                </a:solidFill>
                <a:effectLst/>
              </a:rPr>
              <a:t>6 órán belül keletkezett, nem fertőzött sebeket</a:t>
            </a:r>
            <a:r>
              <a:rPr lang="hu-HU" b="0" i="1" dirty="0">
                <a:solidFill>
                  <a:srgbClr val="222222"/>
                </a:solidFill>
                <a:effectLst/>
              </a:rPr>
              <a:t> primeren</a:t>
            </a:r>
            <a:r>
              <a:rPr lang="hu-HU" b="0" i="0" dirty="0">
                <a:solidFill>
                  <a:srgbClr val="222222"/>
                </a:solidFill>
                <a:effectLst/>
              </a:rPr>
              <a:t> zárhatunk. A kéz és arc sebeit mindig varratokkal egyesítjük, egyéb területeken kapcsok is alkalmazhatók. Ha lehetséges, </a:t>
            </a:r>
            <a:r>
              <a:rPr lang="hu-HU" b="0" i="0" dirty="0" err="1">
                <a:solidFill>
                  <a:srgbClr val="222222"/>
                </a:solidFill>
                <a:effectLst/>
              </a:rPr>
              <a:t>atraumatikus</a:t>
            </a:r>
            <a:r>
              <a:rPr lang="hu-HU" b="0" i="0" dirty="0">
                <a:solidFill>
                  <a:srgbClr val="222222"/>
                </a:solidFill>
                <a:effectLst/>
              </a:rPr>
              <a:t>, szövetbarát, </a:t>
            </a:r>
            <a:r>
              <a:rPr lang="hu-HU" b="0" i="0" dirty="0" err="1">
                <a:solidFill>
                  <a:srgbClr val="222222"/>
                </a:solidFill>
                <a:effectLst/>
              </a:rPr>
              <a:t>monophil</a:t>
            </a:r>
            <a:r>
              <a:rPr lang="hu-HU" b="0" i="0" dirty="0">
                <a:solidFill>
                  <a:srgbClr val="222222"/>
                </a:solidFill>
                <a:effectLst/>
              </a:rPr>
              <a:t> varróanyagot használjunk. Az öltések a sebszéleket egyeztessék, de ne okozzanak feszülést. </a:t>
            </a:r>
          </a:p>
          <a:p>
            <a:pPr algn="l" fontAlgn="base"/>
            <a:r>
              <a:rPr lang="hu-HU" b="0" i="1" dirty="0">
                <a:solidFill>
                  <a:srgbClr val="222222"/>
                </a:solidFill>
                <a:effectLst/>
              </a:rPr>
              <a:t>Kivétel a „6 órás szabály” alól</a:t>
            </a:r>
            <a:r>
              <a:rPr lang="hu-HU" b="0" i="0" dirty="0">
                <a:solidFill>
                  <a:srgbClr val="222222"/>
                </a:solidFill>
                <a:effectLst/>
              </a:rPr>
              <a:t> az arc és kéz sebei, valamint a jó vérellátású területek nem fertőzött, jelentős szövetroncsolódással nem járó, egyszerű sebei.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292D294-72EE-46D2-97EE-BA7B72499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0330581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83D90B-CDED-43A6-AA3F-F91863A2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24950B-8925-4A41-AC80-1721983EB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Elsődleges sebzárás kontraindikált:</a:t>
            </a:r>
          </a:p>
          <a:p>
            <a:pPr lvl="1"/>
            <a:r>
              <a:rPr lang="hu-HU" dirty="0"/>
              <a:t>6 óránál régebbi seb</a:t>
            </a:r>
          </a:p>
          <a:p>
            <a:pPr lvl="1"/>
            <a:r>
              <a:rPr lang="hu-HU" dirty="0" err="1"/>
              <a:t>Gyulladásos</a:t>
            </a:r>
            <a:r>
              <a:rPr lang="hu-HU" dirty="0"/>
              <a:t> jelek</a:t>
            </a:r>
          </a:p>
          <a:p>
            <a:pPr lvl="1"/>
            <a:r>
              <a:rPr lang="hu-HU" dirty="0"/>
              <a:t>Seb erősen szennyezett</a:t>
            </a:r>
          </a:p>
          <a:p>
            <a:pPr lvl="1"/>
            <a:r>
              <a:rPr lang="hu-HU" dirty="0"/>
              <a:t>Harapott seb</a:t>
            </a:r>
          </a:p>
          <a:p>
            <a:pPr lvl="1"/>
            <a:r>
              <a:rPr lang="hu-HU" dirty="0"/>
              <a:t>Lőtt, mély seb</a:t>
            </a:r>
          </a:p>
          <a:p>
            <a:pPr lvl="1"/>
            <a:r>
              <a:rPr lang="hu-HU" dirty="0"/>
              <a:t>Tasakos sérülések</a:t>
            </a:r>
          </a:p>
          <a:p>
            <a:pPr lvl="1"/>
            <a:r>
              <a:rPr lang="hu-HU" dirty="0"/>
              <a:t>Idegentestet nem lehet teljesen eltávolítani</a:t>
            </a:r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20FD492-F8EF-4F5F-8F09-3A1D8F1D3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209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2707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5B9A41-77EE-4F5C-923F-C9B260D73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1DBC5E7-C5C8-485E-AD5D-7772BE461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Macintosh </a:t>
            </a:r>
            <a:r>
              <a:rPr lang="hu-HU" dirty="0" err="1"/>
              <a:t>lapoc</a:t>
            </a:r>
            <a:r>
              <a:rPr lang="hu-HU" dirty="0"/>
              <a:t> vége </a:t>
            </a:r>
            <a:r>
              <a:rPr lang="hu-HU" dirty="0" err="1"/>
              <a:t>valleculába</a:t>
            </a:r>
            <a:r>
              <a:rPr lang="hu-HU" dirty="0"/>
              <a:t> illeszkedik, indirekt módon emeli az </a:t>
            </a:r>
            <a:r>
              <a:rPr lang="hu-HU" dirty="0" err="1"/>
              <a:t>epiglottis</a:t>
            </a:r>
            <a:r>
              <a:rPr lang="hu-HU" dirty="0"/>
              <a:t>, széles pereme segít a nyelv félretolásában</a:t>
            </a:r>
          </a:p>
          <a:p>
            <a:r>
              <a:rPr lang="hu-HU" dirty="0"/>
              <a:t>Macintosh-</a:t>
            </a:r>
            <a:r>
              <a:rPr lang="hu-HU" dirty="0" err="1"/>
              <a:t>lapoc</a:t>
            </a:r>
            <a:r>
              <a:rPr lang="hu-HU" dirty="0"/>
              <a:t>:</a:t>
            </a:r>
          </a:p>
          <a:p>
            <a:pPr lvl="2"/>
            <a:r>
              <a:rPr lang="hu-HU" dirty="0"/>
              <a:t>2-es </a:t>
            </a:r>
            <a:r>
              <a:rPr lang="hu-HU" dirty="0" err="1"/>
              <a:t>lapoc</a:t>
            </a:r>
            <a:r>
              <a:rPr lang="hu-HU" dirty="0"/>
              <a:t> – 3-6 éves</a:t>
            </a:r>
          </a:p>
          <a:p>
            <a:pPr lvl="2"/>
            <a:r>
              <a:rPr lang="hu-HU" dirty="0"/>
              <a:t>3-as </a:t>
            </a:r>
            <a:r>
              <a:rPr lang="hu-HU" dirty="0" err="1"/>
              <a:t>lapoc</a:t>
            </a:r>
            <a:r>
              <a:rPr lang="hu-HU" dirty="0"/>
              <a:t> – 6 év feletti gyerek, nők</a:t>
            </a:r>
          </a:p>
          <a:p>
            <a:pPr lvl="2"/>
            <a:r>
              <a:rPr lang="hu-HU" dirty="0"/>
              <a:t>4-es </a:t>
            </a:r>
            <a:r>
              <a:rPr lang="hu-HU" dirty="0" err="1"/>
              <a:t>lapoc</a:t>
            </a:r>
            <a:r>
              <a:rPr lang="hu-HU" dirty="0"/>
              <a:t> – átlagos termetű férfi</a:t>
            </a:r>
          </a:p>
          <a:p>
            <a:r>
              <a:rPr lang="hu-HU" dirty="0"/>
              <a:t>Miller </a:t>
            </a:r>
            <a:r>
              <a:rPr lang="hu-HU" dirty="0" err="1"/>
              <a:t>lapoc</a:t>
            </a:r>
            <a:r>
              <a:rPr lang="hu-HU" dirty="0"/>
              <a:t> – közvetlenül az </a:t>
            </a:r>
            <a:r>
              <a:rPr lang="hu-HU" dirty="0" err="1"/>
              <a:t>epiglottis</a:t>
            </a:r>
            <a:r>
              <a:rPr lang="hu-HU" dirty="0"/>
              <a:t> alá kerül, 2 éves kor alatt előnybe részesítjük, keskeny </a:t>
            </a:r>
            <a:r>
              <a:rPr lang="hu-HU" dirty="0" err="1"/>
              <a:t>lapoc</a:t>
            </a:r>
            <a:r>
              <a:rPr lang="hu-HU" dirty="0"/>
              <a:t>, könnyebb navigálás</a:t>
            </a:r>
          </a:p>
          <a:p>
            <a:r>
              <a:rPr lang="hu-HU" dirty="0"/>
              <a:t>Miller-</a:t>
            </a:r>
            <a:r>
              <a:rPr lang="hu-HU" dirty="0" err="1"/>
              <a:t>lapoc</a:t>
            </a:r>
            <a:r>
              <a:rPr lang="hu-HU" dirty="0"/>
              <a:t>:</a:t>
            </a:r>
          </a:p>
          <a:p>
            <a:pPr lvl="2"/>
            <a:r>
              <a:rPr lang="hu-HU" dirty="0"/>
              <a:t>0-s </a:t>
            </a:r>
            <a:r>
              <a:rPr lang="hu-HU" dirty="0" err="1"/>
              <a:t>lapoc</a:t>
            </a:r>
            <a:r>
              <a:rPr lang="hu-HU" dirty="0"/>
              <a:t>- újszülött, 1 hónapnál fiatalabb</a:t>
            </a:r>
          </a:p>
          <a:p>
            <a:pPr lvl="2"/>
            <a:r>
              <a:rPr lang="hu-HU" dirty="0"/>
              <a:t>1-es </a:t>
            </a:r>
            <a:r>
              <a:rPr lang="hu-HU" dirty="0" err="1"/>
              <a:t>lapoc</a:t>
            </a:r>
            <a:r>
              <a:rPr lang="hu-HU" dirty="0"/>
              <a:t> – 1-2 éves korig</a:t>
            </a:r>
          </a:p>
          <a:p>
            <a:pPr lvl="2"/>
            <a:r>
              <a:rPr lang="hu-HU" dirty="0"/>
              <a:t>2-es </a:t>
            </a:r>
            <a:r>
              <a:rPr lang="hu-HU" dirty="0" err="1"/>
              <a:t>lapoc</a:t>
            </a:r>
            <a:r>
              <a:rPr lang="hu-HU" dirty="0"/>
              <a:t> - 3-6 éves korig</a:t>
            </a:r>
          </a:p>
          <a:p>
            <a:pPr lvl="2"/>
            <a:r>
              <a:rPr lang="hu-HU" dirty="0"/>
              <a:t>3-as </a:t>
            </a:r>
            <a:r>
              <a:rPr lang="hu-HU" dirty="0" err="1"/>
              <a:t>lapoc</a:t>
            </a:r>
            <a:r>
              <a:rPr lang="hu-HU" dirty="0"/>
              <a:t> – 6-12 éves kor, felnőttek</a:t>
            </a:r>
          </a:p>
          <a:p>
            <a:pPr lvl="2"/>
            <a:r>
              <a:rPr lang="hu-HU" dirty="0"/>
              <a:t>4-es </a:t>
            </a:r>
            <a:r>
              <a:rPr lang="hu-HU" dirty="0" err="1"/>
              <a:t>lapoc</a:t>
            </a:r>
            <a:r>
              <a:rPr lang="hu-HU" dirty="0"/>
              <a:t> – erősebb testalkatú férfiak</a:t>
            </a:r>
          </a:p>
          <a:p>
            <a:r>
              <a:rPr lang="hu-HU" dirty="0"/>
              <a:t>Megfelelő méretű tubus esetén ETI sikeressége 90%, kicsi  </a:t>
            </a:r>
            <a:r>
              <a:rPr lang="hu-HU" dirty="0" err="1"/>
              <a:t>lapoc</a:t>
            </a:r>
            <a:r>
              <a:rPr lang="hu-HU" dirty="0"/>
              <a:t> esetén 57%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798D6C9-D080-4213-A314-D51E57F35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4623337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713CC2F-58F5-459F-A3A1-EA7ACC431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9CFE8D-AF33-407F-A5A2-DF2604857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hu-HU" b="0" i="1" dirty="0">
                <a:solidFill>
                  <a:srgbClr val="222222"/>
                </a:solidFill>
                <a:effectLst/>
              </a:rPr>
              <a:t>Elsődleges halasztott varrat:</a:t>
            </a:r>
            <a:r>
              <a:rPr lang="hu-HU" b="0" i="0" dirty="0">
                <a:solidFill>
                  <a:srgbClr val="222222"/>
                </a:solidFill>
                <a:effectLst/>
              </a:rPr>
              <a:t> amennyiben a sérüléstől számított 6 órán már túl vagyunk, a sebet a kimetszés után nyitva hagyjuk. Az így kezelt sebet — ha a sebgyógyulás zavartalan — az 5-7. napon az elsődleges varrattal megegyező módon vékony </a:t>
            </a:r>
            <a:r>
              <a:rPr lang="hu-HU" b="0" i="0" dirty="0" err="1">
                <a:solidFill>
                  <a:srgbClr val="222222"/>
                </a:solidFill>
                <a:effectLst/>
              </a:rPr>
              <a:t>drén</a:t>
            </a:r>
            <a:r>
              <a:rPr lang="hu-HU" b="0" i="0" dirty="0">
                <a:solidFill>
                  <a:srgbClr val="222222"/>
                </a:solidFill>
                <a:effectLst/>
              </a:rPr>
              <a:t> felett zárjuk.</a:t>
            </a:r>
          </a:p>
          <a:p>
            <a:pPr algn="l" fontAlgn="base"/>
            <a:r>
              <a:rPr lang="hu-HU" b="0" i="1" dirty="0">
                <a:solidFill>
                  <a:srgbClr val="222222"/>
                </a:solidFill>
                <a:effectLst/>
              </a:rPr>
              <a:t>Korai másodlagos varrat.</a:t>
            </a:r>
            <a:r>
              <a:rPr lang="hu-HU" b="0" i="0" dirty="0">
                <a:solidFill>
                  <a:srgbClr val="222222"/>
                </a:solidFill>
                <a:effectLst/>
              </a:rPr>
              <a:t> A fertőzött, erősen szennyezett vagy háborús sérülés kapcsán szerzett sebeknél a nyitva kezelt, már sarjadó sebet a sérülést követő 2. héten a sebszélek felfrissítése után </a:t>
            </a:r>
            <a:r>
              <a:rPr lang="hu-HU" b="0" i="0" dirty="0" err="1">
                <a:solidFill>
                  <a:srgbClr val="222222"/>
                </a:solidFill>
                <a:effectLst/>
              </a:rPr>
              <a:t>drén</a:t>
            </a:r>
            <a:r>
              <a:rPr lang="hu-HU" b="0" i="0" dirty="0">
                <a:solidFill>
                  <a:srgbClr val="222222"/>
                </a:solidFill>
                <a:effectLst/>
              </a:rPr>
              <a:t> felett egyesíthetjük.</a:t>
            </a:r>
          </a:p>
          <a:p>
            <a:pPr algn="l" fontAlgn="base"/>
            <a:r>
              <a:rPr lang="hu-HU" b="0" i="1" dirty="0">
                <a:solidFill>
                  <a:srgbClr val="222222"/>
                </a:solidFill>
                <a:effectLst/>
              </a:rPr>
              <a:t>Késői másodlagos varrat:</a:t>
            </a:r>
            <a:r>
              <a:rPr lang="hu-HU" b="0" i="0" dirty="0">
                <a:solidFill>
                  <a:srgbClr val="222222"/>
                </a:solidFill>
                <a:effectLst/>
              </a:rPr>
              <a:t> a sérülést követően 4-6 héttel a másodlagosan gyógyuló sebben a hegesedés a sebszéleket rögzíti; a heget kimetszve a sebet zárjuk.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34AD2A0-540A-4B75-B7F9-1EC32F903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100292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4ABF45F-821C-4F4F-9CD6-32725B170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AA7DDF-2B79-4AE4-9E89-AE7E21FC2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Tűk:</a:t>
            </a:r>
          </a:p>
          <a:p>
            <a:pPr lvl="1"/>
            <a:r>
              <a:rPr lang="hu-HU" dirty="0"/>
              <a:t>Hagyományos: - tű és a hajtott fonal (2) halad át a bőrön</a:t>
            </a:r>
          </a:p>
          <a:p>
            <a:pPr lvl="2"/>
            <a:r>
              <a:rPr lang="hu-HU" dirty="0"/>
              <a:t>Osztott lyukas</a:t>
            </a:r>
          </a:p>
          <a:p>
            <a:pPr lvl="2"/>
            <a:r>
              <a:rPr lang="hu-HU" dirty="0"/>
              <a:t>Zárt lyukas</a:t>
            </a:r>
          </a:p>
          <a:p>
            <a:pPr lvl="1"/>
            <a:r>
              <a:rPr lang="hu-HU" dirty="0" err="1"/>
              <a:t>Atraumatikus</a:t>
            </a:r>
            <a:endParaRPr lang="hu-HU" dirty="0"/>
          </a:p>
          <a:p>
            <a:endParaRPr lang="hu-HU" dirty="0"/>
          </a:p>
          <a:p>
            <a:pPr lvl="1"/>
            <a:r>
              <a:rPr lang="hu-HU" dirty="0"/>
              <a:t>Keresztmetszet alapján: </a:t>
            </a:r>
          </a:p>
          <a:p>
            <a:pPr lvl="2"/>
            <a:r>
              <a:rPr lang="hu-HU" dirty="0" err="1"/>
              <a:t>Körtű</a:t>
            </a:r>
            <a:r>
              <a:rPr lang="hu-HU" dirty="0"/>
              <a:t>:</a:t>
            </a:r>
          </a:p>
          <a:p>
            <a:pPr lvl="3"/>
            <a:r>
              <a:rPr lang="hu-HU" dirty="0"/>
              <a:t>Szúróhegyű </a:t>
            </a:r>
            <a:r>
              <a:rPr lang="hu-HU" dirty="0" err="1"/>
              <a:t>körtű</a:t>
            </a:r>
            <a:r>
              <a:rPr lang="hu-HU" dirty="0"/>
              <a:t> – </a:t>
            </a:r>
            <a:r>
              <a:rPr lang="hu-HU" dirty="0" err="1"/>
              <a:t>sc</a:t>
            </a:r>
            <a:r>
              <a:rPr lang="hu-HU" dirty="0"/>
              <a:t>. Szövet, hasi szervek</a:t>
            </a:r>
          </a:p>
          <a:p>
            <a:pPr lvl="3"/>
            <a:r>
              <a:rPr lang="hu-HU" dirty="0"/>
              <a:t>Vágóhegyű </a:t>
            </a:r>
            <a:r>
              <a:rPr lang="hu-HU" dirty="0" err="1"/>
              <a:t>körtű</a:t>
            </a:r>
            <a:r>
              <a:rPr lang="hu-HU" dirty="0"/>
              <a:t> – </a:t>
            </a:r>
            <a:r>
              <a:rPr lang="hu-HU" dirty="0" err="1"/>
              <a:t>inak</a:t>
            </a:r>
            <a:r>
              <a:rPr lang="hu-HU" dirty="0"/>
              <a:t>, </a:t>
            </a:r>
            <a:r>
              <a:rPr lang="hu-HU" dirty="0" err="1"/>
              <a:t>fascia</a:t>
            </a:r>
            <a:r>
              <a:rPr lang="hu-HU" dirty="0"/>
              <a:t>, meszes szövetek</a:t>
            </a:r>
          </a:p>
          <a:p>
            <a:pPr lvl="3"/>
            <a:r>
              <a:rPr lang="hu-HU" dirty="0"/>
              <a:t>Tompahegyű </a:t>
            </a:r>
            <a:r>
              <a:rPr lang="hu-HU" dirty="0" err="1"/>
              <a:t>körtű</a:t>
            </a:r>
            <a:endParaRPr lang="hu-HU" dirty="0"/>
          </a:p>
          <a:p>
            <a:pPr lvl="2"/>
            <a:r>
              <a:rPr lang="hu-HU" dirty="0"/>
              <a:t>Vágótű – kemény, heges szövetek</a:t>
            </a:r>
          </a:p>
          <a:p>
            <a:pPr lvl="1"/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EB8F235-D2CB-42EF-A10B-E5B1279D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211</a:t>
            </a:fld>
            <a:endParaRPr lang="hu-HU"/>
          </a:p>
        </p:txBody>
      </p:sp>
      <p:pic>
        <p:nvPicPr>
          <p:cNvPr id="7170" name="Picture 2" descr="Equipment/Supplies: Suture Types - Stepwards">
            <a:extLst>
              <a:ext uri="{FF2B5EF4-FFF2-40B4-BE49-F238E27FC236}">
                <a16:creationId xmlns:a16="http://schemas.microsoft.com/office/drawing/2014/main" id="{350E6DB9-7F17-472E-9157-C78A18A94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878" y="4016375"/>
            <a:ext cx="48101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utures-Surgical Needle Flashcards | Quizlet">
            <a:extLst>
              <a:ext uri="{FF2B5EF4-FFF2-40B4-BE49-F238E27FC236}">
                <a16:creationId xmlns:a16="http://schemas.microsoft.com/office/drawing/2014/main" id="{58054A8B-8D99-4E3E-83FC-019C79C7B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53" y="2023043"/>
            <a:ext cx="47625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2006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00A9B7-7D40-4FBE-A960-34FDC17CA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8C679F-A8D3-4B76-AD93-A2D12454F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Tűk:</a:t>
            </a:r>
          </a:p>
          <a:p>
            <a:pPr lvl="1"/>
            <a:r>
              <a:rPr lang="hu-HU" dirty="0"/>
              <a:t>Alak alapján:</a:t>
            </a:r>
          </a:p>
          <a:p>
            <a:pPr lvl="2"/>
            <a:r>
              <a:rPr lang="hu-HU" dirty="0"/>
              <a:t>Egyenes – ínvarrat</a:t>
            </a:r>
          </a:p>
          <a:p>
            <a:pPr lvl="2"/>
            <a:r>
              <a:rPr lang="hu-HU" dirty="0"/>
              <a:t>Sítalp alakú – </a:t>
            </a:r>
            <a:r>
              <a:rPr lang="hu-HU" dirty="0" err="1"/>
              <a:t>laparoscopos</a:t>
            </a:r>
            <a:endParaRPr lang="hu-HU" dirty="0"/>
          </a:p>
          <a:p>
            <a:pPr lvl="2"/>
            <a:r>
              <a:rPr lang="hu-HU" dirty="0"/>
              <a:t>Hajlított – ¼, 3/8,1/2, 5/8</a:t>
            </a:r>
          </a:p>
          <a:p>
            <a:endParaRPr lang="hu-HU" dirty="0"/>
          </a:p>
          <a:p>
            <a:r>
              <a:rPr lang="hu-HU" dirty="0"/>
              <a:t>Fonal:</a:t>
            </a:r>
          </a:p>
          <a:p>
            <a:pPr lvl="1"/>
            <a:r>
              <a:rPr lang="hu-HU" dirty="0"/>
              <a:t>Szintetikus</a:t>
            </a:r>
          </a:p>
          <a:p>
            <a:pPr lvl="1"/>
            <a:r>
              <a:rPr lang="hu-HU" dirty="0" err="1"/>
              <a:t>Monofil</a:t>
            </a:r>
            <a:r>
              <a:rPr lang="hu-HU" dirty="0"/>
              <a:t> – sima felszín, kisebb trauma, gyengébb és merevebb, </a:t>
            </a:r>
            <a:r>
              <a:rPr lang="hu-HU" dirty="0" err="1"/>
              <a:t>fonalmemoria</a:t>
            </a:r>
            <a:endParaRPr lang="hu-HU" dirty="0"/>
          </a:p>
          <a:p>
            <a:pPr lvl="1"/>
            <a:r>
              <a:rPr lang="hu-HU" dirty="0" err="1"/>
              <a:t>Multifil</a:t>
            </a:r>
            <a:r>
              <a:rPr lang="hu-HU" dirty="0"/>
              <a:t> -  nagyobb </a:t>
            </a:r>
            <a:r>
              <a:rPr lang="hu-HU" dirty="0" err="1"/>
              <a:t>gyulladásos</a:t>
            </a:r>
            <a:r>
              <a:rPr lang="hu-HU" dirty="0"/>
              <a:t> reakció, kórokozó megtapad, „fűrészelés”, erősebb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5A2294B-721E-4482-AE6F-CAFDEBC5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212</a:t>
            </a:fld>
            <a:endParaRPr lang="hu-HU"/>
          </a:p>
        </p:txBody>
      </p:sp>
      <p:pic>
        <p:nvPicPr>
          <p:cNvPr id="4098" name="Picture 2" descr="Sutures, Needles, and Instruments | Basicmedical Key">
            <a:extLst>
              <a:ext uri="{FF2B5EF4-FFF2-40B4-BE49-F238E27FC236}">
                <a16:creationId xmlns:a16="http://schemas.microsoft.com/office/drawing/2014/main" id="{0B70CB01-72D0-45E9-9EF7-052982ED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82" y="1232035"/>
            <a:ext cx="4860626" cy="246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774381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3B9C93F-3975-4233-B822-0089BE40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FC2EBE6-F984-4E13-9A9E-7D71E8069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7812910" cy="4944928"/>
          </a:xfrm>
        </p:spPr>
        <p:txBody>
          <a:bodyPr/>
          <a:lstStyle/>
          <a:p>
            <a:r>
              <a:rPr lang="hu-HU" dirty="0"/>
              <a:t>Felszívódó:</a:t>
            </a:r>
          </a:p>
          <a:p>
            <a:pPr lvl="1"/>
            <a:r>
              <a:rPr lang="hu-HU" dirty="0"/>
              <a:t>Hidrolízis útján (passzív sejtes komponens nélkül)</a:t>
            </a:r>
          </a:p>
          <a:p>
            <a:pPr lvl="1"/>
            <a:r>
              <a:rPr lang="hu-HU" dirty="0"/>
              <a:t>Nincs idegentest reakció</a:t>
            </a:r>
          </a:p>
          <a:p>
            <a:r>
              <a:rPr lang="hu-HU" dirty="0"/>
              <a:t>Nem felszívódó:</a:t>
            </a:r>
          </a:p>
          <a:p>
            <a:pPr lvl="1"/>
            <a:r>
              <a:rPr lang="hu-HU" dirty="0"/>
              <a:t>Szövet jellege miatt hosszútávon sem alakul ki mechanikai szilárdságot biztosító heg</a:t>
            </a:r>
          </a:p>
          <a:p>
            <a:pPr lvl="1"/>
            <a:r>
              <a:rPr lang="hu-HU" dirty="0"/>
              <a:t>Pl. aorta műbillentyű, érprotézisek</a:t>
            </a:r>
          </a:p>
          <a:p>
            <a:r>
              <a:rPr lang="hu-HU" dirty="0"/>
              <a:t>Méret:</a:t>
            </a:r>
          </a:p>
          <a:p>
            <a:pPr lvl="1"/>
            <a:r>
              <a:rPr lang="hu-HU" dirty="0"/>
              <a:t>USP alapján (Amerikai Gyógyszerkönyv) </a:t>
            </a:r>
          </a:p>
          <a:p>
            <a:pPr lvl="2"/>
            <a:r>
              <a:rPr lang="hu-HU" dirty="0"/>
              <a:t>Legkisebb 11/0 (11 nullás),utána 10/0, 9/0… 0 (nullás), 1, 2,  legvastagabb: 7</a:t>
            </a:r>
          </a:p>
          <a:p>
            <a:pPr lvl="1"/>
            <a:r>
              <a:rPr lang="hu-HU" dirty="0"/>
              <a:t>EP – Europian </a:t>
            </a:r>
            <a:r>
              <a:rPr lang="hu-HU" dirty="0" err="1"/>
              <a:t>Pharmacopeia</a:t>
            </a:r>
            <a:r>
              <a:rPr lang="hu-HU" dirty="0"/>
              <a:t> – tized mm-ben adja meg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79A96ED-0D9A-4CC1-B11E-7E758E9F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213</a:t>
            </a:fld>
            <a:endParaRPr lang="hu-HU"/>
          </a:p>
        </p:txBody>
      </p:sp>
      <p:pic>
        <p:nvPicPr>
          <p:cNvPr id="6146" name="Picture 2" descr="Surgical Suture Needle - Buy Surgical Suture Needle,Surgical Suture Needles, Suture Product on Alibaba.com">
            <a:extLst>
              <a:ext uri="{FF2B5EF4-FFF2-40B4-BE49-F238E27FC236}">
                <a16:creationId xmlns:a16="http://schemas.microsoft.com/office/drawing/2014/main" id="{264DD9B5-A2FF-438A-90FB-346006E1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541" y="896644"/>
            <a:ext cx="3886844" cy="33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39700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B00386-986E-4D6B-ADD8-A5682A06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3C30D0-6F04-4343-B9C7-ECFEA93F6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014715C-9D08-48EF-A10B-8D0CC1D7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214</a:t>
            </a:fld>
            <a:endParaRPr lang="hu-HU"/>
          </a:p>
        </p:txBody>
      </p:sp>
      <p:pic>
        <p:nvPicPr>
          <p:cNvPr id="5122" name="Picture 2" descr="D5498 | Ethicon">
            <a:extLst>
              <a:ext uri="{FF2B5EF4-FFF2-40B4-BE49-F238E27FC236}">
                <a16:creationId xmlns:a16="http://schemas.microsoft.com/office/drawing/2014/main" id="{18A9DBB1-EA1F-4C77-88AE-3AB05897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14" y="1245535"/>
            <a:ext cx="9269536" cy="529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80694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FEEEA2-469B-40F0-99E8-84AAE5DD3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Bőr sérülésének ellátása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5C292AE-F1E5-48DB-B415-CCF8DFE77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7244739" cy="4944928"/>
          </a:xfrm>
        </p:spPr>
        <p:txBody>
          <a:bodyPr/>
          <a:lstStyle/>
          <a:p>
            <a:r>
              <a:rPr lang="hu-HU" dirty="0"/>
              <a:t>Szintetikus, fel nem szívódó varrattal</a:t>
            </a:r>
          </a:p>
          <a:p>
            <a:r>
              <a:rPr lang="hu-HU" dirty="0"/>
              <a:t>Egyszerű csomós varrat:</a:t>
            </a:r>
          </a:p>
          <a:p>
            <a:pPr lvl="1"/>
            <a:r>
              <a:rPr lang="hu-HU" dirty="0"/>
              <a:t>Bőr, izom, </a:t>
            </a:r>
            <a:r>
              <a:rPr lang="hu-HU" dirty="0" err="1"/>
              <a:t>fascia</a:t>
            </a:r>
            <a:endParaRPr lang="hu-HU" dirty="0"/>
          </a:p>
          <a:p>
            <a:pPr lvl="1"/>
            <a:r>
              <a:rPr lang="hu-HU" dirty="0"/>
              <a:t>Minden öltés után csomó</a:t>
            </a:r>
          </a:p>
          <a:p>
            <a:pPr lvl="1"/>
            <a:r>
              <a:rPr lang="hu-HU" dirty="0"/>
              <a:t>Ha egy kibomlik, többi varrat még megfelelő tartást biztosít</a:t>
            </a:r>
          </a:p>
          <a:p>
            <a:pPr lvl="1"/>
            <a:r>
              <a:rPr lang="hu-HU" dirty="0"/>
              <a:t>hosszadalmas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F5F4217-D0CC-435C-9F08-787DF876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215</a:t>
            </a:fld>
            <a:endParaRPr lang="hu-HU"/>
          </a:p>
        </p:txBody>
      </p:sp>
      <p:pic>
        <p:nvPicPr>
          <p:cNvPr id="1026" name="Picture 2" descr="Varratok eltávolítása">
            <a:extLst>
              <a:ext uri="{FF2B5EF4-FFF2-40B4-BE49-F238E27FC236}">
                <a16:creationId xmlns:a16="http://schemas.microsoft.com/office/drawing/2014/main" id="{01045B2C-07C4-4584-A270-B7DE8580C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82" y="1503055"/>
            <a:ext cx="2298531" cy="32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561722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0176BF-87D4-4DEA-834B-1247070FF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Sebészi csomó</a:t>
            </a:r>
          </a:p>
        </p:txBody>
      </p:sp>
      <p:pic>
        <p:nvPicPr>
          <p:cNvPr id="5" name="Online médiaelem 4" title="Sebészi csomó">
            <a:hlinkClick r:id="" action="ppaction://media"/>
            <a:extLst>
              <a:ext uri="{FF2B5EF4-FFF2-40B4-BE49-F238E27FC236}">
                <a16:creationId xmlns:a16="http://schemas.microsoft.com/office/drawing/2014/main" id="{2BA88BCF-0557-46AE-8853-A8B79C15C34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0363" y="1231900"/>
            <a:ext cx="8791575" cy="494506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ADB1B6B-2891-4BDD-A030-E625D3A6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29DC037-E7BD-4C73-8B08-BA96F3CF2969}" type="slidenum">
              <a:rPr lang="hu-HU" smtClean="0"/>
              <a:t>216</a:t>
            </a:fld>
            <a:endParaRPr lang="hu-HU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A41544B2-9F63-4D38-B6C5-BA592CC39F84}"/>
              </a:ext>
            </a:extLst>
          </p:cNvPr>
          <p:cNvSpPr txBox="1"/>
          <p:nvPr/>
        </p:nvSpPr>
        <p:spPr>
          <a:xfrm>
            <a:off x="754602" y="6427085"/>
            <a:ext cx="5655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Oktató videók – forrás: </a:t>
            </a:r>
            <a:r>
              <a:rPr lang="hu-HU" b="0" i="0" dirty="0">
                <a:solidFill>
                  <a:srgbClr val="030303"/>
                </a:solidFill>
                <a:effectLst/>
                <a:latin typeface="Roboto"/>
              </a:rPr>
              <a:t>orvostanhallgato.com -</a:t>
            </a:r>
            <a:r>
              <a:rPr lang="hu-HU" b="0" i="0" dirty="0" err="1">
                <a:solidFill>
                  <a:srgbClr val="030303"/>
                </a:solidFill>
                <a:effectLst/>
                <a:latin typeface="Roboto"/>
              </a:rPr>
              <a:t>ról</a:t>
            </a: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9136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D327EAB-284B-4882-8551-13F57DEC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Bécsi csomó</a:t>
            </a:r>
          </a:p>
        </p:txBody>
      </p:sp>
      <p:pic>
        <p:nvPicPr>
          <p:cNvPr id="5" name="Online médiaelem 4" title="Bécsi csomó">
            <a:hlinkClick r:id="" action="ppaction://media"/>
            <a:extLst>
              <a:ext uri="{FF2B5EF4-FFF2-40B4-BE49-F238E27FC236}">
                <a16:creationId xmlns:a16="http://schemas.microsoft.com/office/drawing/2014/main" id="{5AE6FA7E-B870-4493-BD2E-E5295FB576B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0363" y="1231900"/>
            <a:ext cx="8791575" cy="494506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EA7658C-B776-4B95-B5FC-BABF39D8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39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CA9F8DC-1CB8-4CC4-9DC6-3C5728646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Sebészeti alapok</a:t>
            </a:r>
          </a:p>
        </p:txBody>
      </p:sp>
      <p:pic>
        <p:nvPicPr>
          <p:cNvPr id="5" name="Online médiaelem 4" title="Sebészi varratok 1 - Alapok - tűfogó, csipesz helyes használata, tű befogása, fonal befűzése">
            <a:hlinkClick r:id="" action="ppaction://media"/>
            <a:extLst>
              <a:ext uri="{FF2B5EF4-FFF2-40B4-BE49-F238E27FC236}">
                <a16:creationId xmlns:a16="http://schemas.microsoft.com/office/drawing/2014/main" id="{CD27D955-DC05-465F-8565-E3E9470B2A9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0363" y="1231900"/>
            <a:ext cx="8791575" cy="494506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CA6D172-7661-4E82-A670-80DE0DC8A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359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E29334D-DE34-48C6-901B-8EC17C37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Varratok</a:t>
            </a:r>
          </a:p>
        </p:txBody>
      </p:sp>
      <p:pic>
        <p:nvPicPr>
          <p:cNvPr id="5" name="Online médiaelem 4" title="Sebészi varratok 2 - Csomós varratok - egyszerű csomós, Donati, Allgöwer, horizontális matrac">
            <a:hlinkClick r:id="" action="ppaction://media"/>
            <a:extLst>
              <a:ext uri="{FF2B5EF4-FFF2-40B4-BE49-F238E27FC236}">
                <a16:creationId xmlns:a16="http://schemas.microsoft.com/office/drawing/2014/main" id="{1BF6FA62-A39B-4D4D-B204-919B08E0730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0363" y="1231900"/>
            <a:ext cx="8791575" cy="494506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779EE6E-F425-4B62-919B-336668D1C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820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14CD6A-0F14-48E2-A812-C064E1C56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38CF6DE-9739-4683-A345-CCE8F98A5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Egyéb </a:t>
            </a:r>
            <a:r>
              <a:rPr lang="hu-HU" dirty="0" err="1"/>
              <a:t>lapocok</a:t>
            </a:r>
            <a:r>
              <a:rPr lang="hu-HU" dirty="0"/>
              <a:t>:</a:t>
            </a:r>
          </a:p>
          <a:p>
            <a:pPr lvl="1"/>
            <a:r>
              <a:rPr lang="hu-HU" dirty="0" err="1"/>
              <a:t>McCoy</a:t>
            </a:r>
            <a:r>
              <a:rPr lang="hu-HU" dirty="0"/>
              <a:t> </a:t>
            </a:r>
            <a:r>
              <a:rPr lang="hu-HU" dirty="0" err="1"/>
              <a:t>lapoc</a:t>
            </a:r>
            <a:r>
              <a:rPr lang="hu-HU" dirty="0"/>
              <a:t> – hajlított végű, nyélen lévő kar segítségével </a:t>
            </a:r>
            <a:r>
              <a:rPr lang="hu-HU" dirty="0" err="1"/>
              <a:t>distalis</a:t>
            </a:r>
            <a:r>
              <a:rPr lang="hu-HU" dirty="0"/>
              <a:t> rész tovább emelhető</a:t>
            </a:r>
          </a:p>
          <a:p>
            <a:pPr lvl="1"/>
            <a:r>
              <a:rPr lang="hu-HU" dirty="0" err="1"/>
              <a:t>Flexiblade</a:t>
            </a:r>
            <a:r>
              <a:rPr lang="hu-HU" dirty="0"/>
              <a:t> – szintén extra </a:t>
            </a:r>
            <a:r>
              <a:rPr lang="hu-HU" dirty="0" err="1"/>
              <a:t>elevatio</a:t>
            </a:r>
            <a:endParaRPr lang="hu-HU" dirty="0"/>
          </a:p>
          <a:p>
            <a:pPr lvl="1"/>
            <a:r>
              <a:rPr lang="hu-HU" dirty="0"/>
              <a:t>Egyenes </a:t>
            </a:r>
            <a:r>
              <a:rPr lang="hu-HU" dirty="0" err="1"/>
              <a:t>lapocváltozatok</a:t>
            </a:r>
            <a:r>
              <a:rPr lang="hu-HU" dirty="0"/>
              <a:t>: Philips, Henderson</a:t>
            </a:r>
          </a:p>
          <a:p>
            <a:pPr lvl="1"/>
            <a:r>
              <a:rPr lang="hu-HU" dirty="0"/>
              <a:t>Műanyag </a:t>
            </a:r>
            <a:r>
              <a:rPr lang="hu-HU" dirty="0" err="1"/>
              <a:t>lapocok</a:t>
            </a:r>
            <a:endParaRPr lang="hu-HU" dirty="0"/>
          </a:p>
          <a:p>
            <a:pPr lvl="2"/>
            <a:r>
              <a:rPr lang="hu-HU" dirty="0"/>
              <a:t>Egyre inkább terjed el</a:t>
            </a:r>
          </a:p>
          <a:p>
            <a:pPr lvl="2"/>
            <a:r>
              <a:rPr lang="hu-HU" dirty="0"/>
              <a:t>Egyszerhasználatos</a:t>
            </a:r>
          </a:p>
          <a:p>
            <a:pPr lvl="2"/>
            <a:r>
              <a:rPr lang="hu-HU" dirty="0"/>
              <a:t>Néhány tanulmány szerint kisebb az elsőre sikeres ETI aránya</a:t>
            </a:r>
          </a:p>
          <a:p>
            <a:pPr lvl="2"/>
            <a:r>
              <a:rPr lang="hu-HU" dirty="0"/>
              <a:t>Viszont </a:t>
            </a:r>
            <a:r>
              <a:rPr lang="hu-HU" dirty="0" err="1"/>
              <a:t>atraumatikusabb</a:t>
            </a:r>
            <a:r>
              <a:rPr lang="hu-HU" dirty="0"/>
              <a:t> – kevesebb fog sérülés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2572A10-B8C0-458E-BC83-532C61BD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8123353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514C68-7787-46A6-A76B-023FE76F7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Thoracotomia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28BA6CC-9078-4ABC-A856-3A19EBE54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EE31D0F-3502-4F5B-AF3D-A5AE7910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220</a:t>
            </a:fld>
            <a:endParaRPr lang="hu-HU"/>
          </a:p>
        </p:txBody>
      </p:sp>
      <p:pic>
        <p:nvPicPr>
          <p:cNvPr id="4098" name="Picture 2" descr="thoracotomia_v1_0_LM_SOP.docx másolata.docx">
            <a:extLst>
              <a:ext uri="{FF2B5EF4-FFF2-40B4-BE49-F238E27FC236}">
                <a16:creationId xmlns:a16="http://schemas.microsoft.com/office/drawing/2014/main" id="{0C4F0A4D-7108-4301-B59D-25E47587A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17" y="2382489"/>
            <a:ext cx="5685505" cy="264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904800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0425BC-F584-4E80-9D69-20BFAC4BB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D99A21-CEF1-4CD6-857C-334473535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Mellkasi sérülések – egyre nagyobb arányba kerülnek be élve </a:t>
            </a:r>
            <a:r>
              <a:rPr lang="hu-HU" dirty="0" err="1"/>
              <a:t>akórházba</a:t>
            </a:r>
            <a:endParaRPr lang="hu-HU" dirty="0"/>
          </a:p>
          <a:p>
            <a:r>
              <a:rPr lang="hu-HU" dirty="0"/>
              <a:t>Alacsony túlélési arány sürgősségi </a:t>
            </a:r>
            <a:r>
              <a:rPr lang="hu-HU" dirty="0" err="1"/>
              <a:t>thoracotomia</a:t>
            </a:r>
            <a:r>
              <a:rPr lang="hu-HU" dirty="0"/>
              <a:t> esetén:</a:t>
            </a:r>
          </a:p>
          <a:p>
            <a:pPr lvl="1"/>
            <a:r>
              <a:rPr lang="hu-HU" dirty="0"/>
              <a:t>Ha helyszínen életjelenséget mutattak – 14% körül, ha nem 9% alatt</a:t>
            </a:r>
          </a:p>
          <a:p>
            <a:pPr lvl="1"/>
            <a:r>
              <a:rPr lang="hu-HU" dirty="0"/>
              <a:t>Legjobb túlélés </a:t>
            </a:r>
            <a:r>
              <a:rPr lang="hu-HU" dirty="0" err="1"/>
              <a:t>pericardialis</a:t>
            </a:r>
            <a:r>
              <a:rPr lang="hu-HU" dirty="0"/>
              <a:t> </a:t>
            </a:r>
            <a:r>
              <a:rPr lang="hu-HU" dirty="0" err="1"/>
              <a:t>tamponád</a:t>
            </a:r>
            <a:r>
              <a:rPr lang="hu-HU" dirty="0"/>
              <a:t> estén – átlagosan 31%</a:t>
            </a:r>
          </a:p>
          <a:p>
            <a:r>
              <a:rPr lang="hu-HU" dirty="0" err="1"/>
              <a:t>Thoracotomia</a:t>
            </a:r>
            <a:r>
              <a:rPr lang="hu-HU" dirty="0"/>
              <a:t> célja:</a:t>
            </a:r>
          </a:p>
          <a:p>
            <a:pPr lvl="1"/>
            <a:r>
              <a:rPr lang="hu-HU" dirty="0"/>
              <a:t>Mellűri vérzés megállítása</a:t>
            </a:r>
          </a:p>
          <a:p>
            <a:pPr lvl="1"/>
            <a:r>
              <a:rPr lang="hu-HU" dirty="0" err="1"/>
              <a:t>Pericardialis</a:t>
            </a:r>
            <a:r>
              <a:rPr lang="hu-HU" dirty="0"/>
              <a:t> </a:t>
            </a:r>
            <a:r>
              <a:rPr lang="hu-HU" dirty="0" err="1"/>
              <a:t>tamponád</a:t>
            </a:r>
            <a:r>
              <a:rPr lang="hu-HU" dirty="0"/>
              <a:t> sebészi ellátása</a:t>
            </a:r>
          </a:p>
          <a:p>
            <a:pPr lvl="1"/>
            <a:r>
              <a:rPr lang="hu-HU" dirty="0"/>
              <a:t>Megfelelő perctérfogat biztosítása (agy és szív számára)</a:t>
            </a:r>
          </a:p>
          <a:p>
            <a:pPr lvl="1"/>
            <a:r>
              <a:rPr lang="hu-HU" dirty="0"/>
              <a:t>Hatékonyabb szívmasszás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6CAF050-09D3-41B6-A921-4C3477BAE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2569634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4E0304-19C8-43AB-9EAF-4E1C0E7B5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Sürgősségi </a:t>
            </a:r>
            <a:r>
              <a:rPr lang="hu-HU" dirty="0" err="1"/>
              <a:t>thoracotomia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E460045-841C-4A92-85DA-409EC0259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Indikációk:</a:t>
            </a:r>
          </a:p>
          <a:p>
            <a:pPr lvl="1"/>
            <a:r>
              <a:rPr lang="hu-HU" dirty="0"/>
              <a:t>Keringésmegállás mellkassérültek esetén</a:t>
            </a:r>
          </a:p>
          <a:p>
            <a:pPr lvl="1"/>
            <a:r>
              <a:rPr lang="hu-HU" dirty="0" err="1"/>
              <a:t>Shockos</a:t>
            </a:r>
            <a:r>
              <a:rPr lang="hu-HU" dirty="0"/>
              <a:t>, rohamosan romló, áthatoló mellkassérülést szenvedett betegek esetében (akik </a:t>
            </a:r>
            <a:r>
              <a:rPr lang="hu-HU" dirty="0" err="1"/>
              <a:t>shocktalanítás</a:t>
            </a:r>
            <a:r>
              <a:rPr lang="hu-HU" dirty="0"/>
              <a:t> ellenére sem javulnak)</a:t>
            </a:r>
          </a:p>
          <a:p>
            <a:pPr lvl="1"/>
            <a:r>
              <a:rPr lang="hu-HU" dirty="0"/>
              <a:t>Rekesz alatti sérülések -&gt; aorta lefogása</a:t>
            </a:r>
          </a:p>
          <a:p>
            <a:r>
              <a:rPr lang="hu-HU" dirty="0"/>
              <a:t>Kontraindikáció:</a:t>
            </a:r>
          </a:p>
          <a:p>
            <a:pPr lvl="1"/>
            <a:r>
              <a:rPr lang="hu-HU" dirty="0"/>
              <a:t>Helyszíni halott esetén</a:t>
            </a:r>
          </a:p>
          <a:p>
            <a:pPr lvl="1"/>
            <a:r>
              <a:rPr lang="hu-HU" dirty="0"/>
              <a:t>Tompa sérültek esetén </a:t>
            </a:r>
            <a:r>
              <a:rPr lang="hu-HU" dirty="0" err="1"/>
              <a:t>rutinszerűen</a:t>
            </a:r>
            <a:endParaRPr lang="hu-HU" dirty="0"/>
          </a:p>
          <a:p>
            <a:pPr lvl="1"/>
            <a:r>
              <a:rPr lang="hu-HU" dirty="0"/>
              <a:t>10 perc CPR után sem tér vissza a keringés tompa trauma esetén</a:t>
            </a:r>
          </a:p>
          <a:p>
            <a:pPr lvl="1"/>
            <a:r>
              <a:rPr lang="hu-HU" dirty="0"/>
              <a:t>Áthatoló trauma esetén ez 15 perc</a:t>
            </a:r>
          </a:p>
          <a:p>
            <a:pPr lvl="1"/>
            <a:r>
              <a:rPr lang="hu-HU" dirty="0"/>
              <a:t>Ha nincs megfelelő képesítés, eszköz, személyzet</a:t>
            </a:r>
          </a:p>
          <a:p>
            <a:pPr lvl="1"/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1D4CC11-13B5-4A94-A6A9-81E3BDE1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8464061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6A2EEC-6FC7-469C-9CE2-1A7D8C3F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5E73D3-1451-4476-BB35-0483D5371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4344AF5-A88C-4187-B745-7163038CC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561975"/>
            <a:ext cx="905827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15132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E2D5A1-AA9B-4DE7-A233-AF1FE38A1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ERC 2015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2F26C0-BCA5-4803-92EB-F0E410D4E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098" name="Picture 2" descr="Screen Shot 2016-02-19 at 08.56.01">
            <a:extLst>
              <a:ext uri="{FF2B5EF4-FFF2-40B4-BE49-F238E27FC236}">
                <a16:creationId xmlns:a16="http://schemas.microsoft.com/office/drawing/2014/main" id="{7D05DBA7-39A9-4A01-9B31-093C68DF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0"/>
            <a:ext cx="574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388361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A333B4-248D-49A9-B7F5-659EE6C80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A1E631-41C4-4465-A450-2B76AAA6C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8BAE03F-D320-4405-9373-E5A89FF5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5" y="0"/>
            <a:ext cx="9197009" cy="693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81761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AF654E-4EFA-4F49-98AA-84944C68E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21B925-0BF1-4889-8897-67CF0B5E3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6037375" cy="4944928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Beteg háton fekve – </a:t>
            </a:r>
            <a:r>
              <a:rPr lang="hu-HU" dirty="0" err="1"/>
              <a:t>intubálva</a:t>
            </a:r>
            <a:r>
              <a:rPr lang="hu-HU" dirty="0"/>
              <a:t>, lélegeztetve</a:t>
            </a:r>
          </a:p>
          <a:p>
            <a:r>
              <a:rPr lang="hu-HU" dirty="0"/>
              <a:t>Karok felemelve, törzzsel 90°os szöget bezárva</a:t>
            </a:r>
          </a:p>
          <a:p>
            <a:r>
              <a:rPr lang="hu-HU" dirty="0"/>
              <a:t>Lapocka alá ha lehetséges kiemelés</a:t>
            </a:r>
          </a:p>
          <a:p>
            <a:r>
              <a:rPr lang="hu-HU" dirty="0"/>
              <a:t>Fertőtlenítés, izolálás</a:t>
            </a:r>
          </a:p>
          <a:p>
            <a:r>
              <a:rPr lang="hu-HU" dirty="0"/>
              <a:t>HEMS:</a:t>
            </a:r>
          </a:p>
          <a:p>
            <a:pPr lvl="1"/>
            <a:r>
              <a:rPr lang="hu-HU" dirty="0"/>
              <a:t>Kétoldali </a:t>
            </a:r>
            <a:r>
              <a:rPr lang="hu-HU" dirty="0" err="1"/>
              <a:t>thoracostomia</a:t>
            </a:r>
            <a:r>
              <a:rPr lang="hu-HU" dirty="0"/>
              <a:t> összekötése, hátrafelé meghosszabbítani hátsó hónaljvonalig</a:t>
            </a:r>
          </a:p>
          <a:p>
            <a:pPr lvl="1"/>
            <a:r>
              <a:rPr lang="hu-HU" dirty="0"/>
              <a:t>Olló segítségével, lehetőleg az alsó borda felső széle mentén</a:t>
            </a:r>
          </a:p>
          <a:p>
            <a:pPr lvl="1"/>
            <a:r>
              <a:rPr lang="hu-HU" dirty="0" err="1"/>
              <a:t>Sternum</a:t>
            </a:r>
            <a:r>
              <a:rPr lang="hu-HU" dirty="0"/>
              <a:t> vagy ollóval vagy Gigli fűrésszel</a:t>
            </a:r>
          </a:p>
          <a:p>
            <a:pPr lvl="1"/>
            <a:r>
              <a:rPr lang="hu-HU" dirty="0" err="1"/>
              <a:t>Sternumot</a:t>
            </a:r>
            <a:r>
              <a:rPr lang="hu-HU" dirty="0"/>
              <a:t> megemelve a mellkas feltárható</a:t>
            </a:r>
          </a:p>
          <a:p>
            <a:r>
              <a:rPr lang="hu-HU" dirty="0"/>
              <a:t>Kórház:</a:t>
            </a:r>
          </a:p>
          <a:p>
            <a:pPr lvl="1"/>
            <a:r>
              <a:rPr lang="hu-HU" dirty="0"/>
              <a:t>Bal oldali </a:t>
            </a:r>
            <a:r>
              <a:rPr lang="hu-HU" dirty="0" err="1"/>
              <a:t>thoracotomia</a:t>
            </a:r>
            <a:r>
              <a:rPr lang="hu-HU" dirty="0"/>
              <a:t>, ha eltérés nincs, jobb oldalra </a:t>
            </a:r>
            <a:r>
              <a:rPr lang="hu-HU" dirty="0" err="1"/>
              <a:t>meghosszabítani</a:t>
            </a:r>
            <a:endParaRPr lang="hu-HU" dirty="0"/>
          </a:p>
          <a:p>
            <a:pPr lvl="1"/>
            <a:r>
              <a:rPr lang="hu-HU" dirty="0"/>
              <a:t>Önfeltáró segítségével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D24DDE6-2C0F-4117-AC29-D940E159D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226</a:t>
            </a:fld>
            <a:endParaRPr lang="hu-HU"/>
          </a:p>
        </p:txBody>
      </p:sp>
      <p:pic>
        <p:nvPicPr>
          <p:cNvPr id="5" name="Picture 2" descr="Thoracotomy procedure, indications &amp; emergency thoracotomy">
            <a:extLst>
              <a:ext uri="{FF2B5EF4-FFF2-40B4-BE49-F238E27FC236}">
                <a16:creationId xmlns:a16="http://schemas.microsoft.com/office/drawing/2014/main" id="{84BE2AD7-F1A7-4A37-9EE5-E5DC3D66A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57" y="1567275"/>
            <a:ext cx="4907093" cy="420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22162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FD847C-0E90-4333-986F-FC3CB18A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15AC2A3-8782-45D8-A71B-3D5E09ADB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Pericardium</a:t>
            </a:r>
            <a:r>
              <a:rPr lang="hu-HU" dirty="0"/>
              <a:t> megnyitása:</a:t>
            </a:r>
          </a:p>
          <a:p>
            <a:pPr lvl="1"/>
            <a:r>
              <a:rPr lang="hu-HU" dirty="0"/>
              <a:t>Tüdőt felfelé és hátra húzni</a:t>
            </a:r>
          </a:p>
          <a:p>
            <a:pPr lvl="1"/>
            <a:r>
              <a:rPr lang="hu-HU" dirty="0"/>
              <a:t>Indikáció:</a:t>
            </a:r>
          </a:p>
          <a:p>
            <a:pPr lvl="2"/>
            <a:r>
              <a:rPr lang="hu-HU" dirty="0"/>
              <a:t>Amennyiben vért látunk benne</a:t>
            </a:r>
          </a:p>
          <a:p>
            <a:pPr lvl="2"/>
            <a:r>
              <a:rPr lang="hu-HU" dirty="0"/>
              <a:t>Szív nem látható </a:t>
            </a:r>
            <a:r>
              <a:rPr lang="hu-HU" dirty="0" err="1"/>
              <a:t>pericardiumon</a:t>
            </a:r>
            <a:r>
              <a:rPr lang="hu-HU" dirty="0"/>
              <a:t> keresztül</a:t>
            </a:r>
          </a:p>
          <a:p>
            <a:pPr lvl="2"/>
            <a:r>
              <a:rPr lang="hu-HU" dirty="0"/>
              <a:t>Felmerül a szívsérülés gyanúja</a:t>
            </a:r>
          </a:p>
          <a:p>
            <a:pPr lvl="1"/>
            <a:r>
              <a:rPr lang="hu-HU" dirty="0"/>
              <a:t>N. </a:t>
            </a:r>
            <a:r>
              <a:rPr lang="hu-HU" dirty="0" err="1"/>
              <a:t>phrenicus</a:t>
            </a:r>
            <a:r>
              <a:rPr lang="hu-HU" dirty="0"/>
              <a:t> előtt kell megnyitni a szívcsúcsnál</a:t>
            </a:r>
          </a:p>
          <a:p>
            <a:pPr lvl="1"/>
            <a:r>
              <a:rPr lang="hu-HU" dirty="0"/>
              <a:t>Ollót óvatosan </a:t>
            </a:r>
            <a:r>
              <a:rPr lang="hu-HU" dirty="0" err="1"/>
              <a:t>pericardiumzsákba</a:t>
            </a:r>
            <a:r>
              <a:rPr lang="hu-HU" dirty="0"/>
              <a:t> vezetni </a:t>
            </a:r>
            <a:r>
              <a:rPr lang="hu-HU" dirty="0" err="1"/>
              <a:t>n.</a:t>
            </a:r>
            <a:r>
              <a:rPr lang="hu-HU" dirty="0"/>
              <a:t> </a:t>
            </a:r>
            <a:r>
              <a:rPr lang="hu-HU" dirty="0" err="1"/>
              <a:t>phrenicus</a:t>
            </a:r>
            <a:r>
              <a:rPr lang="hu-HU" dirty="0"/>
              <a:t> mentén </a:t>
            </a:r>
            <a:r>
              <a:rPr lang="hu-HU" dirty="0" err="1"/>
              <a:t>meghosszíbtani</a:t>
            </a:r>
            <a:r>
              <a:rPr lang="hu-HU" dirty="0"/>
              <a:t> a nyílást a szívcsúcstól az aortagyökig</a:t>
            </a:r>
          </a:p>
          <a:p>
            <a:pPr lvl="1"/>
            <a:r>
              <a:rPr lang="hu-HU" dirty="0"/>
              <a:t>Szívet ki kell szabadítani a </a:t>
            </a:r>
            <a:r>
              <a:rPr lang="hu-HU" dirty="0" err="1"/>
              <a:t>pericardiumzsákból</a:t>
            </a:r>
            <a:r>
              <a:rPr lang="hu-HU" dirty="0"/>
              <a:t>, sérülést kell keresni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404236F-0E28-4483-85F1-21FB6A40F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505954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191367-38C0-4613-9387-00B6A800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F1ABED-D238-4C83-B456-43ECDAF41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7979344" cy="5417340"/>
          </a:xfrm>
        </p:spPr>
        <p:txBody>
          <a:bodyPr>
            <a:normAutofit lnSpcReduction="10000"/>
          </a:bodyPr>
          <a:lstStyle/>
          <a:p>
            <a:r>
              <a:rPr lang="hu-HU" dirty="0"/>
              <a:t>Nyílt szívmasszázs:</a:t>
            </a:r>
          </a:p>
          <a:p>
            <a:pPr lvl="1"/>
            <a:r>
              <a:rPr lang="hu-HU" dirty="0"/>
              <a:t>Heroikus beavatkozás</a:t>
            </a:r>
          </a:p>
          <a:p>
            <a:pPr lvl="1"/>
            <a:r>
              <a:rPr lang="hu-HU" dirty="0"/>
              <a:t>1960 előtt (zárt szívmasszázs előtt rutinszerű beavatkozás)</a:t>
            </a:r>
          </a:p>
          <a:p>
            <a:pPr lvl="1"/>
            <a:r>
              <a:rPr lang="hu-HU" dirty="0"/>
              <a:t>Magasabb coronaria (legalább 15 </a:t>
            </a:r>
            <a:r>
              <a:rPr lang="hu-HU" dirty="0" err="1"/>
              <a:t>hgmm</a:t>
            </a:r>
            <a:r>
              <a:rPr lang="hu-HU" dirty="0"/>
              <a:t> kell) és agyi </a:t>
            </a:r>
            <a:r>
              <a:rPr lang="hu-HU" dirty="0" err="1"/>
              <a:t>perfusiot</a:t>
            </a:r>
            <a:r>
              <a:rPr lang="hu-HU" dirty="0"/>
              <a:t> lehet elérni </a:t>
            </a:r>
          </a:p>
          <a:p>
            <a:pPr lvl="1"/>
            <a:r>
              <a:rPr lang="hu-HU" dirty="0" err="1"/>
              <a:t>Pericardiotomia</a:t>
            </a:r>
            <a:r>
              <a:rPr lang="hu-HU" dirty="0"/>
              <a:t> csak </a:t>
            </a:r>
            <a:r>
              <a:rPr lang="hu-HU" dirty="0" err="1"/>
              <a:t>tamponád</a:t>
            </a:r>
            <a:r>
              <a:rPr lang="hu-HU" dirty="0"/>
              <a:t> gyanújakor -&gt; sértetlen </a:t>
            </a:r>
            <a:r>
              <a:rPr lang="hu-HU" dirty="0" err="1"/>
              <a:t>pericardium</a:t>
            </a:r>
            <a:r>
              <a:rPr lang="hu-HU" dirty="0"/>
              <a:t> előnyös</a:t>
            </a:r>
          </a:p>
          <a:p>
            <a:pPr lvl="1"/>
            <a:r>
              <a:rPr lang="hu-HU" dirty="0"/>
              <a:t>Szívet </a:t>
            </a:r>
            <a:r>
              <a:rPr lang="hu-HU" dirty="0" err="1"/>
              <a:t>max</a:t>
            </a:r>
            <a:r>
              <a:rPr lang="hu-HU" dirty="0"/>
              <a:t> 20-30°-</a:t>
            </a:r>
            <a:r>
              <a:rPr lang="hu-HU" dirty="0" err="1"/>
              <a:t>ba</a:t>
            </a:r>
            <a:r>
              <a:rPr lang="hu-HU" dirty="0"/>
              <a:t> fordítsuk a bal mellkasfél irányába, ha nagyobb szögben, tüdővénák megtörnek</a:t>
            </a:r>
          </a:p>
          <a:p>
            <a:pPr lvl="1"/>
            <a:r>
              <a:rPr lang="hu-HU" dirty="0"/>
              <a:t>Nyomóerő az </a:t>
            </a:r>
            <a:r>
              <a:rPr lang="hu-HU" dirty="0" err="1"/>
              <a:t>interventricularis</a:t>
            </a:r>
            <a:r>
              <a:rPr lang="hu-HU" dirty="0"/>
              <a:t> </a:t>
            </a:r>
            <a:r>
              <a:rPr lang="hu-HU" dirty="0" err="1"/>
              <a:t>septumra</a:t>
            </a:r>
            <a:r>
              <a:rPr lang="hu-HU" dirty="0"/>
              <a:t> merőlegesen fejtjük ki</a:t>
            </a:r>
          </a:p>
          <a:p>
            <a:pPr lvl="1"/>
            <a:r>
              <a:rPr lang="hu-HU" dirty="0"/>
              <a:t>Ujjainkat szorosan zárjuk, a </a:t>
            </a:r>
            <a:r>
              <a:rPr lang="hu-HU" dirty="0" err="1"/>
              <a:t>coronariakat</a:t>
            </a:r>
            <a:r>
              <a:rPr lang="hu-HU" dirty="0"/>
              <a:t> kerüljük</a:t>
            </a:r>
          </a:p>
          <a:p>
            <a:pPr lvl="1"/>
            <a:r>
              <a:rPr lang="hu-HU" dirty="0"/>
              <a:t>Kétkezes kompresszió hatékonyabb, krokodilszáj </a:t>
            </a:r>
            <a:r>
              <a:rPr lang="hu-HU" dirty="0" err="1"/>
              <a:t>szerűen</a:t>
            </a:r>
            <a:endParaRPr lang="hu-HU" dirty="0"/>
          </a:p>
          <a:p>
            <a:pPr lvl="1"/>
            <a:r>
              <a:rPr lang="hu-HU" dirty="0"/>
              <a:t>kompressziót relaxáció kövesse</a:t>
            </a:r>
          </a:p>
          <a:p>
            <a:pPr lvl="1"/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A68D76D-F8AB-4CB7-96A2-B9FF7D74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228</a:t>
            </a:fld>
            <a:endParaRPr lang="hu-HU"/>
          </a:p>
        </p:txBody>
      </p:sp>
      <p:pic>
        <p:nvPicPr>
          <p:cNvPr id="2050" name="Picture 2" descr="Initial Trauma Management, Resuscitative Thoracotomy | SpringerLink">
            <a:extLst>
              <a:ext uri="{FF2B5EF4-FFF2-40B4-BE49-F238E27FC236}">
                <a16:creationId xmlns:a16="http://schemas.microsoft.com/office/drawing/2014/main" id="{2DA53DFE-5DDA-4A55-B817-75AC504FE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348" y="1332252"/>
            <a:ext cx="3467100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431852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9B84EB-18D6-4B18-954B-6F1B3CE06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Szívsérülések ellátása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C827845-A05E-4EF7-8CA6-FDD9A2B15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Szíven áthatoló traumák mortalitása: 70-80%</a:t>
            </a:r>
          </a:p>
          <a:p>
            <a:r>
              <a:rPr lang="hu-HU" dirty="0"/>
              <a:t>Leggyakrabban jobb kamra sérül (szív elülső részének 55%-a </a:t>
            </a:r>
            <a:r>
              <a:rPr lang="hu-HU" dirty="0" err="1"/>
              <a:t>a</a:t>
            </a:r>
            <a:r>
              <a:rPr lang="hu-HU" dirty="0"/>
              <a:t> jobb kamra)</a:t>
            </a:r>
          </a:p>
          <a:p>
            <a:r>
              <a:rPr lang="hu-HU" dirty="0"/>
              <a:t>Sürgősségi osztályon elsődleges cél – vérzés elállítása</a:t>
            </a:r>
          </a:p>
          <a:p>
            <a:r>
              <a:rPr lang="hu-HU" dirty="0"/>
              <a:t>Ellátás:</a:t>
            </a:r>
          </a:p>
          <a:p>
            <a:pPr lvl="1"/>
            <a:r>
              <a:rPr lang="hu-HU" dirty="0"/>
              <a:t>Ujj a sebre és műtőbe kísérni (szívcsúcsba tartóöltést helyezve rögzíthetjük azt) – ujjunkat sebbe ne rakjuk – további sérülés</a:t>
            </a:r>
          </a:p>
          <a:p>
            <a:pPr lvl="1"/>
            <a:r>
              <a:rPr lang="hu-HU" dirty="0" err="1"/>
              <a:t>Sauerbruch</a:t>
            </a:r>
            <a:r>
              <a:rPr lang="hu-HU" dirty="0"/>
              <a:t> </a:t>
            </a:r>
            <a:r>
              <a:rPr lang="hu-HU" dirty="0" err="1"/>
              <a:t>manővel</a:t>
            </a:r>
            <a:r>
              <a:rPr lang="hu-HU" dirty="0"/>
              <a:t>: v. </a:t>
            </a:r>
            <a:r>
              <a:rPr lang="hu-HU" dirty="0" err="1"/>
              <a:t>cava</a:t>
            </a:r>
            <a:r>
              <a:rPr lang="hu-HU" dirty="0"/>
              <a:t> </a:t>
            </a:r>
            <a:r>
              <a:rPr lang="hu-HU" dirty="0" err="1"/>
              <a:t>inf</a:t>
            </a:r>
            <a:r>
              <a:rPr lang="hu-HU" dirty="0"/>
              <a:t>. És </a:t>
            </a:r>
            <a:r>
              <a:rPr lang="hu-HU" dirty="0" err="1"/>
              <a:t>sup</a:t>
            </a:r>
            <a:r>
              <a:rPr lang="hu-HU" dirty="0"/>
              <a:t> területről vénás beáramlást elzárjuk (időszakosan fel kell engedni)</a:t>
            </a:r>
          </a:p>
          <a:p>
            <a:pPr lvl="1"/>
            <a:r>
              <a:rPr lang="hu-HU" dirty="0" err="1"/>
              <a:t>Foley</a:t>
            </a:r>
            <a:r>
              <a:rPr lang="hu-HU" dirty="0"/>
              <a:t>- katéterrel (levegő bejutásra figyelni kell) – öltéssel körbe zárhatjuk</a:t>
            </a:r>
          </a:p>
          <a:p>
            <a:pPr lvl="1"/>
            <a:r>
              <a:rPr lang="hu-HU" dirty="0"/>
              <a:t>Kapocs/öltések</a:t>
            </a:r>
          </a:p>
          <a:p>
            <a:pPr lvl="1"/>
            <a:r>
              <a:rPr lang="hu-HU" dirty="0"/>
              <a:t>Ha lehetetlen ellátni – VF idézünk elő lapáttal</a:t>
            </a:r>
          </a:p>
          <a:p>
            <a:pPr lvl="1"/>
            <a:endParaRPr lang="hu-HU" dirty="0"/>
          </a:p>
          <a:p>
            <a:pPr lvl="1"/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74E2882-9E4C-47BC-AF14-0CA7B76E3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227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4CCBC6-BF9F-45C3-934D-53D56128C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933988A-0CD8-46A4-AE8B-BD68FDEA4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81F4D54-BA06-4966-A999-187126EC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</a:t>
            </a:fld>
            <a:endParaRPr lang="hu-H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CF31F7-25AB-4A33-9B9D-5E27ED607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0"/>
            <a:ext cx="584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82353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E19070-CDBD-499E-9C0E-E799D558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05E3425-538E-4275-9936-EDFB9B0EB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60D47FC-A971-4CB9-84A8-32C3FB505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230</a:t>
            </a:fld>
            <a:endParaRPr lang="hu-HU"/>
          </a:p>
        </p:txBody>
      </p:sp>
      <p:pic>
        <p:nvPicPr>
          <p:cNvPr id="3074" name="Picture 2" descr="Emergency room resuscitative thoracotomy (Chapter 4) - Atlas of Surgical  Techniques in Trauma">
            <a:extLst>
              <a:ext uri="{FF2B5EF4-FFF2-40B4-BE49-F238E27FC236}">
                <a16:creationId xmlns:a16="http://schemas.microsoft.com/office/drawing/2014/main" id="{561F0F49-4E96-4D2E-AE27-AA1F6F161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65" y="1583802"/>
            <a:ext cx="4788669" cy="4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18823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97689E-2610-440B-98BA-C7A2C403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Hilus</a:t>
            </a:r>
            <a:r>
              <a:rPr lang="hu-HU" dirty="0"/>
              <a:t> sérüléseinek ellátása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6FC7F92-18C2-49FC-8CE0-696F3FA56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Nagyérsérülés – halálozás 60%</a:t>
            </a:r>
          </a:p>
          <a:p>
            <a:r>
              <a:rPr lang="hu-HU" dirty="0"/>
              <a:t>Nagyér – a/v </a:t>
            </a:r>
            <a:r>
              <a:rPr lang="hu-HU" dirty="0" err="1"/>
              <a:t>pulm</a:t>
            </a:r>
            <a:r>
              <a:rPr lang="hu-HU" dirty="0"/>
              <a:t>. (</a:t>
            </a:r>
            <a:r>
              <a:rPr lang="hu-HU" dirty="0" err="1"/>
              <a:t>hilus</a:t>
            </a:r>
            <a:r>
              <a:rPr lang="hu-HU" dirty="0"/>
              <a:t>), VCS,VCI, v/a </a:t>
            </a:r>
            <a:r>
              <a:rPr lang="hu-HU" dirty="0" err="1"/>
              <a:t>subclavia</a:t>
            </a:r>
            <a:r>
              <a:rPr lang="hu-HU" dirty="0"/>
              <a:t>, aorta, </a:t>
            </a:r>
            <a:r>
              <a:rPr lang="hu-HU" dirty="0" err="1"/>
              <a:t>azygos</a:t>
            </a:r>
            <a:endParaRPr lang="hu-HU" dirty="0"/>
          </a:p>
          <a:p>
            <a:r>
              <a:rPr lang="hu-HU" dirty="0"/>
              <a:t>Vérzés történhet külvilág felé/ mellűrbe</a:t>
            </a:r>
          </a:p>
          <a:p>
            <a:r>
              <a:rPr lang="hu-HU" dirty="0"/>
              <a:t>Mellkas röntgenen lehetnek rá utaló eltérések:</a:t>
            </a:r>
          </a:p>
          <a:p>
            <a:pPr lvl="1"/>
            <a:r>
              <a:rPr lang="hu-HU" dirty="0"/>
              <a:t>Aortagomb </a:t>
            </a:r>
            <a:r>
              <a:rPr lang="hu-HU" dirty="0" err="1"/>
              <a:t>konturja</a:t>
            </a:r>
            <a:r>
              <a:rPr lang="hu-HU" dirty="0"/>
              <a:t> eltűnik</a:t>
            </a:r>
          </a:p>
          <a:p>
            <a:pPr lvl="1"/>
            <a:r>
              <a:rPr lang="hu-HU" dirty="0"/>
              <a:t>Mellkasi </a:t>
            </a:r>
            <a:r>
              <a:rPr lang="hu-HU" dirty="0" err="1"/>
              <a:t>folyadékgyűlem</a:t>
            </a:r>
            <a:endParaRPr lang="hu-HU" dirty="0"/>
          </a:p>
          <a:p>
            <a:pPr lvl="1"/>
            <a:r>
              <a:rPr lang="hu-HU" dirty="0"/>
              <a:t>Kiszélesedő </a:t>
            </a:r>
            <a:r>
              <a:rPr lang="hu-HU" dirty="0" err="1"/>
              <a:t>mediastinum</a:t>
            </a:r>
            <a:endParaRPr lang="hu-HU" dirty="0"/>
          </a:p>
          <a:p>
            <a:pPr lvl="1"/>
            <a:r>
              <a:rPr lang="hu-HU" dirty="0"/>
              <a:t>Trachea </a:t>
            </a:r>
            <a:r>
              <a:rPr lang="hu-HU" dirty="0" err="1"/>
              <a:t>deviatio</a:t>
            </a:r>
            <a:endParaRPr lang="hu-HU" dirty="0"/>
          </a:p>
          <a:p>
            <a:pPr lvl="1"/>
            <a:r>
              <a:rPr lang="hu-HU" dirty="0" err="1"/>
              <a:t>Carina</a:t>
            </a:r>
            <a:r>
              <a:rPr lang="hu-HU" dirty="0"/>
              <a:t> szöglete elsimul</a:t>
            </a:r>
          </a:p>
          <a:p>
            <a:pPr lvl="1"/>
            <a:r>
              <a:rPr lang="hu-HU" dirty="0"/>
              <a:t>Bal </a:t>
            </a:r>
            <a:r>
              <a:rPr lang="hu-HU" dirty="0" err="1"/>
              <a:t>főhőrgő</a:t>
            </a:r>
            <a:r>
              <a:rPr lang="hu-HU" dirty="0"/>
              <a:t> </a:t>
            </a:r>
            <a:r>
              <a:rPr lang="hu-HU" dirty="0" err="1"/>
              <a:t>sűllyedése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E6EBCAA-097E-4D1B-B68F-65E61E94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4672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18927BF-BEEF-4F07-A283-A3A06D10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1FE115-8661-496B-806F-11D897869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7979344" cy="4944928"/>
          </a:xfrm>
        </p:spPr>
        <p:txBody>
          <a:bodyPr/>
          <a:lstStyle/>
          <a:p>
            <a:r>
              <a:rPr lang="hu-HU" dirty="0"/>
              <a:t>Sérülés ellátása:</a:t>
            </a:r>
          </a:p>
          <a:p>
            <a:pPr lvl="1"/>
            <a:r>
              <a:rPr lang="hu-HU" dirty="0"/>
              <a:t>Ujjal elzárjuk</a:t>
            </a:r>
          </a:p>
          <a:p>
            <a:pPr lvl="1"/>
            <a:r>
              <a:rPr lang="hu-HU" dirty="0" err="1"/>
              <a:t>Foley</a:t>
            </a:r>
            <a:r>
              <a:rPr lang="hu-HU" dirty="0"/>
              <a:t>-katéter</a:t>
            </a:r>
          </a:p>
          <a:p>
            <a:pPr lvl="1"/>
            <a:r>
              <a:rPr lang="hu-HU" dirty="0"/>
              <a:t>Érfogó (</a:t>
            </a:r>
            <a:r>
              <a:rPr lang="hu-HU" dirty="0" err="1"/>
              <a:t>Satinsky</a:t>
            </a:r>
            <a:r>
              <a:rPr lang="hu-HU" dirty="0"/>
              <a:t>)</a:t>
            </a:r>
          </a:p>
          <a:p>
            <a:r>
              <a:rPr lang="hu-HU" dirty="0"/>
              <a:t>Súlyos esetben egész </a:t>
            </a:r>
            <a:r>
              <a:rPr lang="hu-HU" dirty="0" err="1"/>
              <a:t>hilus</a:t>
            </a:r>
            <a:r>
              <a:rPr lang="hu-HU" dirty="0"/>
              <a:t> lefogása</a:t>
            </a:r>
          </a:p>
          <a:p>
            <a:r>
              <a:rPr lang="hu-HU" dirty="0"/>
              <a:t>Mellkasi aorta leszorítása:</a:t>
            </a:r>
          </a:p>
          <a:p>
            <a:pPr lvl="1"/>
            <a:r>
              <a:rPr lang="hu-HU" dirty="0"/>
              <a:t>Cél az agyi- és </a:t>
            </a:r>
            <a:r>
              <a:rPr lang="hu-HU" dirty="0" err="1"/>
              <a:t>coronariaperfuzió</a:t>
            </a:r>
            <a:r>
              <a:rPr lang="hu-HU" dirty="0"/>
              <a:t> biztosítása</a:t>
            </a:r>
          </a:p>
          <a:p>
            <a:pPr lvl="1"/>
            <a:r>
              <a:rPr lang="hu-HU" dirty="0"/>
              <a:t>Zsigeri szervek vérellátása szokásos kevesebb mint 10%-ára esik le</a:t>
            </a:r>
          </a:p>
          <a:p>
            <a:pPr lvl="1"/>
            <a:r>
              <a:rPr lang="hu-HU" dirty="0"/>
              <a:t>Rekesz felett könnyebb megkeresni, bal oldali mellkasfélből</a:t>
            </a:r>
          </a:p>
          <a:p>
            <a:pPr lvl="1"/>
            <a:r>
              <a:rPr lang="hu-HU" dirty="0"/>
              <a:t>Lefogás előtt a nyelőcsövet célszerű leválasztani</a:t>
            </a:r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D5E1B69-1CA0-428B-BB83-FA06C728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232</a:t>
            </a:fld>
            <a:endParaRPr lang="hu-HU"/>
          </a:p>
        </p:txBody>
      </p:sp>
      <p:pic>
        <p:nvPicPr>
          <p:cNvPr id="4098" name="Picture 2" descr="Surgical anatomy of the trachea - Furlow- Annals of Cardiothoracic Surgery">
            <a:extLst>
              <a:ext uri="{FF2B5EF4-FFF2-40B4-BE49-F238E27FC236}">
                <a16:creationId xmlns:a16="http://schemas.microsoft.com/office/drawing/2014/main" id="{C643D25E-1010-494F-9AE8-0C8B4B6A1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31" y="1300163"/>
            <a:ext cx="30289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65853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38A407-CD51-4A59-BE9E-9506F8DE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17E57D-38DC-4200-B8E4-32CC755DE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Utógondozás:</a:t>
            </a:r>
          </a:p>
          <a:p>
            <a:pPr lvl="1"/>
            <a:r>
              <a:rPr lang="hu-HU" dirty="0"/>
              <a:t>Azonnal műtőben -&gt; végleges ellátás</a:t>
            </a:r>
          </a:p>
          <a:p>
            <a:pPr lvl="1"/>
            <a:r>
              <a:rPr lang="hu-HU" dirty="0"/>
              <a:t>Folyadék pótlás, masszív </a:t>
            </a:r>
            <a:r>
              <a:rPr lang="hu-HU" dirty="0" err="1"/>
              <a:t>transfuzió</a:t>
            </a:r>
            <a:endParaRPr lang="hu-HU" dirty="0"/>
          </a:p>
          <a:p>
            <a:pPr lvl="1"/>
            <a:r>
              <a:rPr lang="hu-HU" dirty="0"/>
              <a:t>Pozitív </a:t>
            </a:r>
            <a:r>
              <a:rPr lang="hu-HU" dirty="0" err="1"/>
              <a:t>inotrop</a:t>
            </a:r>
            <a:r>
              <a:rPr lang="hu-HU" dirty="0"/>
              <a:t> szerek alkalmazása</a:t>
            </a:r>
          </a:p>
          <a:p>
            <a:pPr lvl="1"/>
            <a:r>
              <a:rPr lang="hu-HU" dirty="0"/>
              <a:t>Széles spektrumú antibiotikum</a:t>
            </a:r>
          </a:p>
          <a:p>
            <a:pPr lvl="1"/>
            <a:r>
              <a:rPr lang="hu-HU" dirty="0"/>
              <a:t>Fájdalomcsillapítás, </a:t>
            </a:r>
            <a:r>
              <a:rPr lang="hu-HU" dirty="0" err="1"/>
              <a:t>sedatio</a:t>
            </a:r>
            <a:endParaRPr lang="hu-HU" dirty="0"/>
          </a:p>
          <a:p>
            <a:r>
              <a:rPr lang="hu-HU" dirty="0"/>
              <a:t>Szövődmények:</a:t>
            </a:r>
          </a:p>
          <a:p>
            <a:pPr lvl="1"/>
            <a:r>
              <a:rPr lang="hu-HU" dirty="0"/>
              <a:t>Ált. utolsó esélyként nyúlunk hozzá</a:t>
            </a:r>
          </a:p>
          <a:p>
            <a:pPr lvl="1"/>
            <a:r>
              <a:rPr lang="hu-HU" dirty="0"/>
              <a:t>Ér- és szerv sérülések</a:t>
            </a:r>
          </a:p>
          <a:p>
            <a:pPr lvl="1"/>
            <a:r>
              <a:rPr lang="hu-HU" dirty="0"/>
              <a:t>N. </a:t>
            </a:r>
            <a:r>
              <a:rPr lang="hu-HU" dirty="0" err="1"/>
              <a:t>phrenicus</a:t>
            </a:r>
            <a:r>
              <a:rPr lang="hu-HU" dirty="0"/>
              <a:t> sérülés, coronaria sérülés</a:t>
            </a:r>
          </a:p>
          <a:p>
            <a:pPr lvl="1"/>
            <a:r>
              <a:rPr lang="hu-HU" dirty="0"/>
              <a:t>fertőzések</a:t>
            </a:r>
          </a:p>
          <a:p>
            <a:pPr lvl="1"/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D83316D-EFA2-4F03-ADFB-8716731F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807492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EED804-B32D-4DA0-8979-3591A607D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Escharotomia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E85A3A-3E9B-4EC0-B5CE-5F6223D2C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44FC0A8-28FA-4872-9887-8729A277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234</a:t>
            </a:fld>
            <a:endParaRPr lang="hu-HU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6CCE730-118D-4834-8AA7-7D04556C2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36" y="1735048"/>
            <a:ext cx="57150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34498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BD616E-794C-4220-93D0-F5D14A038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Égés kórélettana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B04614-3A9C-4654-A869-F99CAB977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Hőenergia – bőrben </a:t>
            </a:r>
            <a:r>
              <a:rPr lang="hu-HU" dirty="0" err="1"/>
              <a:t>coagulatios</a:t>
            </a:r>
            <a:r>
              <a:rPr lang="hu-HU" dirty="0"/>
              <a:t> </a:t>
            </a:r>
            <a:r>
              <a:rPr lang="hu-HU" dirty="0" err="1"/>
              <a:t>necrosist</a:t>
            </a:r>
            <a:r>
              <a:rPr lang="hu-HU" dirty="0"/>
              <a:t> okoz </a:t>
            </a:r>
          </a:p>
          <a:p>
            <a:r>
              <a:rPr lang="hu-HU" dirty="0"/>
              <a:t>Sejtpusztulás </a:t>
            </a:r>
            <a:r>
              <a:rPr lang="hu-HU" dirty="0" err="1"/>
              <a:t>intracellularis</a:t>
            </a:r>
            <a:r>
              <a:rPr lang="hu-HU" dirty="0"/>
              <a:t> ionok kiáramlanak – </a:t>
            </a:r>
            <a:r>
              <a:rPr lang="hu-HU" dirty="0" err="1"/>
              <a:t>interstitialis</a:t>
            </a:r>
            <a:r>
              <a:rPr lang="hu-HU" dirty="0"/>
              <a:t> </a:t>
            </a:r>
            <a:r>
              <a:rPr lang="hu-HU" dirty="0" err="1"/>
              <a:t>onkotikus</a:t>
            </a:r>
            <a:r>
              <a:rPr lang="hu-HU" dirty="0"/>
              <a:t> nyomást növel – </a:t>
            </a:r>
            <a:r>
              <a:rPr lang="hu-HU" dirty="0" err="1"/>
              <a:t>oedemaképződés</a:t>
            </a:r>
            <a:endParaRPr lang="hu-HU" dirty="0"/>
          </a:p>
          <a:p>
            <a:r>
              <a:rPr lang="hu-HU" dirty="0"/>
              <a:t>Sejtelhalás -&gt; </a:t>
            </a:r>
            <a:r>
              <a:rPr lang="hu-HU" dirty="0" err="1"/>
              <a:t>gyulladásos</a:t>
            </a:r>
            <a:r>
              <a:rPr lang="hu-HU" dirty="0"/>
              <a:t> mediátorok -&gt; </a:t>
            </a:r>
            <a:r>
              <a:rPr lang="hu-HU" dirty="0" err="1"/>
              <a:t>vasodilatatio</a:t>
            </a:r>
            <a:r>
              <a:rPr lang="hu-HU" dirty="0"/>
              <a:t>, ér </a:t>
            </a:r>
            <a:r>
              <a:rPr lang="hu-HU" dirty="0" err="1"/>
              <a:t>permeabilitása</a:t>
            </a:r>
            <a:r>
              <a:rPr lang="hu-HU" dirty="0"/>
              <a:t> nő -&gt; </a:t>
            </a:r>
            <a:r>
              <a:rPr lang="hu-HU" dirty="0" err="1"/>
              <a:t>oedema</a:t>
            </a:r>
            <a:r>
              <a:rPr lang="hu-HU" dirty="0"/>
              <a:t> tovább fokozódik</a:t>
            </a:r>
          </a:p>
          <a:p>
            <a:r>
              <a:rPr lang="hu-HU" dirty="0"/>
              <a:t>Nagyméretű égés – SIRS </a:t>
            </a:r>
          </a:p>
          <a:p>
            <a:r>
              <a:rPr lang="hu-HU" dirty="0" err="1"/>
              <a:t>Hypermetabolikus</a:t>
            </a:r>
            <a:r>
              <a:rPr lang="hu-HU" dirty="0"/>
              <a:t> állapot</a:t>
            </a:r>
          </a:p>
          <a:p>
            <a:r>
              <a:rPr lang="hu-HU" dirty="0"/>
              <a:t>Összességében szöveti </a:t>
            </a:r>
            <a:r>
              <a:rPr lang="hu-HU" dirty="0" err="1"/>
              <a:t>hypoperfusio</a:t>
            </a:r>
            <a:r>
              <a:rPr lang="hu-HU" dirty="0"/>
              <a:t>, sokszervi elégtelenség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8032045-7DB3-4BED-8CDF-ACC54646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1246475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4A2971-E36A-4C27-A6B3-4B2525D39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4FE505-4B54-4BE4-830E-9B03089F9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Harmadfokú égés – bőr fehérjéi károsodnak, rendszerint összehúzódnak - &gt; égési var (</a:t>
            </a:r>
            <a:r>
              <a:rPr lang="hu-HU" dirty="0" err="1"/>
              <a:t>eschar</a:t>
            </a:r>
            <a:r>
              <a:rPr lang="hu-HU" dirty="0"/>
              <a:t>) </a:t>
            </a:r>
            <a:r>
              <a:rPr lang="hu-HU" dirty="0" err="1"/>
              <a:t>kialkulása</a:t>
            </a:r>
            <a:endParaRPr lang="hu-HU" dirty="0"/>
          </a:p>
          <a:p>
            <a:r>
              <a:rPr lang="hu-HU" dirty="0" err="1"/>
              <a:t>Necrectomia</a:t>
            </a:r>
            <a:r>
              <a:rPr lang="hu-HU" dirty="0"/>
              <a:t> általában körkörös égés által okozott keringési és légzési akadályt  csökkentésekor szükséges</a:t>
            </a:r>
          </a:p>
          <a:p>
            <a:r>
              <a:rPr lang="hu-HU" dirty="0"/>
              <a:t>Lehetséges nem körkörös, de kiterjedt égés esetén is</a:t>
            </a:r>
          </a:p>
          <a:p>
            <a:r>
              <a:rPr lang="hu-HU" dirty="0"/>
              <a:t>Égést követően ált. több óra alatt alakul ki – van idő égési centrumba szállítani a beteget</a:t>
            </a:r>
          </a:p>
          <a:p>
            <a:r>
              <a:rPr lang="hu-HU" dirty="0"/>
              <a:t>Égés </a:t>
            </a:r>
            <a:r>
              <a:rPr lang="hu-HU" dirty="0" err="1"/>
              <a:t>hypovolaemiával</a:t>
            </a:r>
            <a:r>
              <a:rPr lang="hu-HU" dirty="0"/>
              <a:t> jár, </a:t>
            </a:r>
            <a:r>
              <a:rPr lang="hu-HU" dirty="0" err="1"/>
              <a:t>necrectomia</a:t>
            </a:r>
            <a:r>
              <a:rPr lang="hu-HU" dirty="0"/>
              <a:t> mellett akkor döntsünk, ha megfelelő </a:t>
            </a:r>
            <a:r>
              <a:rPr lang="hu-HU" dirty="0" err="1"/>
              <a:t>folyadékpotlás</a:t>
            </a:r>
            <a:r>
              <a:rPr lang="hu-HU" dirty="0"/>
              <a:t> ellenére is fennál a </a:t>
            </a:r>
            <a:r>
              <a:rPr lang="hu-HU" dirty="0" err="1"/>
              <a:t>hypoperfusio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B7AB313-3199-4220-AA3B-9D934894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298084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528BB5B-3804-4659-84A0-694CDBE1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BBFCBBF-1FEB-4D41-9CDA-94A84EB74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Rendszeres ellenőrzés:</a:t>
            </a:r>
          </a:p>
          <a:p>
            <a:pPr lvl="1"/>
            <a:r>
              <a:rPr lang="hu-HU" dirty="0"/>
              <a:t>Bőr külleme</a:t>
            </a:r>
          </a:p>
          <a:p>
            <a:pPr lvl="1"/>
            <a:r>
              <a:rPr lang="hu-HU" dirty="0"/>
              <a:t>CRT</a:t>
            </a:r>
          </a:p>
          <a:p>
            <a:pPr lvl="1"/>
            <a:r>
              <a:rPr lang="hu-HU" dirty="0"/>
              <a:t>Perif. Pulzus</a:t>
            </a:r>
          </a:p>
          <a:p>
            <a:pPr lvl="1"/>
            <a:r>
              <a:rPr lang="hu-HU" dirty="0"/>
              <a:t>Érzés- és mozgás deficit</a:t>
            </a:r>
          </a:p>
          <a:p>
            <a:r>
              <a:rPr lang="hu-HU" dirty="0" err="1"/>
              <a:t>Hypoperfusio</a:t>
            </a:r>
            <a:r>
              <a:rPr lang="hu-HU" dirty="0"/>
              <a:t> észlelése, indikációk:</a:t>
            </a:r>
          </a:p>
          <a:p>
            <a:pPr lvl="1"/>
            <a:r>
              <a:rPr lang="hu-HU" dirty="0"/>
              <a:t>Doppler segítségével – ha nincs Doppler jel, azonnali indikáció (ált. változást értékeljük)</a:t>
            </a:r>
          </a:p>
          <a:p>
            <a:pPr lvl="1"/>
            <a:r>
              <a:rPr lang="hu-HU" dirty="0"/>
              <a:t>Végtagokon </a:t>
            </a:r>
            <a:r>
              <a:rPr lang="hu-HU" dirty="0" err="1"/>
              <a:t>szaturáció</a:t>
            </a:r>
            <a:r>
              <a:rPr lang="hu-HU" dirty="0"/>
              <a:t> 95% alatt </a:t>
            </a:r>
          </a:p>
          <a:p>
            <a:pPr lvl="1"/>
            <a:r>
              <a:rPr lang="hu-HU" dirty="0" err="1"/>
              <a:t>Compartmentnyomás</a:t>
            </a:r>
            <a:r>
              <a:rPr lang="hu-HU" dirty="0"/>
              <a:t> mérése:</a:t>
            </a:r>
          </a:p>
          <a:p>
            <a:pPr lvl="2"/>
            <a:r>
              <a:rPr lang="hu-HU" dirty="0"/>
              <a:t>40 Hgmm felett azonnali indikáció</a:t>
            </a:r>
          </a:p>
          <a:p>
            <a:pPr lvl="2"/>
            <a:r>
              <a:rPr lang="hu-HU" dirty="0"/>
              <a:t>25-40 között megfontolandó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B22BD43-7D5E-4445-AB8D-3E480FEBF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7215145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8B2343-5BE2-434F-8C7E-416FCD4AB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A70694E-95E8-4A8C-A7CD-3F1F41464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Mellkasi égés -Restriktív légzészavart okoz:</a:t>
            </a:r>
          </a:p>
          <a:p>
            <a:pPr lvl="1"/>
            <a:r>
              <a:rPr lang="hu-HU" dirty="0"/>
              <a:t>DD: </a:t>
            </a:r>
            <a:r>
              <a:rPr lang="hu-HU" dirty="0" err="1"/>
              <a:t>inhalatios</a:t>
            </a:r>
            <a:r>
              <a:rPr lang="hu-HU" dirty="0"/>
              <a:t> sérülés, ARDS</a:t>
            </a:r>
          </a:p>
          <a:p>
            <a:pPr lvl="1"/>
            <a:r>
              <a:rPr lang="hu-HU" dirty="0" err="1"/>
              <a:t>Hypercapnia</a:t>
            </a:r>
            <a:endParaRPr lang="hu-HU" dirty="0"/>
          </a:p>
          <a:p>
            <a:pPr lvl="1"/>
            <a:r>
              <a:rPr lang="hu-HU" dirty="0"/>
              <a:t>Emelkedett belégzési csúcsnyomás</a:t>
            </a:r>
          </a:p>
          <a:p>
            <a:r>
              <a:rPr lang="hu-HU" dirty="0"/>
              <a:t>Szem környéki égés - </a:t>
            </a:r>
            <a:r>
              <a:rPr lang="hu-HU" dirty="0" err="1"/>
              <a:t>orbita</a:t>
            </a:r>
            <a:r>
              <a:rPr lang="hu-HU" dirty="0"/>
              <a:t> </a:t>
            </a:r>
            <a:r>
              <a:rPr lang="hu-HU" dirty="0" err="1"/>
              <a:t>compartment</a:t>
            </a:r>
            <a:endParaRPr lang="hu-HU" dirty="0"/>
          </a:p>
          <a:p>
            <a:pPr lvl="1"/>
            <a:r>
              <a:rPr lang="hu-HU" dirty="0"/>
              <a:t> Szemnyomás ellenőrzése</a:t>
            </a:r>
          </a:p>
          <a:p>
            <a:pPr lvl="1"/>
            <a:r>
              <a:rPr lang="hu-HU" dirty="0" err="1"/>
              <a:t>Lateralis</a:t>
            </a:r>
            <a:r>
              <a:rPr lang="hu-HU" dirty="0"/>
              <a:t> </a:t>
            </a:r>
            <a:r>
              <a:rPr lang="hu-HU" dirty="0" err="1"/>
              <a:t>canthotomia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8C266D0-4CB1-41D4-81B9-F4C3D0C3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238</a:t>
            </a:fld>
            <a:endParaRPr lang="hu-HU"/>
          </a:p>
        </p:txBody>
      </p:sp>
      <p:pic>
        <p:nvPicPr>
          <p:cNvPr id="1026" name="Picture 2" descr="Orbital Compartment Syndrome Curriculum">
            <a:extLst>
              <a:ext uri="{FF2B5EF4-FFF2-40B4-BE49-F238E27FC236}">
                <a16:creationId xmlns:a16="http://schemas.microsoft.com/office/drawing/2014/main" id="{3D4D4755-643E-4A48-B658-28954F55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42" y="3769665"/>
            <a:ext cx="4194021" cy="24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342978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C60AB8-1BE6-4912-83A9-440E58AE3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0EF5022-7291-45F4-9807-DB9EEBFEE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Szikével metszünk, metszés a </a:t>
            </a:r>
            <a:r>
              <a:rPr lang="hu-HU" dirty="0" err="1"/>
              <a:t>dermis</a:t>
            </a:r>
            <a:r>
              <a:rPr lang="hu-HU" dirty="0"/>
              <a:t> mélységére korlátozódjon</a:t>
            </a:r>
          </a:p>
          <a:p>
            <a:r>
              <a:rPr lang="hu-HU" dirty="0"/>
              <a:t>Feszülő szövet alatt nagy a nyomás, var gyorsan szétválik</a:t>
            </a:r>
          </a:p>
          <a:p>
            <a:r>
              <a:rPr lang="hu-HU" dirty="0"/>
              <a:t>Vérzés – elő szövet</a:t>
            </a:r>
          </a:p>
          <a:p>
            <a:r>
              <a:rPr lang="hu-HU" dirty="0"/>
              <a:t>Ujjal át kell tapintani a vágást, maradt-e kötőszöveti nyaláb</a:t>
            </a:r>
          </a:p>
          <a:p>
            <a:r>
              <a:rPr lang="hu-HU" dirty="0"/>
              <a:t>Mindkét végén terjedjen ki a metszés 1-2 cm-</a:t>
            </a:r>
            <a:r>
              <a:rPr lang="hu-HU" dirty="0" err="1"/>
              <a:t>rel</a:t>
            </a:r>
            <a:r>
              <a:rPr lang="hu-HU" dirty="0"/>
              <a:t> az ép szövetbe</a:t>
            </a:r>
          </a:p>
          <a:p>
            <a:r>
              <a:rPr lang="hu-HU" dirty="0"/>
              <a:t>Kozmetikai szempontok nem </a:t>
            </a:r>
            <a:r>
              <a:rPr lang="hu-HU" dirty="0" err="1"/>
              <a:t>fontosak</a:t>
            </a:r>
            <a:r>
              <a:rPr lang="hu-HU" dirty="0"/>
              <a:t> – túlélés a cél, bemetszett szövet helyett bőrpótlás lesz</a:t>
            </a:r>
          </a:p>
          <a:p>
            <a:r>
              <a:rPr lang="hu-HU" dirty="0" err="1"/>
              <a:t>Prehospitálisan</a:t>
            </a:r>
            <a:r>
              <a:rPr lang="hu-HU" dirty="0"/>
              <a:t> csak mellkason!</a:t>
            </a:r>
          </a:p>
          <a:p>
            <a:pPr lvl="1"/>
            <a:r>
              <a:rPr lang="hu-HU" dirty="0"/>
              <a:t>DD: </a:t>
            </a:r>
            <a:r>
              <a:rPr lang="hu-HU" dirty="0" err="1"/>
              <a:t>tPTX</a:t>
            </a:r>
            <a:r>
              <a:rPr lang="hu-HU" dirty="0"/>
              <a:t>, ilyenkor kétoldali </a:t>
            </a:r>
            <a:r>
              <a:rPr lang="hu-HU" dirty="0" err="1"/>
              <a:t>thoracostomiára</a:t>
            </a:r>
            <a:r>
              <a:rPr lang="hu-HU" dirty="0"/>
              <a:t> lehet szükség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E2F98F6-D1A9-4229-BE26-2F4CC1E53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7152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18D9709-270C-4B93-B366-C45B830C8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D1B3347-AFBA-4626-B291-048AD4428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740C395-4D74-41CF-B22A-C1AF2AC7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</a:t>
            </a:fld>
            <a:endParaRPr lang="hu-HU"/>
          </a:p>
        </p:txBody>
      </p:sp>
      <p:pic>
        <p:nvPicPr>
          <p:cNvPr id="3074" name="Picture 2" descr="Cormack-Lehane Grading Examples | OpenAirway">
            <a:extLst>
              <a:ext uri="{FF2B5EF4-FFF2-40B4-BE49-F238E27FC236}">
                <a16:creationId xmlns:a16="http://schemas.microsoft.com/office/drawing/2014/main" id="{CE6A879B-72AB-4D5B-B04F-238107C0A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78" y="1938237"/>
            <a:ext cx="8388380" cy="357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17053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E0A883-E6F6-4D85-8399-8109E2F4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C760D6E-DCD2-489B-B6CB-6A797D2EC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Száj környéki égés – szájzugban hátrafelé</a:t>
            </a:r>
          </a:p>
          <a:p>
            <a:r>
              <a:rPr lang="hu-HU" dirty="0"/>
              <a:t>Nyak – (</a:t>
            </a:r>
            <a:r>
              <a:rPr lang="hu-HU" dirty="0" err="1"/>
              <a:t>posterolateralis</a:t>
            </a:r>
            <a:r>
              <a:rPr lang="hu-HU" dirty="0"/>
              <a:t> részen) </a:t>
            </a:r>
            <a:r>
              <a:rPr lang="hu-HU" dirty="0" err="1"/>
              <a:t>proc</a:t>
            </a:r>
            <a:r>
              <a:rPr lang="hu-HU" dirty="0"/>
              <a:t>. </a:t>
            </a:r>
            <a:r>
              <a:rPr lang="hu-HU" dirty="0" err="1"/>
              <a:t>mastoideus</a:t>
            </a:r>
            <a:r>
              <a:rPr lang="hu-HU" dirty="0"/>
              <a:t> – </a:t>
            </a:r>
            <a:r>
              <a:rPr lang="hu-HU" dirty="0" err="1"/>
              <a:t>clavicula</a:t>
            </a:r>
            <a:endParaRPr lang="hu-HU" dirty="0"/>
          </a:p>
          <a:p>
            <a:r>
              <a:rPr lang="hu-HU" dirty="0"/>
              <a:t>Mellkasfal: </a:t>
            </a:r>
          </a:p>
          <a:p>
            <a:pPr lvl="1"/>
            <a:r>
              <a:rPr lang="hu-HU" dirty="0"/>
              <a:t>Elülső honaljvonal mentén</a:t>
            </a:r>
          </a:p>
          <a:p>
            <a:pPr lvl="1"/>
            <a:r>
              <a:rPr lang="hu-HU" dirty="0"/>
              <a:t>Nőknél – emlőt kerüljük ki </a:t>
            </a:r>
            <a:r>
              <a:rPr lang="hu-HU" dirty="0" err="1"/>
              <a:t>lateralis</a:t>
            </a:r>
            <a:r>
              <a:rPr lang="hu-HU" dirty="0"/>
              <a:t> irányba</a:t>
            </a:r>
          </a:p>
          <a:p>
            <a:pPr lvl="1"/>
            <a:r>
              <a:rPr lang="hu-HU" dirty="0"/>
              <a:t>Ha hasat is érinti, hosszabbítsuk meg a metszést</a:t>
            </a:r>
          </a:p>
          <a:p>
            <a:pPr lvl="1"/>
            <a:r>
              <a:rPr lang="hu-HU" dirty="0"/>
              <a:t>Bordaív alsó széle mentén, illetve </a:t>
            </a:r>
            <a:r>
              <a:rPr lang="hu-HU" dirty="0" err="1"/>
              <a:t>jugulum</a:t>
            </a:r>
            <a:r>
              <a:rPr lang="hu-HU" dirty="0"/>
              <a:t> magasságában is</a:t>
            </a:r>
          </a:p>
          <a:p>
            <a:pPr lvl="1"/>
            <a:r>
              <a:rPr lang="hu-HU" dirty="0"/>
              <a:t>Ha kell lehet még haránt metszéseket ejteni</a:t>
            </a:r>
          </a:p>
          <a:p>
            <a:r>
              <a:rPr lang="hu-HU" dirty="0"/>
              <a:t>Felkar – feszítő és hajlító izmok közötti vonal mentén, </a:t>
            </a:r>
            <a:r>
              <a:rPr lang="hu-HU" dirty="0" err="1"/>
              <a:t>medialisan</a:t>
            </a:r>
            <a:r>
              <a:rPr lang="hu-HU" dirty="0"/>
              <a:t> és </a:t>
            </a:r>
            <a:r>
              <a:rPr lang="hu-HU" dirty="0" err="1"/>
              <a:t>lateralisan</a:t>
            </a:r>
            <a:r>
              <a:rPr lang="hu-HU" dirty="0"/>
              <a:t>, </a:t>
            </a:r>
            <a:r>
              <a:rPr lang="hu-HU" dirty="0" err="1"/>
              <a:t>thenar</a:t>
            </a:r>
            <a:r>
              <a:rPr lang="hu-HU" dirty="0"/>
              <a:t>, </a:t>
            </a:r>
            <a:r>
              <a:rPr lang="hu-HU" dirty="0" err="1"/>
              <a:t>hypothenar</a:t>
            </a:r>
            <a:r>
              <a:rPr lang="hu-HU" dirty="0"/>
              <a:t> felé </a:t>
            </a:r>
            <a:r>
              <a:rPr lang="hu-HU" dirty="0" err="1"/>
              <a:t>meghosszabíthatók</a:t>
            </a:r>
            <a:endParaRPr lang="hu-HU" dirty="0"/>
          </a:p>
          <a:p>
            <a:r>
              <a:rPr lang="hu-HU" dirty="0"/>
              <a:t>Ujjakon – </a:t>
            </a:r>
            <a:r>
              <a:rPr lang="hu-HU" dirty="0" err="1"/>
              <a:t>radialis</a:t>
            </a:r>
            <a:r>
              <a:rPr lang="hu-HU" dirty="0"/>
              <a:t> és </a:t>
            </a:r>
            <a:r>
              <a:rPr lang="hu-HU" dirty="0" err="1"/>
              <a:t>ulnaris</a:t>
            </a:r>
            <a:r>
              <a:rPr lang="hu-HU" dirty="0"/>
              <a:t> rész felől (ujj nincs izom – szükséges-e?)</a:t>
            </a:r>
          </a:p>
          <a:p>
            <a:r>
              <a:rPr lang="hu-HU" dirty="0" err="1"/>
              <a:t>Penis</a:t>
            </a:r>
            <a:r>
              <a:rPr lang="hu-HU" dirty="0"/>
              <a:t> – </a:t>
            </a:r>
            <a:r>
              <a:rPr lang="hu-HU" dirty="0" err="1"/>
              <a:t>lateralis</a:t>
            </a:r>
            <a:r>
              <a:rPr lang="hu-HU" dirty="0"/>
              <a:t> részén (10-2 óra között nemes képletek)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C407C98-AA2A-4860-9A7E-A22578D2F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240</a:t>
            </a:fld>
            <a:endParaRPr lang="hu-HU"/>
          </a:p>
        </p:txBody>
      </p:sp>
      <p:pic>
        <p:nvPicPr>
          <p:cNvPr id="3074" name="Picture 2" descr="The Virtual Patient: Case #1 - Images">
            <a:extLst>
              <a:ext uri="{FF2B5EF4-FFF2-40B4-BE49-F238E27FC236}">
                <a16:creationId xmlns:a16="http://schemas.microsoft.com/office/drawing/2014/main" id="{79B8692A-C590-43BA-9226-BF59706A3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25" y="2032174"/>
            <a:ext cx="3466094" cy="243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53171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75B5CB-B70F-479F-BFF0-4504F3A17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10351FB-CE1A-48DD-8300-4662A29AB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3F106AC-5E10-42E4-9E65-82AE6866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241</a:t>
            </a:fld>
            <a:endParaRPr lang="hu-HU"/>
          </a:p>
        </p:txBody>
      </p:sp>
      <p:pic>
        <p:nvPicPr>
          <p:cNvPr id="2050" name="Picture 2" descr="Amputation Following Hand Escharotomy in Patients with Burn Injury. -  Abstract - Europe PMC">
            <a:extLst>
              <a:ext uri="{FF2B5EF4-FFF2-40B4-BE49-F238E27FC236}">
                <a16:creationId xmlns:a16="http://schemas.microsoft.com/office/drawing/2014/main" id="{FEB7B7D6-67FE-4B23-8CC0-766AE255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2" y="1375220"/>
            <a:ext cx="528637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en to treat or refer a burn-injured patient - Page 3 of 3 - Clinical  Advisor">
            <a:extLst>
              <a:ext uri="{FF2B5EF4-FFF2-40B4-BE49-F238E27FC236}">
                <a16:creationId xmlns:a16="http://schemas.microsoft.com/office/drawing/2014/main" id="{8377F828-9BEF-4A23-BF85-A6EE4E87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82" y="2335521"/>
            <a:ext cx="5537776" cy="368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07633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F13AE3-143F-448E-AD18-1E3733B65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E75D8C-E9D9-430D-8051-580E670F6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Gyermeknél:</a:t>
            </a:r>
          </a:p>
          <a:p>
            <a:pPr lvl="1"/>
            <a:r>
              <a:rPr lang="hu-HU" dirty="0"/>
              <a:t>Nagyobb a felület/térfogat arány</a:t>
            </a:r>
          </a:p>
          <a:p>
            <a:pPr lvl="1"/>
            <a:r>
              <a:rPr lang="hu-HU" dirty="0"/>
              <a:t>Folyadékvesztés nagyobb</a:t>
            </a:r>
          </a:p>
          <a:p>
            <a:pPr lvl="1"/>
            <a:r>
              <a:rPr lang="hu-HU" dirty="0"/>
              <a:t>Agresszív folyadékterápia – </a:t>
            </a:r>
            <a:r>
              <a:rPr lang="hu-HU" dirty="0" err="1"/>
              <a:t>perfuziós</a:t>
            </a:r>
            <a:r>
              <a:rPr lang="hu-HU" dirty="0"/>
              <a:t> nyomás jelentősen emelkedik</a:t>
            </a:r>
          </a:p>
          <a:p>
            <a:r>
              <a:rPr lang="hu-HU" dirty="0" err="1"/>
              <a:t>Necrectomia</a:t>
            </a:r>
            <a:r>
              <a:rPr lang="hu-HU" dirty="0"/>
              <a:t> után </a:t>
            </a:r>
            <a:r>
              <a:rPr lang="hu-HU" dirty="0" err="1"/>
              <a:t>perfuzió</a:t>
            </a:r>
            <a:r>
              <a:rPr lang="hu-HU" dirty="0"/>
              <a:t>, légzés javul</a:t>
            </a:r>
          </a:p>
          <a:p>
            <a:r>
              <a:rPr lang="hu-HU" dirty="0"/>
              <a:t>Ha nem javulna, sebészeti </a:t>
            </a:r>
            <a:r>
              <a:rPr lang="hu-HU" dirty="0" err="1"/>
              <a:t>fasciotomia</a:t>
            </a:r>
            <a:endParaRPr lang="hu-HU" dirty="0"/>
          </a:p>
          <a:p>
            <a:r>
              <a:rPr lang="hu-HU" dirty="0"/>
              <a:t>Fiziológiás sóoldattal áztatott steril gézlappal fedjük a vágást</a:t>
            </a:r>
          </a:p>
          <a:p>
            <a:r>
              <a:rPr lang="hu-HU" dirty="0"/>
              <a:t>Szövődmény</a:t>
            </a:r>
          </a:p>
          <a:p>
            <a:pPr lvl="1"/>
            <a:r>
              <a:rPr lang="hu-HU" dirty="0"/>
              <a:t>Vérzés, ideg-, ín sérülése</a:t>
            </a:r>
          </a:p>
          <a:p>
            <a:pPr lvl="1"/>
            <a:r>
              <a:rPr lang="hu-HU" dirty="0"/>
              <a:t>Fertőzések</a:t>
            </a:r>
          </a:p>
          <a:p>
            <a:pPr lvl="1"/>
            <a:r>
              <a:rPr lang="hu-HU" dirty="0"/>
              <a:t>Nem megfelelő oldás - </a:t>
            </a:r>
            <a:r>
              <a:rPr lang="hu-HU" dirty="0" err="1"/>
              <a:t>rhabdomyolysis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C4622C6-091F-4E00-9EA4-BB2799E2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2332157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8A1376-EA9D-489B-9E7C-C534F0DB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Perimortem</a:t>
            </a:r>
            <a:r>
              <a:rPr lang="hu-HU" dirty="0"/>
              <a:t> sect. </a:t>
            </a:r>
            <a:r>
              <a:rPr lang="hu-HU" dirty="0" err="1"/>
              <a:t>Caes</a:t>
            </a:r>
            <a:r>
              <a:rPr lang="hu-HU" dirty="0"/>
              <a:t>.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4CF923-646D-4B44-8F21-CDA02471E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20. héttől anyai</a:t>
            </a:r>
          </a:p>
          <a:p>
            <a:r>
              <a:rPr lang="hu-HU" dirty="0"/>
              <a:t>24. héttől magzati is</a:t>
            </a:r>
          </a:p>
          <a:p>
            <a:r>
              <a:rPr lang="hu-HU" dirty="0"/>
              <a:t>5 percen belül ajánlott</a:t>
            </a:r>
          </a:p>
          <a:p>
            <a:r>
              <a:rPr lang="hu-HU" dirty="0"/>
              <a:t>Indikáció:</a:t>
            </a:r>
          </a:p>
          <a:p>
            <a:pPr lvl="1"/>
            <a:r>
              <a:rPr lang="hu-HU" dirty="0"/>
              <a:t>4 perc ALS után</a:t>
            </a:r>
          </a:p>
          <a:p>
            <a:pPr lvl="1"/>
            <a:r>
              <a:rPr lang="hu-HU" dirty="0" err="1"/>
              <a:t>Infaust</a:t>
            </a:r>
            <a:r>
              <a:rPr lang="hu-HU" dirty="0"/>
              <a:t> anya</a:t>
            </a:r>
          </a:p>
          <a:p>
            <a:pPr lvl="1"/>
            <a:endParaRPr lang="hu-HU" dirty="0"/>
          </a:p>
          <a:p>
            <a:r>
              <a:rPr lang="hu-HU" dirty="0"/>
              <a:t>Méh fundus a köldök felett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F6F23E7-046E-4EFD-8BBB-D0FBF799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243</a:t>
            </a:fld>
            <a:endParaRPr lang="hu-HU"/>
          </a:p>
        </p:txBody>
      </p:sp>
      <p:pic>
        <p:nvPicPr>
          <p:cNvPr id="2050" name="Picture 2" descr="Várandósság alatti vizsgálatok rövidítései, jelentései - Kisbabanapló">
            <a:extLst>
              <a:ext uri="{FF2B5EF4-FFF2-40B4-BE49-F238E27FC236}">
                <a16:creationId xmlns:a16="http://schemas.microsoft.com/office/drawing/2014/main" id="{07F55579-FC40-4C94-81FA-FDBAC407F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35" y="1844744"/>
            <a:ext cx="5519530" cy="424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94979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20126F3-7434-4102-8713-8F1F0AEA4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C5524BC-6E6E-4EE8-9470-9AAE54FA6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Pozicionálás:</a:t>
            </a:r>
          </a:p>
          <a:p>
            <a:pPr lvl="1"/>
            <a:r>
              <a:rPr lang="hu-HU" dirty="0"/>
              <a:t>Méh balra húzása</a:t>
            </a:r>
          </a:p>
          <a:p>
            <a:pPr lvl="1"/>
            <a:r>
              <a:rPr lang="hu-HU" dirty="0"/>
              <a:t>Jobb csípőlapát alá polcolni </a:t>
            </a:r>
          </a:p>
          <a:p>
            <a:r>
              <a:rPr lang="hu-HU" dirty="0"/>
              <a:t>Ritmusanalízis</a:t>
            </a:r>
          </a:p>
          <a:p>
            <a:r>
              <a:rPr lang="hu-HU" dirty="0" err="1"/>
              <a:t>I.v</a:t>
            </a:r>
            <a:r>
              <a:rPr lang="hu-HU" dirty="0"/>
              <a:t>./</a:t>
            </a:r>
            <a:r>
              <a:rPr lang="hu-HU" dirty="0" err="1"/>
              <a:t>I.o</a:t>
            </a:r>
            <a:r>
              <a:rPr lang="hu-HU" dirty="0"/>
              <a:t>. rekesz felett!</a:t>
            </a:r>
          </a:p>
          <a:p>
            <a:r>
              <a:rPr lang="hu-HU" dirty="0"/>
              <a:t>Reverzibilis okok:</a:t>
            </a:r>
          </a:p>
          <a:p>
            <a:pPr lvl="1"/>
            <a:r>
              <a:rPr lang="hu-HU" dirty="0" err="1"/>
              <a:t>Hypoxia</a:t>
            </a:r>
            <a:r>
              <a:rPr lang="hu-HU" dirty="0"/>
              <a:t> – O2 adása</a:t>
            </a:r>
          </a:p>
          <a:p>
            <a:pPr lvl="1"/>
            <a:r>
              <a:rPr lang="hu-HU" dirty="0" err="1"/>
              <a:t>Hypovolaemia</a:t>
            </a:r>
            <a:r>
              <a:rPr lang="hu-HU" dirty="0"/>
              <a:t>: </a:t>
            </a:r>
          </a:p>
          <a:p>
            <a:pPr lvl="2"/>
            <a:r>
              <a:rPr lang="hu-HU" dirty="0"/>
              <a:t>Nőgyógyászati vérzés – 2000 ml </a:t>
            </a:r>
            <a:r>
              <a:rPr lang="hu-HU" dirty="0" err="1"/>
              <a:t>krisztalloid</a:t>
            </a:r>
            <a:r>
              <a:rPr lang="hu-HU" dirty="0"/>
              <a:t>, </a:t>
            </a:r>
            <a:r>
              <a:rPr lang="hu-HU" dirty="0" err="1"/>
              <a:t>exacyl</a:t>
            </a:r>
            <a:r>
              <a:rPr lang="hu-HU" dirty="0"/>
              <a:t>, </a:t>
            </a:r>
            <a:r>
              <a:rPr lang="hu-HU" dirty="0" err="1"/>
              <a:t>oxytocin</a:t>
            </a:r>
            <a:endParaRPr lang="hu-HU" dirty="0"/>
          </a:p>
          <a:p>
            <a:pPr lvl="2"/>
            <a:r>
              <a:rPr lang="hu-HU" dirty="0"/>
              <a:t>Trauma:</a:t>
            </a:r>
          </a:p>
          <a:p>
            <a:pPr lvl="1"/>
            <a:r>
              <a:rPr lang="hu-HU" dirty="0"/>
              <a:t>t-PTX</a:t>
            </a:r>
          </a:p>
          <a:p>
            <a:pPr lvl="1"/>
            <a:r>
              <a:rPr lang="hu-HU" dirty="0" err="1"/>
              <a:t>Tamponád</a:t>
            </a:r>
            <a:endParaRPr lang="hu-HU" dirty="0"/>
          </a:p>
          <a:p>
            <a:pPr lvl="1"/>
            <a:r>
              <a:rPr lang="hu-HU" dirty="0" err="1"/>
              <a:t>Pulmonalis</a:t>
            </a:r>
            <a:r>
              <a:rPr lang="hu-HU" dirty="0"/>
              <a:t> </a:t>
            </a:r>
            <a:r>
              <a:rPr lang="hu-HU" dirty="0" err="1"/>
              <a:t>embolia</a:t>
            </a:r>
            <a:r>
              <a:rPr lang="hu-HU" dirty="0"/>
              <a:t> – </a:t>
            </a:r>
            <a:r>
              <a:rPr lang="hu-HU" dirty="0" err="1"/>
              <a:t>lysis</a:t>
            </a:r>
            <a:r>
              <a:rPr lang="hu-HU" dirty="0"/>
              <a:t>?</a:t>
            </a:r>
          </a:p>
          <a:p>
            <a:pPr lvl="1"/>
            <a:r>
              <a:rPr lang="hu-HU" dirty="0"/>
              <a:t>Egyéb okok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42D5BC4-9535-49BC-94DE-6E7403D3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1392635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F4E15E-5EF5-4F5C-97FA-FE7CD198C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1CDA6F5-C418-4891-A406-2E3969DCF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245</a:t>
            </a:fld>
            <a:endParaRPr lang="hu-HU"/>
          </a:p>
        </p:txBody>
      </p:sp>
      <p:pic>
        <p:nvPicPr>
          <p:cNvPr id="1026" name="Picture 2" descr="Live birth after perimortem cesarean delivery in a 36-year-old  out-of-hospital cardiac arrest nulliparous woman - ScienceDirect">
            <a:extLst>
              <a:ext uri="{FF2B5EF4-FFF2-40B4-BE49-F238E27FC236}">
                <a16:creationId xmlns:a16="http://schemas.microsoft.com/office/drawing/2014/main" id="{3C4F4196-8DE1-47FC-8210-233C1ABA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28" y="1711855"/>
            <a:ext cx="6181518" cy="391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ri-Mortem C-Section – Core EM">
            <a:extLst>
              <a:ext uri="{FF2B5EF4-FFF2-40B4-BE49-F238E27FC236}">
                <a16:creationId xmlns:a16="http://schemas.microsoft.com/office/drawing/2014/main" id="{50EFBC91-784C-4CF5-8BB8-2202E08579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2" b="-847"/>
          <a:stretch/>
        </p:blipFill>
        <p:spPr bwMode="auto">
          <a:xfrm>
            <a:off x="327087" y="2262131"/>
            <a:ext cx="5294237" cy="281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54413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D24141-2309-4397-857D-C92EECDF0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Kivitelezés - HEMS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F6FC86-D4A6-4612-B4AB-7EB50F2AC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 Méh elengedése és CPR megállítása</a:t>
            </a:r>
          </a:p>
          <a:p>
            <a:r>
              <a:rPr lang="hu-HU" dirty="0"/>
              <a:t> Medián </a:t>
            </a:r>
            <a:r>
              <a:rPr lang="hu-HU" dirty="0" err="1"/>
              <a:t>laparotomia</a:t>
            </a:r>
            <a:r>
              <a:rPr lang="hu-HU" dirty="0"/>
              <a:t> a </a:t>
            </a:r>
            <a:r>
              <a:rPr lang="hu-HU" dirty="0" err="1"/>
              <a:t>xyphoidtól</a:t>
            </a:r>
            <a:r>
              <a:rPr lang="hu-HU" dirty="0"/>
              <a:t> a </a:t>
            </a:r>
            <a:r>
              <a:rPr lang="hu-HU" dirty="0" err="1"/>
              <a:t>symphysisig</a:t>
            </a:r>
            <a:r>
              <a:rPr lang="hu-HU" dirty="0"/>
              <a:t>, rétegenként ismételt metszéssel, majd hashártya megnyitással. </a:t>
            </a:r>
          </a:p>
          <a:p>
            <a:r>
              <a:rPr lang="hu-HU" dirty="0"/>
              <a:t> Segítőkkel </a:t>
            </a:r>
            <a:r>
              <a:rPr lang="hu-HU" dirty="0" err="1"/>
              <a:t>rectusok</a:t>
            </a:r>
            <a:r>
              <a:rPr lang="hu-HU" dirty="0"/>
              <a:t> és hasfal szétfeszítése, </a:t>
            </a:r>
            <a:r>
              <a:rPr lang="hu-HU" dirty="0" err="1"/>
              <a:t>uterus</a:t>
            </a:r>
            <a:r>
              <a:rPr lang="hu-HU" dirty="0"/>
              <a:t> azonosítása </a:t>
            </a:r>
          </a:p>
          <a:p>
            <a:r>
              <a:rPr lang="hu-HU" dirty="0"/>
              <a:t> Hosszanti </a:t>
            </a:r>
            <a:r>
              <a:rPr lang="hu-HU" dirty="0" err="1"/>
              <a:t>uterus</a:t>
            </a:r>
            <a:r>
              <a:rPr lang="hu-HU" dirty="0"/>
              <a:t> metszés, szükség szerint placenta átmetszéssel/burokrepesztéssel. Vérzés, </a:t>
            </a:r>
            <a:r>
              <a:rPr lang="hu-HU" dirty="0" err="1"/>
              <a:t>meconiumos</a:t>
            </a:r>
            <a:r>
              <a:rPr lang="hu-HU" dirty="0"/>
              <a:t> magzatvíz várható. •</a:t>
            </a:r>
          </a:p>
          <a:p>
            <a:r>
              <a:rPr lang="hu-HU" dirty="0"/>
              <a:t> Magzat előemelése, </a:t>
            </a:r>
          </a:p>
          <a:p>
            <a:r>
              <a:rPr lang="hu-HU" dirty="0"/>
              <a:t> Köldökellátás elegendő csonk hagyásával, majd újszülött kiadása.</a:t>
            </a:r>
          </a:p>
          <a:p>
            <a:r>
              <a:rPr lang="hu-HU" dirty="0"/>
              <a:t> </a:t>
            </a:r>
            <a:r>
              <a:rPr lang="hu-HU" dirty="0" err="1"/>
              <a:t>Infaust</a:t>
            </a:r>
            <a:r>
              <a:rPr lang="hu-HU" dirty="0"/>
              <a:t> sérült anya ellátása terminálandó, egyéb esetben a CPR folytatandó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1DE8831-F98C-439D-9AF8-68489A9DE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508732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00809F-B7F9-4B79-8F86-C753A2DE9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ED88A3A-8CC1-488C-94AB-1D67860AB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77F2EF2-A3BC-4B71-8FB4-194090BA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247</a:t>
            </a:fld>
            <a:endParaRPr lang="hu-HU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B10F6C-EEEA-4FAD-A4D1-D901F2D3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61913"/>
            <a:ext cx="4762500" cy="67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148086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CD0287-452C-4B5D-BE69-85766F2A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Online médiaelem 4" title="Live Resuscitative Hysterotomy by Dr. Sara Gray: Essentials of EMCrit 2018">
            <a:hlinkClick r:id="" action="ppaction://media"/>
            <a:extLst>
              <a:ext uri="{FF2B5EF4-FFF2-40B4-BE49-F238E27FC236}">
                <a16:creationId xmlns:a16="http://schemas.microsoft.com/office/drawing/2014/main" id="{0E4EC158-3CCE-454A-81E1-FCAB4323AB0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49413" y="1231900"/>
            <a:ext cx="8751887" cy="494506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7B08141-2967-4B6C-9156-DFC034C79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78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7B3BE5-86E5-4BB2-A9E4-B432DC2C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Anya ellátás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4807DB8-24DB-4827-8110-448BF1D23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Tranexámsav</a:t>
            </a:r>
            <a:r>
              <a:rPr lang="hu-HU" dirty="0"/>
              <a:t> és </a:t>
            </a:r>
            <a:r>
              <a:rPr lang="hu-HU" dirty="0" err="1"/>
              <a:t>oxitocin</a:t>
            </a:r>
            <a:r>
              <a:rPr lang="hu-HU" dirty="0"/>
              <a:t> beadása, bemosása. </a:t>
            </a:r>
          </a:p>
          <a:p>
            <a:r>
              <a:rPr lang="hu-HU" dirty="0"/>
              <a:t>Az </a:t>
            </a:r>
            <a:r>
              <a:rPr lang="hu-HU" dirty="0" err="1"/>
              <a:t>oxitocin</a:t>
            </a:r>
            <a:r>
              <a:rPr lang="hu-HU" dirty="0"/>
              <a:t> közvetlen </a:t>
            </a:r>
            <a:r>
              <a:rPr lang="hu-HU" dirty="0" err="1"/>
              <a:t>uterusfalba</a:t>
            </a:r>
            <a:r>
              <a:rPr lang="hu-HU" dirty="0"/>
              <a:t> is adható (</a:t>
            </a:r>
          </a:p>
          <a:p>
            <a:r>
              <a:rPr lang="hu-HU" dirty="0" err="1"/>
              <a:t>Uterus</a:t>
            </a:r>
            <a:r>
              <a:rPr lang="hu-HU" dirty="0"/>
              <a:t> ellátása: placenta leválasztás, </a:t>
            </a:r>
            <a:r>
              <a:rPr lang="hu-HU" dirty="0" err="1"/>
              <a:t>retentio</a:t>
            </a:r>
            <a:r>
              <a:rPr lang="hu-HU" dirty="0"/>
              <a:t> kiürítés, (</a:t>
            </a:r>
            <a:r>
              <a:rPr lang="hu-HU" dirty="0" err="1"/>
              <a:t>hemosztatikus</a:t>
            </a:r>
            <a:r>
              <a:rPr lang="hu-HU" dirty="0"/>
              <a:t>) kötszeres kitömés, hasüreg zárása medenceövvel. </a:t>
            </a:r>
          </a:p>
          <a:p>
            <a:r>
              <a:rPr lang="hu-HU" dirty="0"/>
              <a:t> Primeren véres hasüreg: vérzésforrás tamponálása/lefogása, aortakompresszió. </a:t>
            </a:r>
          </a:p>
          <a:p>
            <a:r>
              <a:rPr lang="hu-HU" dirty="0"/>
              <a:t> &gt; 15 perc </a:t>
            </a:r>
            <a:r>
              <a:rPr lang="hu-HU" dirty="0" err="1"/>
              <a:t>asystolia</a:t>
            </a:r>
            <a:r>
              <a:rPr lang="hu-HU" dirty="0"/>
              <a:t> és lecsökkenő EtCO2 esetén </a:t>
            </a:r>
            <a:r>
              <a:rPr lang="hu-HU" dirty="0" err="1"/>
              <a:t>terminálás</a:t>
            </a:r>
            <a:r>
              <a:rPr lang="hu-HU" dirty="0"/>
              <a:t>.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A566A39-069C-4C9F-93FF-6DB80E708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92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95DF64-118D-4EE4-BBCD-1CAF89802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Endotrachealis</a:t>
            </a:r>
            <a:r>
              <a:rPr lang="hu-HU" dirty="0"/>
              <a:t> tubus (ET)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4ADA74-5B32-4574-8CC9-BE7F4A96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Polovinil</a:t>
            </a:r>
            <a:r>
              <a:rPr lang="hu-HU" dirty="0"/>
              <a:t>-klorid</a:t>
            </a:r>
          </a:p>
          <a:p>
            <a:r>
              <a:rPr lang="hu-HU" dirty="0"/>
              <a:t>Egyszer használatos</a:t>
            </a:r>
          </a:p>
          <a:p>
            <a:r>
              <a:rPr lang="hu-HU" dirty="0" err="1"/>
              <a:t>Proximális</a:t>
            </a:r>
            <a:r>
              <a:rPr lang="hu-HU" dirty="0"/>
              <a:t> vége </a:t>
            </a:r>
            <a:r>
              <a:rPr lang="hu-HU" dirty="0" err="1"/>
              <a:t>standar</a:t>
            </a:r>
            <a:r>
              <a:rPr lang="hu-HU" dirty="0"/>
              <a:t> méretű (15 mm) – csatlakozó </a:t>
            </a:r>
            <a:r>
              <a:rPr lang="hu-HU" dirty="0" err="1"/>
              <a:t>tallható</a:t>
            </a:r>
            <a:r>
              <a:rPr lang="hu-HU" dirty="0"/>
              <a:t> itt</a:t>
            </a:r>
          </a:p>
          <a:p>
            <a:r>
              <a:rPr lang="hu-HU" dirty="0" err="1"/>
              <a:t>Distalis</a:t>
            </a:r>
            <a:r>
              <a:rPr lang="hu-HU" dirty="0"/>
              <a:t> vége rézsutosan végződik, ettől </a:t>
            </a:r>
            <a:r>
              <a:rPr lang="hu-HU" dirty="0" err="1"/>
              <a:t>kb</a:t>
            </a:r>
            <a:r>
              <a:rPr lang="hu-HU" dirty="0"/>
              <a:t> fél cm-</a:t>
            </a:r>
            <a:r>
              <a:rPr lang="hu-HU" dirty="0" err="1"/>
              <a:t>rel</a:t>
            </a:r>
            <a:r>
              <a:rPr lang="hu-HU" dirty="0"/>
              <a:t> </a:t>
            </a:r>
            <a:r>
              <a:rPr lang="hu-HU" dirty="0" err="1"/>
              <a:t>proximalisan</a:t>
            </a:r>
            <a:r>
              <a:rPr lang="hu-HU" dirty="0"/>
              <a:t> </a:t>
            </a:r>
            <a:r>
              <a:rPr lang="hu-HU" dirty="0" err="1"/>
              <a:t>perforatio</a:t>
            </a:r>
            <a:r>
              <a:rPr lang="hu-HU" dirty="0"/>
              <a:t> (</a:t>
            </a:r>
            <a:r>
              <a:rPr lang="hu-HU" dirty="0" err="1"/>
              <a:t>murphy</a:t>
            </a:r>
            <a:r>
              <a:rPr lang="hu-HU" dirty="0"/>
              <a:t> </a:t>
            </a:r>
            <a:r>
              <a:rPr lang="hu-HU" dirty="0" err="1"/>
              <a:t>eye</a:t>
            </a:r>
            <a:r>
              <a:rPr lang="hu-HU" dirty="0"/>
              <a:t>)</a:t>
            </a:r>
          </a:p>
          <a:p>
            <a:r>
              <a:rPr lang="hu-HU" dirty="0"/>
              <a:t>Mandzsetta – </a:t>
            </a:r>
            <a:r>
              <a:rPr lang="hu-HU" dirty="0" err="1"/>
              <a:t>porton</a:t>
            </a:r>
            <a:r>
              <a:rPr lang="hu-HU" dirty="0"/>
              <a:t> keresztül felfújható, alacsony nyomású ballon (</a:t>
            </a:r>
            <a:r>
              <a:rPr lang="hu-HU" dirty="0" err="1"/>
              <a:t>high</a:t>
            </a:r>
            <a:r>
              <a:rPr lang="hu-HU" dirty="0"/>
              <a:t> </a:t>
            </a:r>
            <a:r>
              <a:rPr lang="hu-HU" dirty="0" err="1"/>
              <a:t>volume</a:t>
            </a:r>
            <a:r>
              <a:rPr lang="hu-HU" dirty="0"/>
              <a:t> – </a:t>
            </a:r>
            <a:r>
              <a:rPr lang="hu-HU" dirty="0" err="1"/>
              <a:t>low</a:t>
            </a:r>
            <a:r>
              <a:rPr lang="hu-HU" dirty="0"/>
              <a:t> </a:t>
            </a:r>
            <a:r>
              <a:rPr lang="hu-HU" dirty="0" err="1"/>
              <a:t>pressure</a:t>
            </a:r>
            <a:r>
              <a:rPr lang="hu-HU" dirty="0"/>
              <a:t>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85382C9-1212-4D2B-BD91-EEEE1F71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7538974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7F7154-B18D-43DB-AE6B-1C059873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363" y="251395"/>
            <a:ext cx="7979344" cy="866908"/>
          </a:xfrm>
        </p:spPr>
        <p:txBody>
          <a:bodyPr/>
          <a:lstStyle/>
          <a:p>
            <a:r>
              <a:rPr lang="hu-HU" dirty="0"/>
              <a:t>Újszülött ellátás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D69A03-5113-4D5B-B3E7-91BB8D573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12CF106-B425-42DF-909A-88BBA0312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250</a:t>
            </a:fld>
            <a:endParaRPr lang="hu-HU"/>
          </a:p>
        </p:txBody>
      </p:sp>
      <p:pic>
        <p:nvPicPr>
          <p:cNvPr id="1026" name="Picture 2" descr="Algorithms | Newborn life support">
            <a:extLst>
              <a:ext uri="{FF2B5EF4-FFF2-40B4-BE49-F238E27FC236}">
                <a16:creationId xmlns:a16="http://schemas.microsoft.com/office/drawing/2014/main" id="{EBBAEC7F-A879-4670-8269-4F7EF1F90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29" y="843778"/>
            <a:ext cx="4646011" cy="657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661551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6970EC-05B4-45E0-9313-75879FC74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32808C-7609-4153-8B0A-83A5C3121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dirty="0"/>
              <a:t>Köszönöm a megtisztelő figyelmet!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F622F29-A26C-4A95-B119-612AF731A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182677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32760" y="307375"/>
            <a:ext cx="7978541" cy="510774"/>
          </a:xfrm>
        </p:spPr>
        <p:txBody>
          <a:bodyPr>
            <a:normAutofit/>
          </a:bodyPr>
          <a:lstStyle/>
          <a:p>
            <a:pPr algn="ctr"/>
            <a:r>
              <a:rPr lang="hu-HU" sz="3000" b="1" dirty="0"/>
              <a:t>Felhasznált irodalom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12558" y="1183907"/>
            <a:ext cx="11857522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200" dirty="0"/>
              <a:t>Példa:</a:t>
            </a:r>
          </a:p>
          <a:p>
            <a:pPr marL="269875" indent="-269875">
              <a:buFont typeface="+mj-lt"/>
              <a:buAutoNum type="arabicPeriod"/>
            </a:pPr>
            <a:r>
              <a:rPr lang="hu-HU" sz="1200" dirty="0"/>
              <a:t>Sebészet Csaba, Gaál (2012) Medicina Könyvkiadó Zrt. 10. Sebekről</a:t>
            </a:r>
          </a:p>
          <a:p>
            <a:pPr marL="269875" indent="-269875">
              <a:buFont typeface="+mj-lt"/>
              <a:buAutoNum type="arabicPeriod"/>
            </a:pPr>
            <a:r>
              <a:rPr lang="hu-HU" sz="1200" dirty="0"/>
              <a:t>MŐTÉTTANI ALAPISMERETEK Jegyzet 2008 Szerzők: Prof. Dr. Wéber György Dr. Lantos János Dr. </a:t>
            </a:r>
            <a:r>
              <a:rPr lang="hu-HU" sz="1200" dirty="0" err="1"/>
              <a:t>Borsiczky</a:t>
            </a:r>
            <a:r>
              <a:rPr lang="hu-HU" sz="1200" dirty="0"/>
              <a:t> Balázs Dr. Ferencz Andrea Dr. Jancsó Gábor Dr. Ferencz Sándor Dr. Horváth Szabolcs Dr. </a:t>
            </a:r>
            <a:r>
              <a:rPr lang="hu-HU" sz="1200" dirty="0" err="1"/>
              <a:t>Bahri</a:t>
            </a:r>
            <a:r>
              <a:rPr lang="hu-HU" sz="1200" dirty="0"/>
              <a:t> </a:t>
            </a:r>
            <a:r>
              <a:rPr lang="hu-HU" sz="1200" dirty="0" err="1"/>
              <a:t>Hossein</a:t>
            </a:r>
            <a:r>
              <a:rPr lang="hu-HU" sz="1200" dirty="0"/>
              <a:t> Dr. Takács Ildikó Dr. </a:t>
            </a:r>
            <a:r>
              <a:rPr lang="hu-HU" sz="1200" dirty="0" err="1"/>
              <a:t>Balatonyi</a:t>
            </a:r>
            <a:r>
              <a:rPr lang="hu-HU" sz="1200" dirty="0"/>
              <a:t> Borbála</a:t>
            </a:r>
          </a:p>
          <a:p>
            <a:pPr marL="269875" indent="-269875">
              <a:buFont typeface="+mj-lt"/>
              <a:buAutoNum type="arabicPeriod"/>
            </a:pPr>
            <a:r>
              <a:rPr lang="hu-HU" sz="1200" dirty="0" err="1"/>
              <a:t>Neuroanesztézia</a:t>
            </a:r>
            <a:r>
              <a:rPr lang="hu-HU" sz="1200" dirty="0"/>
              <a:t> és </a:t>
            </a:r>
            <a:r>
              <a:rPr lang="hu-HU" sz="1200" dirty="0" err="1"/>
              <a:t>neurointenzív</a:t>
            </a:r>
            <a:r>
              <a:rPr lang="hu-HU" sz="1200" dirty="0"/>
              <a:t> ellátás – </a:t>
            </a:r>
            <a:r>
              <a:rPr lang="hu-HU" sz="1200" dirty="0" err="1"/>
              <a:t>Fülesdi</a:t>
            </a:r>
            <a:r>
              <a:rPr lang="hu-HU" sz="1200" dirty="0"/>
              <a:t> Béla, </a:t>
            </a:r>
            <a:r>
              <a:rPr lang="hu-HU" sz="1200" dirty="0" err="1"/>
              <a:t>Tassonyi</a:t>
            </a:r>
            <a:r>
              <a:rPr lang="hu-HU" sz="1200" dirty="0"/>
              <a:t> Edömér, Molnár Csilla, Medicina kiadó 2014</a:t>
            </a:r>
          </a:p>
          <a:p>
            <a:pPr marL="269875" indent="-269875">
              <a:buFont typeface="+mj-lt"/>
              <a:buAutoNum type="arabicPeriod"/>
            </a:pPr>
            <a:r>
              <a:rPr lang="hu-HU" sz="1200" dirty="0"/>
              <a:t>Intenzív terápia gyakorlata – Bogár Lajos, Molnár Zsolt 2014</a:t>
            </a:r>
          </a:p>
          <a:p>
            <a:pPr marL="269875" indent="-269875">
              <a:buFont typeface="+mj-lt"/>
              <a:buAutoNum type="arabicPeriod"/>
            </a:pPr>
            <a:r>
              <a:rPr lang="hu-HU" sz="1200" dirty="0"/>
              <a:t>Intenzív transzport – Kádár Balázs 2018</a:t>
            </a:r>
          </a:p>
          <a:p>
            <a:pPr marL="269875" indent="-269875">
              <a:buFont typeface="+mj-lt"/>
              <a:buAutoNum type="arabicPeriod"/>
            </a:pPr>
            <a:r>
              <a:rPr lang="hu-HU" sz="1100" dirty="0"/>
              <a:t>Eric F. Reichman Sürgősségi Orvostan 2. kiadás, Medicina Könyvkiadó zrt, 2018</a:t>
            </a:r>
          </a:p>
          <a:p>
            <a:pPr marL="269875" indent="-269875">
              <a:buFont typeface="+mj-lt"/>
              <a:buAutoNum type="arabicPeriod"/>
            </a:pPr>
            <a:r>
              <a:rPr lang="hu-HU" sz="1100" dirty="0"/>
              <a:t>László István, Szabó Zoltán, </a:t>
            </a:r>
            <a:r>
              <a:rPr lang="hu-HU" sz="1100" dirty="0" err="1"/>
              <a:t>Fülesdi</a:t>
            </a:r>
            <a:r>
              <a:rPr lang="hu-HU" sz="1100" dirty="0"/>
              <a:t> Béla: </a:t>
            </a:r>
            <a:r>
              <a:rPr lang="hu-HU" sz="1100" dirty="0" err="1"/>
              <a:t>Ujraélesztés</a:t>
            </a:r>
            <a:endParaRPr lang="hu-HU" sz="1100" dirty="0"/>
          </a:p>
          <a:p>
            <a:pPr marL="269875" indent="-269875">
              <a:buFont typeface="+mj-lt"/>
              <a:buAutoNum type="arabicPeriod"/>
            </a:pPr>
            <a:r>
              <a:rPr lang="hu-HU" sz="1100" dirty="0"/>
              <a:t>Hatályos OMSZ és légimentő eljárásrendek</a:t>
            </a:r>
          </a:p>
          <a:p>
            <a:pPr marL="269875" indent="-269875">
              <a:buFont typeface="+mj-lt"/>
              <a:buAutoNum type="arabicPeriod"/>
            </a:pPr>
            <a:endParaRPr lang="hu-HU" sz="120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2687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4B41A83-2419-498C-BA6A-63BCA8876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777138-47A3-4430-9213-9BCB48D45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8DE7333-86A7-4D7E-8114-AFD7BAA0B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26</a:t>
            </a:fld>
            <a:endParaRPr lang="hu-HU"/>
          </a:p>
        </p:txBody>
      </p:sp>
      <p:pic>
        <p:nvPicPr>
          <p:cNvPr id="6" name="Picture 2" descr="Tracheal and tracheostomy tubes and airways | Clinical Gate">
            <a:extLst>
              <a:ext uri="{FF2B5EF4-FFF2-40B4-BE49-F238E27FC236}">
                <a16:creationId xmlns:a16="http://schemas.microsoft.com/office/drawing/2014/main" id="{46648814-0C6E-4F66-806D-2736D100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867" y="1551631"/>
            <a:ext cx="5156259" cy="451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536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081405-D532-4A0B-A845-FBBB31DE3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A5B40FA-0E96-453E-8B80-8EFF86B1B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Cuff</a:t>
            </a:r>
            <a:endParaRPr lang="hu-HU" dirty="0"/>
          </a:p>
          <a:p>
            <a:r>
              <a:rPr lang="hu-HU" dirty="0" err="1"/>
              <a:t>Cuff</a:t>
            </a:r>
            <a:r>
              <a:rPr lang="hu-HU" dirty="0"/>
              <a:t> nélküli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1170F53-49A8-40C7-BFBC-091B5C5EE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27</a:t>
            </a:fld>
            <a:endParaRPr lang="hu-HU"/>
          </a:p>
        </p:txBody>
      </p:sp>
      <p:pic>
        <p:nvPicPr>
          <p:cNvPr id="6" name="Picture 6" descr="Endotracheal Tube, Airway Management | Smiths Medical">
            <a:extLst>
              <a:ext uri="{FF2B5EF4-FFF2-40B4-BE49-F238E27FC236}">
                <a16:creationId xmlns:a16="http://schemas.microsoft.com/office/drawing/2014/main" id="{8A7CB211-EF73-49A3-81E4-6C519A349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471" y="1413260"/>
            <a:ext cx="5013960" cy="501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KRUUSE PVC Endotracheal tube 3.5 mm without cuff, 10/pk">
            <a:extLst>
              <a:ext uri="{FF2B5EF4-FFF2-40B4-BE49-F238E27FC236}">
                <a16:creationId xmlns:a16="http://schemas.microsoft.com/office/drawing/2014/main" id="{A4DD6CD2-FAE7-45B8-AB29-3DB81722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75" y="3302495"/>
            <a:ext cx="5271439" cy="222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173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834D74-FBAC-4E7D-9E16-E70E53F6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ET méret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A8BBDF9-FC32-4832-B17F-0655855ED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Függ : életkor, anatómia, testalkat</a:t>
            </a:r>
          </a:p>
          <a:p>
            <a:r>
              <a:rPr lang="hu-HU" dirty="0"/>
              <a:t>Méret a belső átmérő megadásával történik mm-ben</a:t>
            </a:r>
          </a:p>
          <a:p>
            <a:r>
              <a:rPr lang="hu-HU" dirty="0"/>
              <a:t>Belső átmérő = </a:t>
            </a:r>
            <a:r>
              <a:rPr lang="hu-HU" dirty="0" err="1"/>
              <a:t>Internal</a:t>
            </a:r>
            <a:r>
              <a:rPr lang="hu-HU" dirty="0"/>
              <a:t> </a:t>
            </a:r>
            <a:r>
              <a:rPr lang="hu-HU" dirty="0" err="1"/>
              <a:t>Diameter</a:t>
            </a:r>
            <a:r>
              <a:rPr lang="hu-HU" dirty="0"/>
              <a:t> – ID</a:t>
            </a:r>
          </a:p>
          <a:p>
            <a:r>
              <a:rPr lang="hu-HU" dirty="0"/>
              <a:t>Legkisebb méret:  2,5 mm</a:t>
            </a:r>
          </a:p>
          <a:p>
            <a:r>
              <a:rPr lang="hu-HU" dirty="0"/>
              <a:t>0,5 mm-</a:t>
            </a:r>
            <a:r>
              <a:rPr lang="hu-HU" dirty="0" err="1"/>
              <a:t>enként</a:t>
            </a:r>
            <a:r>
              <a:rPr lang="hu-HU" dirty="0"/>
              <a:t> növekszik</a:t>
            </a:r>
          </a:p>
          <a:p>
            <a:r>
              <a:rPr lang="hu-HU" dirty="0"/>
              <a:t>Felnőtt férfiak ált. 7,5-9,0 mm</a:t>
            </a:r>
          </a:p>
          <a:p>
            <a:r>
              <a:rPr lang="hu-HU" dirty="0"/>
              <a:t>Felnőtt nők ált 7,0-8,0 mm</a:t>
            </a:r>
          </a:p>
          <a:p>
            <a:r>
              <a:rPr lang="hu-HU" dirty="0"/>
              <a:t>Hossza ált. 30 cm, gyermek: 15-27 cm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E2540FF-B3DF-4159-AB60-B0E1305B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8692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C89922-CFDA-41CB-9432-B8B1877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Gyermek ET méret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2AA3724-DEB2-4239-9736-EB7101D7D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6871877" cy="4944928"/>
          </a:xfrm>
        </p:spPr>
        <p:txBody>
          <a:bodyPr/>
          <a:lstStyle/>
          <a:p>
            <a:r>
              <a:rPr lang="hu-HU" dirty="0" err="1"/>
              <a:t>Breslow</a:t>
            </a:r>
            <a:r>
              <a:rPr lang="hu-HU" dirty="0"/>
              <a:t>-szalagok</a:t>
            </a:r>
          </a:p>
          <a:p>
            <a:r>
              <a:rPr lang="hu-HU" dirty="0"/>
              <a:t>Tubusméret becslése:</a:t>
            </a:r>
          </a:p>
          <a:p>
            <a:pPr lvl="1"/>
            <a:r>
              <a:rPr lang="hu-HU" dirty="0"/>
              <a:t>Gyermek kisujjkörmének szélessége</a:t>
            </a:r>
          </a:p>
          <a:p>
            <a:pPr lvl="1"/>
            <a:r>
              <a:rPr lang="hu-HU" dirty="0"/>
              <a:t>III. ujj </a:t>
            </a:r>
            <a:r>
              <a:rPr lang="hu-HU" dirty="0" err="1"/>
              <a:t>distalis</a:t>
            </a:r>
            <a:r>
              <a:rPr lang="hu-HU" dirty="0"/>
              <a:t> percének átmérője</a:t>
            </a:r>
          </a:p>
          <a:p>
            <a:pPr lvl="1"/>
            <a:r>
              <a:rPr lang="hu-HU" dirty="0"/>
              <a:t>Orrnyílás nagysága</a:t>
            </a:r>
          </a:p>
          <a:p>
            <a:r>
              <a:rPr lang="hu-HU" dirty="0" err="1"/>
              <a:t>Pedihelp</a:t>
            </a:r>
            <a:r>
              <a:rPr lang="hu-HU" dirty="0"/>
              <a:t> </a:t>
            </a:r>
            <a:r>
              <a:rPr lang="hu-HU" dirty="0" err="1"/>
              <a:t>aplikáció</a:t>
            </a:r>
            <a:r>
              <a:rPr lang="hu-HU" dirty="0"/>
              <a:t>!</a:t>
            </a:r>
          </a:p>
          <a:p>
            <a:r>
              <a:rPr lang="hu-HU" dirty="0"/>
              <a:t>Korábban 8 éves kor alatt nem javasolták a </a:t>
            </a:r>
            <a:r>
              <a:rPr lang="hu-HU" dirty="0" err="1"/>
              <a:t>cuff</a:t>
            </a:r>
            <a:r>
              <a:rPr lang="hu-HU" dirty="0"/>
              <a:t>-os tubusok használatát – nyomás miatti károsodás</a:t>
            </a:r>
          </a:p>
          <a:p>
            <a:r>
              <a:rPr lang="hu-HU" dirty="0"/>
              <a:t>Mai ajánlások szerint 28 naposnál idősebb csecsemőkön már használható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AE80FA7-5E02-43DD-B489-EC066D37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29</a:t>
            </a:fld>
            <a:endParaRPr lang="hu-HU"/>
          </a:p>
        </p:txBody>
      </p:sp>
      <p:pic>
        <p:nvPicPr>
          <p:cNvPr id="32770" name="Picture 2" descr="Broselow™ Pediatric Emergency Tape, 2019 Edition | Armstrong Medical">
            <a:extLst>
              <a:ext uri="{FF2B5EF4-FFF2-40B4-BE49-F238E27FC236}">
                <a16:creationId xmlns:a16="http://schemas.microsoft.com/office/drawing/2014/main" id="{C53DA56B-7E18-4A51-9AE6-3FA6F5A9E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412" y="1161165"/>
            <a:ext cx="436245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38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F00D57-E80F-4F75-BB4B-238CD6F46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F5DDE97-7F7E-476F-AA4B-F44DAE1AF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Tematika:</a:t>
            </a: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alkalom: Bevezetés, sürgősségi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invazív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beavatkozások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alkalom: Légútbiztosítás I.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Endotracheális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intubáció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alkalom: Légútbiztosítás II. (Az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endotracheális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intubáció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speciális esetei, módszerei)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alkalom: Légútbiztosítás III.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Supraglotticus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eszközök)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 alkalom: Légútbiztosítás IV.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Conicotomia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alkalom: Légútbiztosítás V. (Tű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detenzionálás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thoracostomia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 alkalom: Vénabiztosítás I. (Perifériás vénabiztosítás)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8. alkalom: Vénabiztosítás II. (Centrális vénabiztosítás)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9. alkalom: Vénabiztosítás III.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Intraosszeális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út biztosítása) 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10. alkalom: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Invazív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monitorozási technikák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Centrál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vénás és artériás vérnyomásmérés)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11. alkalom: Sebvarrás, sutura, csomózási technikák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12. alkalom: Egyéb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invazív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beavatkozások I.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Thoracotomia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13. alkalom: Egyéb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invazív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beavatkozások II. (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Escharatomia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hu-HU" b="0" dirty="0">
              <a:effectLst/>
            </a:endParaRPr>
          </a:p>
          <a:p>
            <a:pPr marL="21590" algn="just"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14. alkalom: Egyéb 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invazív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beavatkozások III.</a:t>
            </a:r>
            <a:endParaRPr lang="hu-HU" b="0" dirty="0">
              <a:effectLst/>
            </a:endParaRPr>
          </a:p>
          <a:p>
            <a:pPr marL="0" indent="0">
              <a:buNone/>
            </a:pPr>
            <a:br>
              <a:rPr lang="hu-HU" dirty="0"/>
            </a:b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05C7457-838B-48FB-B3A5-0D38A777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</a:t>
            </a:fld>
            <a:endParaRPr lang="hu-HU"/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5F546DBC-44AE-4C7F-9313-BBE67AE41BE1}"/>
              </a:ext>
            </a:extLst>
          </p:cNvPr>
          <p:cNvSpPr/>
          <p:nvPr/>
        </p:nvSpPr>
        <p:spPr>
          <a:xfrm>
            <a:off x="284084" y="1677880"/>
            <a:ext cx="9247541" cy="1473693"/>
          </a:xfrm>
          <a:prstGeom prst="round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églalap: lekerekített 5">
            <a:extLst>
              <a:ext uri="{FF2B5EF4-FFF2-40B4-BE49-F238E27FC236}">
                <a16:creationId xmlns:a16="http://schemas.microsoft.com/office/drawing/2014/main" id="{BAC81D6D-E9CD-4D76-AF0A-3F30199DB7AC}"/>
              </a:ext>
            </a:extLst>
          </p:cNvPr>
          <p:cNvSpPr/>
          <p:nvPr/>
        </p:nvSpPr>
        <p:spPr>
          <a:xfrm>
            <a:off x="221381" y="3151573"/>
            <a:ext cx="9310245" cy="2364644"/>
          </a:xfrm>
          <a:prstGeom prst="roundRect">
            <a:avLst/>
          </a:prstGeom>
          <a:solidFill>
            <a:schemeClr val="accent4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3879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797344-DF39-4481-BB2A-EB3F66297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Méretek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EA8EEA-0739-420D-B140-13C91212D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45" y="1472099"/>
            <a:ext cx="11608067" cy="4944928"/>
          </a:xfrm>
        </p:spPr>
        <p:txBody>
          <a:bodyPr/>
          <a:lstStyle/>
          <a:p>
            <a:r>
              <a:rPr lang="hu-HU" dirty="0"/>
              <a:t>testtömeg (kg) = [életkor (év) + 4] x 2 </a:t>
            </a:r>
          </a:p>
          <a:p>
            <a:r>
              <a:rPr lang="hu-HU" dirty="0"/>
              <a:t>tubusméret (mm) = [életkor (év) / 4] + 4 </a:t>
            </a:r>
          </a:p>
          <a:p>
            <a:r>
              <a:rPr lang="hu-HU" dirty="0"/>
              <a:t>mandzsettás tubus esetén [életkor (év) / 4] + 3,5 </a:t>
            </a:r>
          </a:p>
          <a:p>
            <a:r>
              <a:rPr lang="hu-HU" dirty="0"/>
              <a:t>tubusmélység (cm) = [életkor (év) / 2] + 12 a fogsornál 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 </a:t>
            </a:r>
            <a:r>
              <a:rPr lang="hu-HU" dirty="0" err="1"/>
              <a:t>bougie</a:t>
            </a:r>
            <a:r>
              <a:rPr lang="hu-HU" dirty="0"/>
              <a:t>-méret: </a:t>
            </a:r>
          </a:p>
          <a:p>
            <a:pPr lvl="1"/>
            <a:r>
              <a:rPr lang="hu-HU" dirty="0"/>
              <a:t> 6 mm-esnél nagyobb tubus: 15 </a:t>
            </a:r>
            <a:r>
              <a:rPr lang="hu-HU" dirty="0" err="1"/>
              <a:t>Ch</a:t>
            </a:r>
            <a:r>
              <a:rPr lang="hu-HU" dirty="0"/>
              <a:t> </a:t>
            </a:r>
          </a:p>
          <a:p>
            <a:pPr lvl="1"/>
            <a:r>
              <a:rPr lang="hu-HU" dirty="0"/>
              <a:t> 5-6 mm: 10 </a:t>
            </a:r>
            <a:r>
              <a:rPr lang="hu-HU" dirty="0" err="1"/>
              <a:t>Ch</a:t>
            </a:r>
            <a:r>
              <a:rPr lang="hu-HU" dirty="0"/>
              <a:t> </a:t>
            </a:r>
          </a:p>
          <a:p>
            <a:pPr lvl="1"/>
            <a:r>
              <a:rPr lang="hu-HU" dirty="0"/>
              <a:t> 5 mm alatt: semmi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80CE779-6C3C-4000-98D5-2CA0CEA0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30</a:t>
            </a:fld>
            <a:endParaRPr lang="hu-HU"/>
          </a:p>
        </p:txBody>
      </p:sp>
      <p:sp>
        <p:nvSpPr>
          <p:cNvPr id="5" name="Kettős hullám 4">
            <a:extLst>
              <a:ext uri="{FF2B5EF4-FFF2-40B4-BE49-F238E27FC236}">
                <a16:creationId xmlns:a16="http://schemas.microsoft.com/office/drawing/2014/main" id="{F8727551-653D-45AA-85F3-15843DD55B41}"/>
              </a:ext>
            </a:extLst>
          </p:cNvPr>
          <p:cNvSpPr/>
          <p:nvPr/>
        </p:nvSpPr>
        <p:spPr>
          <a:xfrm>
            <a:off x="10251150" y="564439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1665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AA1C81D-13F8-4A58-8BEB-9AB019436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Tubusvezető nyárs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F1BAC53-0861-431C-9BDF-AF5CCACA6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8487613" cy="4944928"/>
          </a:xfrm>
        </p:spPr>
        <p:txBody>
          <a:bodyPr/>
          <a:lstStyle/>
          <a:p>
            <a:r>
              <a:rPr lang="hu-HU" dirty="0"/>
              <a:t>Félmerev, hajlított fém, rajta műanyag borítás</a:t>
            </a:r>
          </a:p>
          <a:p>
            <a:r>
              <a:rPr lang="hu-HU" dirty="0"/>
              <a:t>Inkább merevíti, mint vezeti</a:t>
            </a:r>
          </a:p>
          <a:p>
            <a:r>
              <a:rPr lang="hu-HU" dirty="0"/>
              <a:t>Nyárs vége  a tubus </a:t>
            </a:r>
            <a:r>
              <a:rPr lang="hu-HU" dirty="0" err="1"/>
              <a:t>distalis</a:t>
            </a:r>
            <a:r>
              <a:rPr lang="hu-HU" dirty="0"/>
              <a:t> nyílásától legalább 1 cm-re kell hogy legyen – sérülést megelőzni</a:t>
            </a:r>
          </a:p>
          <a:p>
            <a:r>
              <a:rPr lang="hu-HU" dirty="0"/>
              <a:t>Segítségével hajlékony tubus megfelelő formájúvá alakítható</a:t>
            </a:r>
          </a:p>
          <a:p>
            <a:r>
              <a:rPr lang="hu-HU" dirty="0"/>
              <a:t>Általában nehéz </a:t>
            </a:r>
            <a:r>
              <a:rPr lang="hu-HU" dirty="0" err="1"/>
              <a:t>intubatio</a:t>
            </a:r>
            <a:r>
              <a:rPr lang="hu-HU" dirty="0"/>
              <a:t> esetén, „ha a tubus lehajlik a hangrésről” vagy melegben meglágyuló tubus esetén</a:t>
            </a:r>
          </a:p>
          <a:p>
            <a:r>
              <a:rPr lang="hu-HU" dirty="0"/>
              <a:t>Speciális változat Parker </a:t>
            </a:r>
            <a:r>
              <a:rPr lang="hu-HU" dirty="0" err="1"/>
              <a:t>Flex</a:t>
            </a:r>
            <a:r>
              <a:rPr lang="hu-HU" dirty="0"/>
              <a:t>. </a:t>
            </a:r>
            <a:r>
              <a:rPr lang="hu-HU" dirty="0" err="1"/>
              <a:t>It</a:t>
            </a:r>
            <a:r>
              <a:rPr lang="hu-HU" dirty="0"/>
              <a:t> – </a:t>
            </a:r>
            <a:r>
              <a:rPr lang="hu-HU" dirty="0" err="1"/>
              <a:t>proximális</a:t>
            </a:r>
            <a:r>
              <a:rPr lang="hu-HU" dirty="0"/>
              <a:t> végén gomb- mellyel görbület mértéke fokozódik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E0A972A-2D0A-4A35-BEB2-4D5EF5DA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31</a:t>
            </a:fld>
            <a:endParaRPr lang="hu-HU"/>
          </a:p>
        </p:txBody>
      </p:sp>
      <p:pic>
        <p:nvPicPr>
          <p:cNvPr id="19458" name="Picture 2" descr="Kiegészítő tubusokhoz: Tubusvezető nyárs">
            <a:extLst>
              <a:ext uri="{FF2B5EF4-FFF2-40B4-BE49-F238E27FC236}">
                <a16:creationId xmlns:a16="http://schemas.microsoft.com/office/drawing/2014/main" id="{CB994661-808A-41B5-90AA-5F22ED80F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620" y="1983972"/>
            <a:ext cx="3311380" cy="407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654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0AB753-A2D5-4159-974B-67C7DAC2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Bougie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1A15C03-BFFD-496B-8B56-52DB1EABA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6942899" cy="4944928"/>
          </a:xfrm>
        </p:spPr>
        <p:txBody>
          <a:bodyPr/>
          <a:lstStyle/>
          <a:p>
            <a:r>
              <a:rPr lang="hu-HU" dirty="0" err="1"/>
              <a:t>Gum</a:t>
            </a:r>
            <a:r>
              <a:rPr lang="hu-HU" dirty="0"/>
              <a:t> </a:t>
            </a:r>
            <a:r>
              <a:rPr lang="hu-HU" dirty="0" err="1"/>
              <a:t>Elasric</a:t>
            </a:r>
            <a:r>
              <a:rPr lang="hu-HU" dirty="0"/>
              <a:t> </a:t>
            </a:r>
            <a:r>
              <a:rPr lang="hu-HU" dirty="0" err="1"/>
              <a:t>Bougie</a:t>
            </a:r>
            <a:r>
              <a:rPr lang="hu-HU" dirty="0"/>
              <a:t> - GEB</a:t>
            </a:r>
          </a:p>
          <a:p>
            <a:r>
              <a:rPr lang="hu-HU" dirty="0"/>
              <a:t>Francia szó – jelentése: viaszgyertya</a:t>
            </a:r>
          </a:p>
          <a:p>
            <a:r>
              <a:rPr lang="hu-HU" dirty="0"/>
              <a:t>Méretei:</a:t>
            </a:r>
          </a:p>
          <a:p>
            <a:pPr lvl="1"/>
            <a:r>
              <a:rPr lang="hu-HU" dirty="0"/>
              <a:t>Hossza: 650 mm (ált. 60-70 cm)</a:t>
            </a:r>
          </a:p>
          <a:p>
            <a:pPr lvl="1"/>
            <a:r>
              <a:rPr lang="hu-HU" dirty="0"/>
              <a:t>Átmérő: 10 F – 3,33mm és 15 F – 5 mm</a:t>
            </a:r>
          </a:p>
          <a:p>
            <a:r>
              <a:rPr lang="hu-HU" dirty="0"/>
              <a:t>Eszköz vége hajlított, hokiütő szerű</a:t>
            </a:r>
          </a:p>
          <a:p>
            <a:r>
              <a:rPr lang="hu-HU" dirty="0"/>
              <a:t> </a:t>
            </a:r>
            <a:r>
              <a:rPr lang="hu-HU" dirty="0" err="1"/>
              <a:t>Atraumatikus</a:t>
            </a:r>
            <a:r>
              <a:rPr lang="hu-HU" dirty="0"/>
              <a:t> legömbölyített vég- a sérülések minimalizálásának érdekében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9EE8978-3D17-491E-BE0D-B2209F22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32</a:t>
            </a:fld>
            <a:endParaRPr lang="hu-HU"/>
          </a:p>
        </p:txBody>
      </p:sp>
      <p:pic>
        <p:nvPicPr>
          <p:cNvPr id="2052" name="Picture 4" descr="Bougies - Flexicare">
            <a:extLst>
              <a:ext uri="{FF2B5EF4-FFF2-40B4-BE49-F238E27FC236}">
                <a16:creationId xmlns:a16="http://schemas.microsoft.com/office/drawing/2014/main" id="{BA854A05-7FF1-4A35-AB15-DAC8EA18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293" y="1154096"/>
            <a:ext cx="4881325" cy="57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CT a bougie-ról... jobb, mint a stylet! - Országos Mentőszolgálat  Orvosszakmai és Oktatási OsztályOrszágos Mentőszolgálat Orvosszakmai és  Oktatási Osztály">
            <a:extLst>
              <a:ext uri="{FF2B5EF4-FFF2-40B4-BE49-F238E27FC236}">
                <a16:creationId xmlns:a16="http://schemas.microsoft.com/office/drawing/2014/main" id="{844BCF65-D9AD-466C-A45C-DF9A3763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698" y="4536474"/>
            <a:ext cx="2690019" cy="220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593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A969569-158C-4BFA-A622-3E72E84E5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Bougie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3A7B530-EED1-4611-8A9D-BE6B85DA1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Előny</a:t>
            </a:r>
          </a:p>
          <a:p>
            <a:pPr lvl="1"/>
            <a:r>
              <a:rPr lang="hu-HU" dirty="0"/>
              <a:t>Érezhető a trachea porcokon pattogás</a:t>
            </a:r>
          </a:p>
          <a:p>
            <a:pPr lvl="1"/>
            <a:r>
              <a:rPr lang="hu-HU" dirty="0" err="1"/>
              <a:t>Kb</a:t>
            </a:r>
            <a:r>
              <a:rPr lang="hu-HU" dirty="0"/>
              <a:t> 30-35 cm-nél elakad a </a:t>
            </a:r>
            <a:r>
              <a:rPr lang="hu-HU" dirty="0" err="1"/>
              <a:t>bougie</a:t>
            </a:r>
            <a:r>
              <a:rPr lang="hu-HU" dirty="0"/>
              <a:t> (szűkülő légutak miatt)</a:t>
            </a:r>
          </a:p>
          <a:p>
            <a:pPr lvl="1"/>
            <a:r>
              <a:rPr lang="hu-HU" dirty="0"/>
              <a:t>Ha 40 cm-nél sem akad el -&gt; nyelőcsőben van</a:t>
            </a:r>
          </a:p>
          <a:p>
            <a:r>
              <a:rPr lang="hu-HU" dirty="0"/>
              <a:t>Növelte sürgősségi esetben az ETI sikerességét</a:t>
            </a:r>
          </a:p>
          <a:p>
            <a:r>
              <a:rPr lang="hu-HU" dirty="0"/>
              <a:t>Eredeti formájában kell tárolni – megtörések miatt elakad a tubus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4ABD3BB-949B-48A8-85C3-470118CF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49250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1B4DFF-9706-4CD5-97C5-56A6B96D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Filter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02C68F-77F8-42C6-A975-570DCB8E6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8523124" cy="4944928"/>
          </a:xfrm>
        </p:spPr>
        <p:txBody>
          <a:bodyPr/>
          <a:lstStyle/>
          <a:p>
            <a:r>
              <a:rPr lang="hu-HU" dirty="0"/>
              <a:t>HME – </a:t>
            </a:r>
            <a:r>
              <a:rPr lang="hu-HU" dirty="0" err="1"/>
              <a:t>heat</a:t>
            </a:r>
            <a:r>
              <a:rPr lang="hu-HU" dirty="0"/>
              <a:t> and </a:t>
            </a:r>
            <a:r>
              <a:rPr lang="hu-HU" dirty="0" err="1"/>
              <a:t>moisture</a:t>
            </a:r>
            <a:r>
              <a:rPr lang="hu-HU" dirty="0"/>
              <a:t> </a:t>
            </a:r>
            <a:r>
              <a:rPr lang="hu-HU" dirty="0" err="1"/>
              <a:t>exchange</a:t>
            </a:r>
            <a:endParaRPr lang="hu-HU" dirty="0"/>
          </a:p>
          <a:p>
            <a:r>
              <a:rPr lang="hu-HU" dirty="0"/>
              <a:t>Felső légutak párásító, melegítő funkciója kiesik</a:t>
            </a:r>
          </a:p>
          <a:p>
            <a:r>
              <a:rPr lang="hu-HU" dirty="0"/>
              <a:t>Nem engedi vissza a párás levegőt</a:t>
            </a:r>
          </a:p>
          <a:p>
            <a:r>
              <a:rPr lang="hu-HU" dirty="0"/>
              <a:t>Véd a fertőzések ellen:</a:t>
            </a:r>
          </a:p>
          <a:p>
            <a:pPr lvl="1"/>
            <a:r>
              <a:rPr lang="hu-HU" dirty="0"/>
              <a:t>baktérium és vírus ellen</a:t>
            </a:r>
          </a:p>
          <a:p>
            <a:pPr lvl="1"/>
            <a:r>
              <a:rPr lang="hu-HU" dirty="0"/>
              <a:t>Gépet és a beteget is védi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FF78DDC-8BE5-49D0-B047-0754F583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34</a:t>
            </a:fld>
            <a:endParaRPr lang="hu-HU"/>
          </a:p>
        </p:txBody>
      </p:sp>
      <p:pic>
        <p:nvPicPr>
          <p:cNvPr id="20482" name="Picture 2" descr="HME Filter | Secured Medical Direction UK Co., Ltd.">
            <a:extLst>
              <a:ext uri="{FF2B5EF4-FFF2-40B4-BE49-F238E27FC236}">
                <a16:creationId xmlns:a16="http://schemas.microsoft.com/office/drawing/2014/main" id="{8F0049AE-9A84-4104-963B-6829D9C70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523207"/>
            <a:ext cx="306705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569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C7771F-29A0-4F0F-8FFC-C731D6DA6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PEEP szelep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52C9BF-C19E-45F4-8B60-C92E264FD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PEEP – pozitív végkilégzési nyomás</a:t>
            </a:r>
          </a:p>
          <a:p>
            <a:r>
              <a:rPr lang="hu-HU" dirty="0"/>
              <a:t>Ált 5-20 H2Ocm között állítható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2E40EA2-EEF6-400B-AFE8-EBAB4542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35</a:t>
            </a:fld>
            <a:endParaRPr lang="hu-HU"/>
          </a:p>
        </p:txBody>
      </p:sp>
      <p:pic>
        <p:nvPicPr>
          <p:cNvPr id="1026" name="Picture 2" descr="Autoklávozható PEEP szelep 5-20 cm H2O és 2-10 CM H2O - Bexamed.hu">
            <a:extLst>
              <a:ext uri="{FF2B5EF4-FFF2-40B4-BE49-F238E27FC236}">
                <a16:creationId xmlns:a16="http://schemas.microsoft.com/office/drawing/2014/main" id="{DA995A2C-0CA6-4D7E-B43F-889384F6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885" y="1232035"/>
            <a:ext cx="2769893" cy="175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B99002F-2C47-4400-8B22-60BF4038D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24" y="2427104"/>
            <a:ext cx="7031115" cy="374985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EB3E727-F068-4685-89CC-1E7B1F2FA533}"/>
              </a:ext>
            </a:extLst>
          </p:cNvPr>
          <p:cNvSpPr txBox="1"/>
          <p:nvPr/>
        </p:nvSpPr>
        <p:spPr>
          <a:xfrm>
            <a:off x="8338351" y="4944861"/>
            <a:ext cx="3287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Forrás: A belgyógyászat alapjai 2. Zsolt, </a:t>
            </a:r>
            <a:r>
              <a:rPr lang="hu-HU" sz="1400" dirty="0" err="1"/>
              <a:t>Tulassay</a:t>
            </a:r>
            <a:r>
              <a:rPr lang="hu-HU" sz="1400" dirty="0"/>
              <a:t> (2011)  Medicina Könyvkiadó Zrt. -A légzési elégtelenség ellátása. Gépi lélegeztetés Dr. </a:t>
            </a:r>
            <a:r>
              <a:rPr lang="hu-HU" sz="1400" dirty="0" err="1"/>
              <a:t>Lorx</a:t>
            </a:r>
            <a:r>
              <a:rPr lang="hu-HU" sz="1400" dirty="0"/>
              <a:t> András</a:t>
            </a:r>
          </a:p>
        </p:txBody>
      </p:sp>
    </p:spTree>
    <p:extLst>
      <p:ext uri="{BB962C8B-B14F-4D97-AF65-F5344CB8AC3E}">
        <p14:creationId xmlns:p14="http://schemas.microsoft.com/office/powerpoint/2010/main" val="1770216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6DD7A8C-AE89-495C-9329-4F1CADE2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700BAEA-6A5E-474C-A41A-F6CB7DC64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7218106" cy="4687631"/>
          </a:xfrm>
        </p:spPr>
        <p:txBody>
          <a:bodyPr/>
          <a:lstStyle/>
          <a:p>
            <a:r>
              <a:rPr lang="hu-HU" dirty="0"/>
              <a:t>Non-</a:t>
            </a:r>
            <a:r>
              <a:rPr lang="hu-HU" dirty="0" err="1"/>
              <a:t>invasív</a:t>
            </a:r>
            <a:r>
              <a:rPr lang="hu-HU" dirty="0"/>
              <a:t> lélegeztetés – forrás: OMSZ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11D8289-C0F7-4C9E-A1A0-6C76E7F0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36</a:t>
            </a:fld>
            <a:endParaRPr lang="hu-H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3333690-8472-45E9-B909-90E7998B4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15" y="1767164"/>
            <a:ext cx="7496726" cy="477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090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918DA5-8015-42C1-A2C2-17D4E3778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ET rögzítése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74A22E2-1016-4B47-9368-07CAE45D3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Tubuspozíció ellenőrzése után</a:t>
            </a:r>
          </a:p>
          <a:p>
            <a:r>
              <a:rPr lang="hu-HU" dirty="0"/>
              <a:t>Általában ragtapasz, vagy szalag segítségével</a:t>
            </a:r>
          </a:p>
          <a:p>
            <a:r>
              <a:rPr lang="hu-HU" dirty="0"/>
              <a:t>Megfelelő erősséggel rögzíteni, kerülni a ki- vagy mélyre csúszást</a:t>
            </a:r>
          </a:p>
          <a:p>
            <a:r>
              <a:rPr lang="hu-HU" dirty="0"/>
              <a:t>Időszakosan ET rögzítési mélységet ellenőrizni</a:t>
            </a:r>
          </a:p>
          <a:p>
            <a:r>
              <a:rPr lang="hu-HU" dirty="0"/>
              <a:t>Léteznek különféle rögzítő szettek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EA50B52-0F4B-4B7F-9D18-69B3BBB2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37</a:t>
            </a:fld>
            <a:endParaRPr lang="hu-HU"/>
          </a:p>
        </p:txBody>
      </p:sp>
      <p:pic>
        <p:nvPicPr>
          <p:cNvPr id="6" name="Picture 10" descr="AEROtube EASY Fix endotracheális tubus rögzítő">
            <a:extLst>
              <a:ext uri="{FF2B5EF4-FFF2-40B4-BE49-F238E27FC236}">
                <a16:creationId xmlns:a16="http://schemas.microsoft.com/office/drawing/2014/main" id="{0BB09365-9FC1-45E5-B8AA-76DE45A6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39" y="3959519"/>
            <a:ext cx="2662561" cy="266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ndotracheális tubus rögzítő | Medifair Kft.">
            <a:extLst>
              <a:ext uri="{FF2B5EF4-FFF2-40B4-BE49-F238E27FC236}">
                <a16:creationId xmlns:a16="http://schemas.microsoft.com/office/drawing/2014/main" id="{3540E127-208C-4C4D-B905-40F1F7898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67" y="283889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ÉGÚTBIZTOSÍTÁS - Speeding Kft.">
            <a:extLst>
              <a:ext uri="{FF2B5EF4-FFF2-40B4-BE49-F238E27FC236}">
                <a16:creationId xmlns:a16="http://schemas.microsoft.com/office/drawing/2014/main" id="{C6EE7229-001A-4509-A9A3-32E1C6A2B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525" y="4099482"/>
            <a:ext cx="22669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122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F99C57-D4D6-4F64-A7C5-9782A1932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Online médiaelem 4" title="Endotrachealis tubus rogzitese">
            <a:hlinkClick r:id="" action="ppaction://media"/>
            <a:extLst>
              <a:ext uri="{FF2B5EF4-FFF2-40B4-BE49-F238E27FC236}">
                <a16:creationId xmlns:a16="http://schemas.microsoft.com/office/drawing/2014/main" id="{2C3B84B7-D5DF-4023-821D-FB33C5F7604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30363" y="1231900"/>
            <a:ext cx="8791575" cy="4945063"/>
          </a:xfrm>
          <a:prstGeom prst="rect">
            <a:avLst/>
          </a:prstGeom>
        </p:spPr>
      </p:pic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29FEBE4-80C5-477E-ACDE-11723EF52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420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4783A2-4479-48CD-AF61-F83D9AF0C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ET mandzsetta nyomás ellenőrzése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F3952A6-7B0C-42D3-A53B-865AE6A0E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8514246" cy="4944928"/>
          </a:xfrm>
        </p:spPr>
        <p:txBody>
          <a:bodyPr/>
          <a:lstStyle/>
          <a:p>
            <a:r>
              <a:rPr lang="hu-HU" dirty="0"/>
              <a:t>Megfelelő felfújás szükséges a pozitív nyomású lélegeztetéshez, </a:t>
            </a:r>
            <a:r>
              <a:rPr lang="hu-HU" dirty="0" err="1"/>
              <a:t>aspiratio</a:t>
            </a:r>
            <a:r>
              <a:rPr lang="hu-HU" dirty="0"/>
              <a:t> megelőzéséhez</a:t>
            </a:r>
          </a:p>
          <a:p>
            <a:r>
              <a:rPr lang="hu-HU" dirty="0"/>
              <a:t>Túlzott felfújás – </a:t>
            </a:r>
            <a:r>
              <a:rPr lang="hu-HU" dirty="0" err="1"/>
              <a:t>necrosist</a:t>
            </a:r>
            <a:r>
              <a:rPr lang="hu-HU" dirty="0"/>
              <a:t>, vérzést, </a:t>
            </a:r>
            <a:r>
              <a:rPr lang="hu-HU" dirty="0" err="1"/>
              <a:t>trachearupturát</a:t>
            </a:r>
            <a:r>
              <a:rPr lang="hu-HU" dirty="0"/>
              <a:t>, </a:t>
            </a:r>
            <a:r>
              <a:rPr lang="hu-HU" dirty="0" err="1"/>
              <a:t>stenosist</a:t>
            </a:r>
            <a:r>
              <a:rPr lang="hu-HU" dirty="0"/>
              <a:t> okozhat</a:t>
            </a:r>
          </a:p>
          <a:p>
            <a:r>
              <a:rPr lang="hu-HU" dirty="0"/>
              <a:t>Általában tapintás alapján történik az ellenőrzés</a:t>
            </a:r>
          </a:p>
          <a:p>
            <a:r>
              <a:rPr lang="hu-HU" dirty="0"/>
              <a:t>Manométer:</a:t>
            </a:r>
          </a:p>
          <a:p>
            <a:pPr lvl="1"/>
            <a:r>
              <a:rPr lang="hu-HU" dirty="0"/>
              <a:t>Pontosabb mérés –</a:t>
            </a:r>
            <a:r>
              <a:rPr lang="hu-HU" dirty="0" err="1"/>
              <a:t>ákt</a:t>
            </a:r>
            <a:r>
              <a:rPr lang="hu-HU" dirty="0"/>
              <a:t>. 20 H2Ocm</a:t>
            </a:r>
          </a:p>
          <a:p>
            <a:pPr lvl="1"/>
            <a:r>
              <a:rPr lang="hu-HU" dirty="0"/>
              <a:t>30 </a:t>
            </a:r>
            <a:r>
              <a:rPr lang="hu-HU" dirty="0" err="1"/>
              <a:t>vízcm</a:t>
            </a:r>
            <a:r>
              <a:rPr lang="hu-HU" dirty="0"/>
              <a:t> felett nyálkahártya vérellátása zavart szenved, 45 felett teljesen megszűnik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2E658F4-B063-4298-868E-F66CA3E5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39</a:t>
            </a:fld>
            <a:endParaRPr lang="hu-HU"/>
          </a:p>
        </p:txBody>
      </p:sp>
      <p:pic>
        <p:nvPicPr>
          <p:cNvPr id="22530" name="Picture 2" descr="Posey PORTEX ET Tube Pressure Cuff Manometer, Rs 15000 /unit Alpha Biomedix  | ID: 17850332655">
            <a:extLst>
              <a:ext uri="{FF2B5EF4-FFF2-40B4-BE49-F238E27FC236}">
                <a16:creationId xmlns:a16="http://schemas.microsoft.com/office/drawing/2014/main" id="{19602DA9-604A-452B-87B9-87204CDDD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930" y="2152986"/>
            <a:ext cx="3472979" cy="34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396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E722A5-4CD6-41F9-94F7-425C8B8D7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Légútbiztosítás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B5AD16-1151-40BB-AEF6-62D1CF7F5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58668"/>
            <a:ext cx="11608067" cy="4944928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Előadás főbb részei:</a:t>
            </a:r>
          </a:p>
          <a:p>
            <a:r>
              <a:rPr lang="hu-HU" dirty="0" err="1"/>
              <a:t>Endotrachealis</a:t>
            </a:r>
            <a:r>
              <a:rPr lang="hu-HU" dirty="0"/>
              <a:t> </a:t>
            </a:r>
            <a:r>
              <a:rPr lang="hu-HU" dirty="0" err="1"/>
              <a:t>intubatio</a:t>
            </a:r>
            <a:endParaRPr lang="hu-HU" dirty="0"/>
          </a:p>
          <a:p>
            <a:r>
              <a:rPr lang="hu-HU" dirty="0" err="1"/>
              <a:t>Endotrachealis</a:t>
            </a:r>
            <a:r>
              <a:rPr lang="hu-HU" dirty="0"/>
              <a:t> </a:t>
            </a:r>
            <a:r>
              <a:rPr lang="hu-HU" dirty="0" err="1"/>
              <a:t>intubatio</a:t>
            </a:r>
            <a:r>
              <a:rPr lang="hu-HU" dirty="0"/>
              <a:t> </a:t>
            </a:r>
            <a:r>
              <a:rPr lang="hu-HU" dirty="0" err="1"/>
              <a:t>specialis</a:t>
            </a:r>
            <a:r>
              <a:rPr lang="hu-HU" dirty="0"/>
              <a:t> esetei</a:t>
            </a:r>
          </a:p>
          <a:p>
            <a:r>
              <a:rPr lang="hu-HU" dirty="0" err="1"/>
              <a:t>Supraglotticus</a:t>
            </a:r>
            <a:r>
              <a:rPr lang="hu-HU" dirty="0"/>
              <a:t> eszközök</a:t>
            </a:r>
          </a:p>
          <a:p>
            <a:r>
              <a:rPr lang="hu-HU" dirty="0" err="1"/>
              <a:t>Conicotomia</a:t>
            </a:r>
            <a:endParaRPr lang="hu-HU" dirty="0"/>
          </a:p>
          <a:p>
            <a:r>
              <a:rPr lang="hu-HU" dirty="0"/>
              <a:t>Tű </a:t>
            </a:r>
            <a:r>
              <a:rPr lang="hu-HU" dirty="0" err="1"/>
              <a:t>detenzionálás</a:t>
            </a:r>
            <a:endParaRPr lang="hu-HU" dirty="0"/>
          </a:p>
          <a:p>
            <a:r>
              <a:rPr lang="hu-HU" dirty="0" err="1"/>
              <a:t>Thoracostomia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7E0C4D3-4119-4097-90E4-EE801966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35730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D2EBE2-143D-44CB-A468-F6428609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ETI végrehajtása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8D98720-A9DB-447B-9244-02A9E8624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Előkészületek (személyi és tárgyi feltételek)</a:t>
            </a:r>
          </a:p>
          <a:p>
            <a:r>
              <a:rPr lang="hu-HU" dirty="0"/>
              <a:t>Beteg előkészítése:</a:t>
            </a:r>
          </a:p>
          <a:p>
            <a:pPr lvl="1"/>
            <a:r>
              <a:rPr lang="hu-HU" dirty="0" err="1"/>
              <a:t>Anamnesis</a:t>
            </a:r>
            <a:r>
              <a:rPr lang="hu-HU" dirty="0"/>
              <a:t> felvétel – utolsó étkezés!</a:t>
            </a:r>
          </a:p>
          <a:p>
            <a:pPr lvl="1"/>
            <a:r>
              <a:rPr lang="hu-HU" dirty="0" err="1"/>
              <a:t>Monitorizálás</a:t>
            </a:r>
            <a:r>
              <a:rPr lang="hu-HU" dirty="0"/>
              <a:t>, stabil PVK</a:t>
            </a:r>
          </a:p>
          <a:p>
            <a:pPr lvl="1"/>
            <a:r>
              <a:rPr lang="hu-HU" dirty="0"/>
              <a:t>Beteg </a:t>
            </a:r>
            <a:r>
              <a:rPr lang="hu-HU" dirty="0" err="1"/>
              <a:t>poziciója</a:t>
            </a:r>
            <a:endParaRPr lang="hu-HU" dirty="0"/>
          </a:p>
          <a:p>
            <a:pPr lvl="1"/>
            <a:r>
              <a:rPr lang="hu-HU" dirty="0"/>
              <a:t>Ágymagasság, 360°-os körbejárhatóság</a:t>
            </a:r>
          </a:p>
          <a:p>
            <a:pPr lvl="1"/>
            <a:r>
              <a:rPr lang="hu-HU" dirty="0"/>
              <a:t>Műfogsor eltávolítása</a:t>
            </a:r>
          </a:p>
          <a:p>
            <a:pPr lvl="1"/>
            <a:r>
              <a:rPr lang="hu-HU" dirty="0" err="1"/>
              <a:t>Preoxigenizáció</a:t>
            </a:r>
            <a:r>
              <a:rPr lang="hu-HU" dirty="0"/>
              <a:t> 15l/min O2 – 5 perc </a:t>
            </a:r>
            <a:r>
              <a:rPr lang="hu-HU" dirty="0" err="1"/>
              <a:t>preox</a:t>
            </a:r>
            <a:r>
              <a:rPr lang="hu-HU" dirty="0"/>
              <a:t>. </a:t>
            </a:r>
            <a:r>
              <a:rPr lang="hu-HU" dirty="0" err="1"/>
              <a:t>Kb</a:t>
            </a:r>
            <a:r>
              <a:rPr lang="hu-HU" dirty="0"/>
              <a:t> 5 perc </a:t>
            </a:r>
            <a:r>
              <a:rPr lang="hu-HU" dirty="0" err="1"/>
              <a:t>apnoera</a:t>
            </a:r>
            <a:r>
              <a:rPr lang="hu-HU" dirty="0"/>
              <a:t> nyújt védelmet</a:t>
            </a:r>
          </a:p>
          <a:p>
            <a:r>
              <a:rPr lang="hu-HU" dirty="0" err="1"/>
              <a:t>Intubatioban</a:t>
            </a:r>
            <a:r>
              <a:rPr lang="hu-HU" dirty="0"/>
              <a:t> segédkező asszisztens jobb oldalt álljon!</a:t>
            </a:r>
          </a:p>
          <a:p>
            <a:r>
              <a:rPr lang="hu-HU" dirty="0" err="1"/>
              <a:t>Laryngoscopra</a:t>
            </a:r>
            <a:r>
              <a:rPr lang="hu-HU" dirty="0"/>
              <a:t> </a:t>
            </a:r>
            <a:r>
              <a:rPr lang="hu-HU" dirty="0" err="1"/>
              <a:t>lapoc</a:t>
            </a:r>
            <a:r>
              <a:rPr lang="hu-HU" dirty="0"/>
              <a:t> felhelyezése,  ellenőrzése </a:t>
            </a:r>
          </a:p>
          <a:p>
            <a:r>
              <a:rPr lang="hu-HU" dirty="0"/>
              <a:t>Gyógyszer beadása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0991E3D-352B-4515-BD50-546E56664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1048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0F6F0F0-E4E8-4D40-9C49-79035CBAF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ETI lépései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B19F79-8474-4D0E-AFD5-EEA2C0F7D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Laryngoscop</a:t>
            </a:r>
            <a:r>
              <a:rPr lang="hu-HU" dirty="0"/>
              <a:t> bal kézbe</a:t>
            </a:r>
          </a:p>
          <a:p>
            <a:r>
              <a:rPr lang="hu-HU" dirty="0" err="1"/>
              <a:t>Lapoc</a:t>
            </a:r>
            <a:r>
              <a:rPr lang="hu-HU" dirty="0"/>
              <a:t> végét jobb szájzugba helyezzük</a:t>
            </a:r>
          </a:p>
          <a:p>
            <a:r>
              <a:rPr lang="hu-HU" dirty="0"/>
              <a:t>Óvatosan haladjunk előre a </a:t>
            </a:r>
            <a:r>
              <a:rPr lang="hu-HU" dirty="0" err="1"/>
              <a:t>lapoccal</a:t>
            </a:r>
            <a:r>
              <a:rPr lang="hu-HU" dirty="0"/>
              <a:t> a szájüregben (nyelvet bal oldalra toljuk el)</a:t>
            </a:r>
          </a:p>
          <a:p>
            <a:r>
              <a:rPr lang="hu-HU" dirty="0"/>
              <a:t>Bal csuklót stabilan tartjuk (alkar, csukló, kéz azonos síkban). Kerüljük a csukló flexióját</a:t>
            </a:r>
          </a:p>
          <a:p>
            <a:r>
              <a:rPr lang="hu-HU" dirty="0" err="1"/>
              <a:t>Lapoc</a:t>
            </a:r>
            <a:r>
              <a:rPr lang="hu-HU" dirty="0"/>
              <a:t> végpontja </a:t>
            </a:r>
            <a:r>
              <a:rPr lang="hu-HU" dirty="0" err="1"/>
              <a:t>vallecula</a:t>
            </a:r>
            <a:r>
              <a:rPr lang="hu-HU" dirty="0"/>
              <a:t> </a:t>
            </a:r>
            <a:r>
              <a:rPr lang="hu-HU" dirty="0" err="1"/>
              <a:t>epiglottica</a:t>
            </a:r>
            <a:r>
              <a:rPr lang="hu-HU" dirty="0"/>
              <a:t> legyen</a:t>
            </a:r>
          </a:p>
          <a:p>
            <a:r>
              <a:rPr lang="hu-HU" dirty="0" err="1"/>
              <a:t>Laryngoscop</a:t>
            </a:r>
            <a:r>
              <a:rPr lang="hu-HU" dirty="0"/>
              <a:t> nyelének hossztengelyével párhuzamosan emeljük ki a lágyrészeket és látótérbe kerül a hangrés</a:t>
            </a:r>
          </a:p>
          <a:p>
            <a:r>
              <a:rPr lang="hu-HU" dirty="0"/>
              <a:t>Kerüljük a </a:t>
            </a:r>
            <a:r>
              <a:rPr lang="hu-HU" dirty="0" err="1"/>
              <a:t>laryngoscop</a:t>
            </a:r>
            <a:r>
              <a:rPr lang="hu-HU" dirty="0"/>
              <a:t> hátrafelé döntését!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3400EB4-493A-4984-A833-F6639AAAC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2459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FD4F9D0-0A2C-4713-AC38-566F2EBF6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99C888-DF00-4A37-A428-69716B216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BURP manőver- pajzsporc hátra, fel, jobbra nyomni</a:t>
            </a:r>
          </a:p>
          <a:p>
            <a:r>
              <a:rPr lang="hu-HU" dirty="0"/>
              <a:t>Hangrést folyamatosan nézni (szemünket ne vegyük le róla)</a:t>
            </a:r>
          </a:p>
          <a:p>
            <a:r>
              <a:rPr lang="hu-HU" dirty="0"/>
              <a:t>Tubust a beteg szájának jobb oldala felől vezetjük be</a:t>
            </a:r>
          </a:p>
          <a:p>
            <a:r>
              <a:rPr lang="hu-HU" dirty="0"/>
              <a:t>Addig vezetjük, míg a mandzsetta teljes egészében a tracheába kerül. Ezt </a:t>
            </a:r>
            <a:r>
              <a:rPr lang="hu-HU" dirty="0" err="1"/>
              <a:t>köveőtően</a:t>
            </a:r>
            <a:r>
              <a:rPr lang="hu-HU" dirty="0"/>
              <a:t> további 2-3 cm-el mélyebbre helyezzük</a:t>
            </a:r>
          </a:p>
          <a:p>
            <a:r>
              <a:rPr lang="hu-HU" dirty="0"/>
              <a:t>Tubus bevezetését követően az </a:t>
            </a:r>
            <a:r>
              <a:rPr lang="hu-HU" dirty="0" err="1"/>
              <a:t>intubálást</a:t>
            </a:r>
            <a:r>
              <a:rPr lang="hu-HU" dirty="0"/>
              <a:t> végző jobb kezével stabilan tartja, amíg rögzítésre nem kerül</a:t>
            </a:r>
          </a:p>
          <a:p>
            <a:r>
              <a:rPr lang="hu-HU" dirty="0"/>
              <a:t>Először </a:t>
            </a:r>
            <a:r>
              <a:rPr lang="hu-HU" dirty="0" err="1"/>
              <a:t>cuff</a:t>
            </a:r>
            <a:r>
              <a:rPr lang="hu-HU" dirty="0"/>
              <a:t> felfújása, majd </a:t>
            </a:r>
            <a:r>
              <a:rPr lang="hu-HU" dirty="0" err="1"/>
              <a:t>balonnal</a:t>
            </a:r>
            <a:r>
              <a:rPr lang="hu-HU" dirty="0"/>
              <a:t> lélegeztetve </a:t>
            </a:r>
            <a:r>
              <a:rPr lang="hu-HU" dirty="0" err="1"/>
              <a:t>capnograph</a:t>
            </a:r>
            <a:r>
              <a:rPr lang="hu-HU" dirty="0"/>
              <a:t> görbét megnézni, </a:t>
            </a:r>
            <a:r>
              <a:rPr lang="hu-HU" dirty="0" err="1"/>
              <a:t>hallgatózással</a:t>
            </a:r>
            <a:r>
              <a:rPr lang="hu-HU" dirty="0"/>
              <a:t> ellenőrizni a megfelelő pozíciót</a:t>
            </a:r>
          </a:p>
          <a:p>
            <a:r>
              <a:rPr lang="hu-HU" dirty="0"/>
              <a:t>Rögzítjük a tubust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D0065D0-BFA3-47C1-9C33-FA19DF5A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32692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E61AEF-AC2E-4673-B5BE-5915AC68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ETI </a:t>
            </a:r>
            <a:r>
              <a:rPr lang="hu-HU" dirty="0" err="1"/>
              <a:t>bougie</a:t>
            </a:r>
            <a:r>
              <a:rPr lang="hu-HU" dirty="0"/>
              <a:t> segítségével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3C0B605-772C-47BE-9C25-0A4800FCE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Feltárás hasonló módon</a:t>
            </a:r>
          </a:p>
          <a:p>
            <a:r>
              <a:rPr lang="hu-HU" dirty="0" err="1"/>
              <a:t>Bougie</a:t>
            </a:r>
            <a:r>
              <a:rPr lang="hu-HU" dirty="0"/>
              <a:t> </a:t>
            </a:r>
            <a:r>
              <a:rPr lang="hu-HU" dirty="0" err="1"/>
              <a:t>distalis</a:t>
            </a:r>
            <a:r>
              <a:rPr lang="hu-HU" dirty="0"/>
              <a:t> végét </a:t>
            </a:r>
            <a:r>
              <a:rPr lang="hu-HU" dirty="0" err="1"/>
              <a:t>tracheaba</a:t>
            </a:r>
            <a:r>
              <a:rPr lang="hu-HU" dirty="0"/>
              <a:t> helyezzük</a:t>
            </a:r>
          </a:p>
          <a:p>
            <a:r>
              <a:rPr lang="hu-HU" dirty="0" err="1"/>
              <a:t>Bougiet</a:t>
            </a:r>
            <a:r>
              <a:rPr lang="hu-HU" dirty="0"/>
              <a:t> végét asszisztens fogja és a </a:t>
            </a:r>
            <a:r>
              <a:rPr lang="hu-HU" dirty="0" err="1"/>
              <a:t>Bougira</a:t>
            </a:r>
            <a:r>
              <a:rPr lang="hu-HU" dirty="0"/>
              <a:t> ráfűzi a tubust</a:t>
            </a:r>
          </a:p>
          <a:p>
            <a:r>
              <a:rPr lang="hu-HU" dirty="0"/>
              <a:t>ET is átvezetjük a hangrésen, folyamatos feltárás mellett</a:t>
            </a:r>
          </a:p>
          <a:p>
            <a:r>
              <a:rPr lang="hu-HU" dirty="0"/>
              <a:t>ET megfogva </a:t>
            </a:r>
            <a:r>
              <a:rPr lang="hu-HU" dirty="0" err="1"/>
              <a:t>assziszten</a:t>
            </a:r>
            <a:r>
              <a:rPr lang="hu-HU" dirty="0"/>
              <a:t> a  </a:t>
            </a:r>
            <a:r>
              <a:rPr lang="hu-HU" dirty="0" err="1"/>
              <a:t>bougiet</a:t>
            </a:r>
            <a:r>
              <a:rPr lang="hu-HU" dirty="0"/>
              <a:t> </a:t>
            </a:r>
            <a:r>
              <a:rPr lang="hu-HU" dirty="0" err="1"/>
              <a:t>kihúza</a:t>
            </a:r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Előfordul, hogy 40 cm-nél elakad – </a:t>
            </a:r>
            <a:r>
              <a:rPr lang="hu-HU" dirty="0" err="1"/>
              <a:t>légút</a:t>
            </a:r>
            <a:r>
              <a:rPr lang="hu-HU" dirty="0"/>
              <a:t> szűkölet miatt</a:t>
            </a:r>
          </a:p>
          <a:p>
            <a:r>
              <a:rPr lang="hu-HU" dirty="0"/>
              <a:t>Ha akadálytalanul lehet mélyebbre vezetni – </a:t>
            </a:r>
            <a:r>
              <a:rPr lang="hu-HU" dirty="0" err="1"/>
              <a:t>oesophagus</a:t>
            </a:r>
            <a:endParaRPr lang="hu-HU" dirty="0"/>
          </a:p>
          <a:p>
            <a:r>
              <a:rPr lang="hu-HU" dirty="0" err="1"/>
              <a:t>Főbronchusba</a:t>
            </a:r>
            <a:r>
              <a:rPr lang="hu-HU" dirty="0"/>
              <a:t> kerülve:</a:t>
            </a:r>
          </a:p>
          <a:p>
            <a:pPr lvl="1"/>
            <a:r>
              <a:rPr lang="hu-HU" dirty="0"/>
              <a:t>Jobb oldaliba – óramutató járásával megegyező forgás</a:t>
            </a:r>
          </a:p>
          <a:p>
            <a:pPr lvl="1"/>
            <a:r>
              <a:rPr lang="hu-HU" dirty="0"/>
              <a:t>Bal oldaliba – óramutató járásával </a:t>
            </a:r>
            <a:r>
              <a:rPr lang="hu-HU" dirty="0" err="1"/>
              <a:t>ellentéses</a:t>
            </a:r>
            <a:r>
              <a:rPr lang="hu-HU" dirty="0"/>
              <a:t> forgást végez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9DBC25F-724B-4DA2-B308-CFBC62B1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15726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A36057-6F13-4970-9CDA-E5666C86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25F4F1-E78C-418C-A968-A16CB785C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7F6F6BC-B29B-4531-9E40-38079C5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44</a:t>
            </a:fld>
            <a:endParaRPr lang="hu-HU"/>
          </a:p>
        </p:txBody>
      </p:sp>
      <p:pic>
        <p:nvPicPr>
          <p:cNvPr id="34818" name="Picture 2" descr="Comparison of Preloaded Bougie versus Standard Bougie Technique for  Endotracheal Intubation in a Cadaveric Model - The Western Journal of  Emergency Medicine">
            <a:extLst>
              <a:ext uri="{FF2B5EF4-FFF2-40B4-BE49-F238E27FC236}">
                <a16:creationId xmlns:a16="http://schemas.microsoft.com/office/drawing/2014/main" id="{633806B0-D5DC-45A8-9DFE-342503D3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97" y="1161165"/>
            <a:ext cx="7246275" cy="544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71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6509F8-8510-49B0-AABF-6843103B1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Tubus mélysége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9A34E4-C4C8-475A-9C45-23840410A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Egyénenként és korosztályonként változik</a:t>
            </a:r>
          </a:p>
          <a:p>
            <a:r>
              <a:rPr lang="hu-HU" dirty="0"/>
              <a:t>ET oldalán cm-es skála található</a:t>
            </a:r>
          </a:p>
          <a:p>
            <a:r>
              <a:rPr lang="hu-HU" dirty="0"/>
              <a:t>Tubusmélység kiszámítása:</a:t>
            </a:r>
          </a:p>
          <a:p>
            <a:pPr lvl="1"/>
            <a:r>
              <a:rPr lang="hu-HU" dirty="0"/>
              <a:t>IDx3 cm </a:t>
            </a:r>
            <a:r>
              <a:rPr lang="hu-HU" dirty="0" err="1"/>
              <a:t>ben</a:t>
            </a:r>
            <a:r>
              <a:rPr lang="hu-HU" dirty="0"/>
              <a:t> (7es ET – 21 cm-nél)</a:t>
            </a:r>
          </a:p>
          <a:p>
            <a:pPr lvl="1"/>
            <a:r>
              <a:rPr lang="hu-HU" dirty="0"/>
              <a:t>(életkor/2) + 12 cm   (2 -18 éves korosztály esetén)</a:t>
            </a:r>
          </a:p>
          <a:p>
            <a:pPr lvl="1"/>
            <a:r>
              <a:rPr lang="hu-HU" dirty="0"/>
              <a:t>Életkor + 10 cm ( 8 éves kor alatt)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A9A17D9-98D1-44D2-8B8E-54832FB46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17889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0F814B-CF38-4AEE-AA7F-9DA17A375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ET helyzetének ellenőrzése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62B0E6F-996A-4C4A-A566-4B16F3849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Egyik legfontosabb feladat</a:t>
            </a:r>
          </a:p>
          <a:p>
            <a:r>
              <a:rPr lang="hu-HU" dirty="0"/>
              <a:t>Részei:</a:t>
            </a:r>
          </a:p>
          <a:p>
            <a:pPr lvl="1"/>
            <a:r>
              <a:rPr lang="hu-HU" dirty="0"/>
              <a:t>Fizikális vizsgálat</a:t>
            </a:r>
          </a:p>
          <a:p>
            <a:pPr lvl="1"/>
            <a:r>
              <a:rPr lang="hu-HU" dirty="0" err="1"/>
              <a:t>Kapnográfia</a:t>
            </a:r>
            <a:endParaRPr lang="hu-HU" dirty="0"/>
          </a:p>
          <a:p>
            <a:pPr lvl="1"/>
            <a:r>
              <a:rPr lang="hu-HU" dirty="0"/>
              <a:t>Röntgen vizsgálat</a:t>
            </a:r>
          </a:p>
          <a:p>
            <a:pPr lvl="1"/>
            <a:r>
              <a:rPr lang="hu-HU" dirty="0"/>
              <a:t>UH vizsgálat</a:t>
            </a:r>
          </a:p>
          <a:p>
            <a:pPr lvl="1"/>
            <a:r>
              <a:rPr lang="hu-HU" dirty="0" err="1"/>
              <a:t>Oesophagalis</a:t>
            </a:r>
            <a:r>
              <a:rPr lang="hu-HU" dirty="0"/>
              <a:t> detektáló eszközök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1C236D2-B1D8-476C-9189-E6F8BA63F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29545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72B76D-7070-4140-8591-745152095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ET helyzetének ellenőrzése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5922123-204A-491D-A1CB-F88A7F621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Fizikális vizsgálat:</a:t>
            </a:r>
          </a:p>
          <a:p>
            <a:pPr lvl="1"/>
            <a:r>
              <a:rPr lang="hu-HU" dirty="0" err="1"/>
              <a:t>Hallgatózás</a:t>
            </a:r>
            <a:r>
              <a:rPr lang="hu-HU" dirty="0"/>
              <a:t> </a:t>
            </a:r>
          </a:p>
          <a:p>
            <a:pPr lvl="2"/>
            <a:r>
              <a:rPr lang="hu-HU" dirty="0"/>
              <a:t>szenzitivitás 94%, </a:t>
            </a:r>
            <a:r>
              <a:rPr lang="hu-HU" dirty="0" err="1"/>
              <a:t>specificitás</a:t>
            </a:r>
            <a:r>
              <a:rPr lang="hu-HU" dirty="0"/>
              <a:t>:  83%</a:t>
            </a:r>
          </a:p>
          <a:p>
            <a:pPr lvl="2"/>
            <a:r>
              <a:rPr lang="hu-HU" dirty="0"/>
              <a:t>Gyomor és tüdők felett is</a:t>
            </a:r>
          </a:p>
          <a:p>
            <a:pPr lvl="2"/>
            <a:r>
              <a:rPr lang="hu-HU" dirty="0"/>
              <a:t>Először a gyomor felett </a:t>
            </a:r>
            <a:r>
              <a:rPr lang="hu-HU" dirty="0" err="1"/>
              <a:t>hallgatózunk</a:t>
            </a:r>
            <a:endParaRPr lang="hu-HU" dirty="0"/>
          </a:p>
          <a:p>
            <a:pPr lvl="2"/>
            <a:r>
              <a:rPr lang="hu-HU" dirty="0"/>
              <a:t>Két oldal között is fontos az összehasonlítás (túl mélyre vezetett tubus – ált. jobb főhörgőbe)</a:t>
            </a:r>
          </a:p>
          <a:p>
            <a:pPr lvl="1"/>
            <a:r>
              <a:rPr lang="hu-HU" dirty="0"/>
              <a:t>Nézés</a:t>
            </a:r>
          </a:p>
          <a:p>
            <a:pPr lvl="2"/>
            <a:r>
              <a:rPr lang="hu-HU" dirty="0"/>
              <a:t> szimmetrikusan emelkedik-e a két mellkasfél</a:t>
            </a:r>
          </a:p>
          <a:p>
            <a:pPr lvl="2"/>
            <a:r>
              <a:rPr lang="hu-HU" dirty="0"/>
              <a:t>ET </a:t>
            </a:r>
            <a:r>
              <a:rPr lang="hu-HU" dirty="0" err="1"/>
              <a:t>párásodása</a:t>
            </a:r>
            <a:endParaRPr lang="hu-HU" dirty="0"/>
          </a:p>
          <a:p>
            <a:pPr lvl="2"/>
            <a:r>
              <a:rPr lang="hu-HU" dirty="0"/>
              <a:t>Bőr színe</a:t>
            </a:r>
          </a:p>
          <a:p>
            <a:pPr lvl="2"/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6A67E98-FDF8-4E2B-821A-20062DF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92890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2FE115-971A-454C-8E4C-F9376B043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Capnographia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96C6E3-6165-4D78-96F7-93E6635AF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1985-óta</a:t>
            </a:r>
          </a:p>
          <a:p>
            <a:r>
              <a:rPr lang="hu-HU" dirty="0"/>
              <a:t>etCO2 – kilégzés végi CO2</a:t>
            </a:r>
          </a:p>
          <a:p>
            <a:r>
              <a:rPr lang="hu-HU" dirty="0"/>
              <a:t>Ha a </a:t>
            </a:r>
            <a:r>
              <a:rPr lang="hu-HU" dirty="0" err="1"/>
              <a:t>pulmonalis</a:t>
            </a:r>
            <a:r>
              <a:rPr lang="hu-HU" dirty="0"/>
              <a:t> </a:t>
            </a:r>
            <a:r>
              <a:rPr lang="hu-HU" dirty="0" err="1"/>
              <a:t>perfuzió</a:t>
            </a:r>
            <a:r>
              <a:rPr lang="hu-HU" dirty="0"/>
              <a:t> megfelelő etCO2 összefüggésben van a PACO2-vel, értéke általában 2-5 Hgmm-el alacsonyabb: 35-38 Hgmm</a:t>
            </a:r>
          </a:p>
          <a:p>
            <a:r>
              <a:rPr lang="hu-HU" dirty="0"/>
              <a:t>Spontán keringés + felfújt mandzsetta esetén – 100%-os szenzitivitás és </a:t>
            </a:r>
            <a:r>
              <a:rPr lang="hu-HU" dirty="0" err="1"/>
              <a:t>specificitás</a:t>
            </a:r>
            <a:endParaRPr lang="hu-HU" dirty="0"/>
          </a:p>
          <a:p>
            <a:r>
              <a:rPr lang="hu-HU" dirty="0"/>
              <a:t>Kvalitatív módszer: kolorimetriás eszköz segítségével</a:t>
            </a:r>
          </a:p>
          <a:p>
            <a:r>
              <a:rPr lang="hu-HU" dirty="0"/>
              <a:t>Kvantitatív módszer - </a:t>
            </a:r>
            <a:r>
              <a:rPr lang="hu-HU" dirty="0" err="1"/>
              <a:t>kapnográf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0700655-34E5-4D37-9C55-0C2D49B6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2545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F69A33-4BEA-48F8-ACC7-BDD37662D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61EBDB-12CB-40D8-A6CA-08E8E210B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Kolorimetriás eszköz segítségével:</a:t>
            </a:r>
          </a:p>
          <a:p>
            <a:pPr lvl="1"/>
            <a:r>
              <a:rPr lang="hu-HU" dirty="0"/>
              <a:t>Színváltozással jelzi a CO2 jelenlétét</a:t>
            </a:r>
          </a:p>
          <a:p>
            <a:pPr lvl="1"/>
            <a:r>
              <a:rPr lang="hu-HU" dirty="0"/>
              <a:t>Műanyag keretben pH érzékeny indikátorpapír</a:t>
            </a:r>
          </a:p>
          <a:p>
            <a:pPr lvl="1"/>
            <a:r>
              <a:rPr lang="hu-HU" dirty="0"/>
              <a:t>Ha a papíron CO2 megy át, színe liláról sárga lesz. </a:t>
            </a:r>
          </a:p>
          <a:p>
            <a:pPr lvl="1"/>
            <a:r>
              <a:rPr lang="hu-HU" dirty="0"/>
              <a:t>CO2 hiányában ismét lila lesz</a:t>
            </a:r>
          </a:p>
          <a:p>
            <a:pPr lvl="1"/>
            <a:r>
              <a:rPr lang="hu-HU" dirty="0" err="1"/>
              <a:t>Kb</a:t>
            </a:r>
            <a:r>
              <a:rPr lang="hu-HU" dirty="0"/>
              <a:t> 6 légzési ciklus kell hozzá</a:t>
            </a:r>
          </a:p>
          <a:p>
            <a:pPr lvl="1"/>
            <a:r>
              <a:rPr lang="hu-HU" dirty="0"/>
              <a:t>0,5% etCO2 esetén már színváltozás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57736A3-318B-4EB2-85BD-C2C5C58DD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49</a:t>
            </a:fld>
            <a:endParaRPr lang="hu-HU"/>
          </a:p>
        </p:txBody>
      </p:sp>
      <p:pic>
        <p:nvPicPr>
          <p:cNvPr id="35842" name="Picture 2" descr="Covidien Adult and Pediatric Colorimetric CO² Detectors PEDICAP6, PEDICAP,  EASYCAPII6, EASYCAP II from 4MD Medical">
            <a:extLst>
              <a:ext uri="{FF2B5EF4-FFF2-40B4-BE49-F238E27FC236}">
                <a16:creationId xmlns:a16="http://schemas.microsoft.com/office/drawing/2014/main" id="{83085DB2-9DCE-4B78-BC6A-077438240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44" y="2275227"/>
            <a:ext cx="3901736" cy="390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6888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Légútbiztosítás alapismeretek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Sürgősségi ellátás egyik legalapvetőbb és legfontosabb eleme </a:t>
            </a:r>
          </a:p>
          <a:p>
            <a:r>
              <a:rPr lang="hu-HU" dirty="0"/>
              <a:t>Cél: megfelelő </a:t>
            </a:r>
            <a:r>
              <a:rPr lang="hu-HU" dirty="0" err="1"/>
              <a:t>oxigenizáció</a:t>
            </a:r>
            <a:r>
              <a:rPr lang="hu-HU" dirty="0"/>
              <a:t> és </a:t>
            </a:r>
            <a:r>
              <a:rPr lang="hu-HU" dirty="0" err="1"/>
              <a:t>ventillatio</a:t>
            </a:r>
            <a:r>
              <a:rPr lang="hu-HU" dirty="0"/>
              <a:t> elérése</a:t>
            </a:r>
          </a:p>
          <a:p>
            <a:r>
              <a:rPr lang="hu-HU" dirty="0"/>
              <a:t>ABCDE vizsgálat legelső eleme</a:t>
            </a:r>
          </a:p>
          <a:p>
            <a:r>
              <a:rPr lang="hu-HU" dirty="0"/>
              <a:t>A: </a:t>
            </a:r>
          </a:p>
          <a:p>
            <a:pPr lvl="1"/>
            <a:r>
              <a:rPr lang="hu-HU" dirty="0"/>
              <a:t>Elzáródott (apnoe, </a:t>
            </a:r>
            <a:r>
              <a:rPr lang="hu-HU" dirty="0" err="1"/>
              <a:t>frusztrán</a:t>
            </a:r>
            <a:r>
              <a:rPr lang="hu-HU" dirty="0"/>
              <a:t> légzőmozgás)</a:t>
            </a:r>
          </a:p>
          <a:p>
            <a:pPr lvl="1"/>
            <a:r>
              <a:rPr lang="hu-HU" dirty="0"/>
              <a:t>Részleges elzáródás</a:t>
            </a:r>
          </a:p>
          <a:p>
            <a:pPr lvl="2"/>
            <a:r>
              <a:rPr lang="hu-HU" dirty="0"/>
              <a:t>Horkolás: lágyrészek</a:t>
            </a:r>
          </a:p>
          <a:p>
            <a:pPr lvl="2"/>
            <a:r>
              <a:rPr lang="hu-HU" dirty="0" err="1"/>
              <a:t>Szörcsölő</a:t>
            </a:r>
            <a:r>
              <a:rPr lang="hu-HU" dirty="0"/>
              <a:t> hang - folyadék</a:t>
            </a:r>
          </a:p>
          <a:p>
            <a:pPr lvl="2"/>
            <a:r>
              <a:rPr lang="hu-HU" dirty="0" err="1"/>
              <a:t>Stridor</a:t>
            </a:r>
            <a:r>
              <a:rPr lang="hu-HU" dirty="0"/>
              <a:t> - Szilárd idegentest</a:t>
            </a:r>
          </a:p>
          <a:p>
            <a:pPr lvl="1"/>
            <a:r>
              <a:rPr lang="hu-HU" dirty="0"/>
              <a:t>Átjárható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</a:t>
            </a:fld>
            <a:endParaRPr lang="hu-HU"/>
          </a:p>
        </p:txBody>
      </p:sp>
      <p:pic>
        <p:nvPicPr>
          <p:cNvPr id="1026" name="Picture 2" descr="Obstructive Sleep Apnea - American Family Physician">
            <a:extLst>
              <a:ext uri="{FF2B5EF4-FFF2-40B4-BE49-F238E27FC236}">
                <a16:creationId xmlns:a16="http://schemas.microsoft.com/office/drawing/2014/main" id="{6F737307-F051-4735-AB57-8E518FFDF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11" y="2192462"/>
            <a:ext cx="265747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525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7249F2-4CDD-4BA4-A238-ECD850901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Kapnográfia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115D242-7B70-43C7-97FE-548471CC2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4"/>
            <a:ext cx="5256141" cy="4964579"/>
          </a:xfrm>
        </p:spPr>
        <p:txBody>
          <a:bodyPr/>
          <a:lstStyle/>
          <a:p>
            <a:r>
              <a:rPr lang="hu-HU" dirty="0"/>
              <a:t>etCO2 értékének folyamatos meghatározása és ábrázolása</a:t>
            </a:r>
          </a:p>
          <a:p>
            <a:r>
              <a:rPr lang="hu-HU" dirty="0"/>
              <a:t>Hátrány: ha a tüdő </a:t>
            </a:r>
            <a:r>
              <a:rPr lang="hu-HU" dirty="0" err="1"/>
              <a:t>perfuziója</a:t>
            </a:r>
            <a:r>
              <a:rPr lang="hu-HU" dirty="0"/>
              <a:t> nem megfelelő</a:t>
            </a:r>
          </a:p>
          <a:p>
            <a:r>
              <a:rPr lang="hu-HU" dirty="0"/>
              <a:t>Ha a ET </a:t>
            </a:r>
            <a:r>
              <a:rPr lang="hu-HU" dirty="0" err="1"/>
              <a:t>hypopharynxban</a:t>
            </a:r>
            <a:r>
              <a:rPr lang="hu-HU" dirty="0"/>
              <a:t> van, azt a látszatot adhatja hogy </a:t>
            </a:r>
            <a:r>
              <a:rPr lang="hu-HU" dirty="0" err="1"/>
              <a:t>tracheaba</a:t>
            </a:r>
            <a:r>
              <a:rPr lang="hu-HU" dirty="0"/>
              <a:t> került</a:t>
            </a:r>
          </a:p>
          <a:p>
            <a:r>
              <a:rPr lang="hu-HU" dirty="0"/>
              <a:t>Szénsavas üdítő fogyasztása esetén, </a:t>
            </a:r>
            <a:r>
              <a:rPr lang="hu-HU" dirty="0" err="1"/>
              <a:t>oesophagusba</a:t>
            </a:r>
            <a:r>
              <a:rPr lang="hu-HU" dirty="0"/>
              <a:t> lévő ET álpozitív eredményt ad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BD7CC67-1A47-408B-BED3-16EB79C72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50</a:t>
            </a:fld>
            <a:endParaRPr lang="hu-HU"/>
          </a:p>
        </p:txBody>
      </p:sp>
      <p:pic>
        <p:nvPicPr>
          <p:cNvPr id="8" name="Picture 2" descr="Capnography in emergency room">
            <a:extLst>
              <a:ext uri="{FF2B5EF4-FFF2-40B4-BE49-F238E27FC236}">
                <a16:creationId xmlns:a16="http://schemas.microsoft.com/office/drawing/2014/main" id="{9EE8C20A-59AA-46B7-B07D-D47F10F8D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850" y="1434434"/>
            <a:ext cx="6076950" cy="456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2459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55E20B-1C42-4E92-B7FC-081D7E93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Kapnogramm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1D4FF3-F7C6-4533-B409-99F0229DFF15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6747028" y="6150685"/>
            <a:ext cx="5082419" cy="570790"/>
          </a:xfrm>
        </p:spPr>
        <p:txBody>
          <a:bodyPr>
            <a:normAutofit fontScale="70000" lnSpcReduction="20000"/>
          </a:bodyPr>
          <a:lstStyle/>
          <a:p>
            <a:r>
              <a:rPr lang="hu-HU" sz="2000" dirty="0"/>
              <a:t>Forrás: https://www.emsworld.com/article/10287447/capnography-clinical-tool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D42C426-5394-4776-8C78-DE206FF6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51</a:t>
            </a:fld>
            <a:endParaRPr lang="hu-HU"/>
          </a:p>
        </p:txBody>
      </p:sp>
      <p:pic>
        <p:nvPicPr>
          <p:cNvPr id="4098" name="Picture 2" descr="Capnography as a Clinical Tool | EMS World">
            <a:extLst>
              <a:ext uri="{FF2B5EF4-FFF2-40B4-BE49-F238E27FC236}">
                <a16:creationId xmlns:a16="http://schemas.microsoft.com/office/drawing/2014/main" id="{C730C607-836C-4236-98E4-ADE4064D3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8" y="981778"/>
            <a:ext cx="10316962" cy="51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3360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ED62C5-1810-4331-A4E3-0FED2A9BA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1DB13D-2E03-4B6B-A089-A2AA3DF95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1CCF469-97F2-4261-A43F-C80814F2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52</a:t>
            </a:fld>
            <a:endParaRPr lang="hu-HU"/>
          </a:p>
        </p:txBody>
      </p:sp>
      <p:pic>
        <p:nvPicPr>
          <p:cNvPr id="5122" name="Picture 2" descr="Different capnography patterns. | Download Scientific Diagram">
            <a:extLst>
              <a:ext uri="{FF2B5EF4-FFF2-40B4-BE49-F238E27FC236}">
                <a16:creationId xmlns:a16="http://schemas.microsoft.com/office/drawing/2014/main" id="{E7549BCA-6A90-406D-B161-5986D6BD2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984" y="1321727"/>
            <a:ext cx="4600387" cy="494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845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3DFCEE-AF79-44F6-AB12-A063D728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Mellkas röntgen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95360D-2F17-4AE0-AE59-A06E5AA16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5371551" cy="4944928"/>
          </a:xfrm>
        </p:spPr>
        <p:txBody>
          <a:bodyPr/>
          <a:lstStyle/>
          <a:p>
            <a:r>
              <a:rPr lang="hu-HU" dirty="0"/>
              <a:t>Általában ET vége </a:t>
            </a:r>
            <a:r>
              <a:rPr lang="hu-HU" dirty="0" err="1"/>
              <a:t>carina</a:t>
            </a:r>
            <a:r>
              <a:rPr lang="hu-HU" dirty="0"/>
              <a:t> felett </a:t>
            </a:r>
            <a:r>
              <a:rPr lang="hu-HU" dirty="0" err="1"/>
              <a:t>kb</a:t>
            </a:r>
            <a:r>
              <a:rPr lang="hu-HU" dirty="0"/>
              <a:t> 3-4 cm-el</a:t>
            </a:r>
          </a:p>
          <a:p>
            <a:r>
              <a:rPr lang="hu-HU" dirty="0"/>
              <a:t>Szövődmények detektálása:</a:t>
            </a:r>
          </a:p>
          <a:p>
            <a:pPr lvl="1"/>
            <a:r>
              <a:rPr lang="hu-HU" dirty="0" err="1"/>
              <a:t>Aspiratio</a:t>
            </a:r>
            <a:r>
              <a:rPr lang="hu-HU" dirty="0"/>
              <a:t> – </a:t>
            </a:r>
            <a:r>
              <a:rPr lang="hu-HU" dirty="0" err="1"/>
              <a:t>atelectasia</a:t>
            </a:r>
            <a:endParaRPr lang="hu-HU" dirty="0"/>
          </a:p>
          <a:p>
            <a:pPr lvl="1"/>
            <a:r>
              <a:rPr lang="hu-HU" dirty="0"/>
              <a:t>PTX, </a:t>
            </a:r>
            <a:r>
              <a:rPr lang="hu-HU" dirty="0" err="1"/>
              <a:t>pneumomediastinum</a:t>
            </a:r>
            <a:endParaRPr lang="hu-HU" dirty="0"/>
          </a:p>
          <a:p>
            <a:r>
              <a:rPr lang="hu-HU" dirty="0"/>
              <a:t>Hátrány:</a:t>
            </a:r>
          </a:p>
          <a:p>
            <a:pPr lvl="1"/>
            <a:r>
              <a:rPr lang="hu-HU" dirty="0"/>
              <a:t>Időveszteség</a:t>
            </a:r>
          </a:p>
          <a:p>
            <a:pPr lvl="1"/>
            <a:r>
              <a:rPr lang="hu-HU" dirty="0"/>
              <a:t>Sugárterhelés</a:t>
            </a:r>
          </a:p>
          <a:p>
            <a:pPr lvl="1"/>
            <a:r>
              <a:rPr lang="hu-HU" dirty="0"/>
              <a:t>Nem tudjuk a tracheát az </a:t>
            </a:r>
            <a:r>
              <a:rPr lang="hu-HU" dirty="0" err="1"/>
              <a:t>oesophagustól</a:t>
            </a:r>
            <a:r>
              <a:rPr lang="hu-HU" dirty="0"/>
              <a:t> elkülöníteni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ACCED1D-21FF-45C5-8659-2F3DF779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53</a:t>
            </a:fld>
            <a:endParaRPr lang="hu-HU"/>
          </a:p>
        </p:txBody>
      </p:sp>
      <p:pic>
        <p:nvPicPr>
          <p:cNvPr id="6146" name="Picture 2" descr="ICU Chest Films">
            <a:extLst>
              <a:ext uri="{FF2B5EF4-FFF2-40B4-BE49-F238E27FC236}">
                <a16:creationId xmlns:a16="http://schemas.microsoft.com/office/drawing/2014/main" id="{C6AE8F5C-752C-439B-9805-ACAE598B9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57051"/>
            <a:ext cx="4802820" cy="499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468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3F3D88-B22C-4E31-9A9E-2E802BDB0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Ultrahang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761FB9-E24B-4FA1-AFAD-205B3643C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7209228" cy="5381829"/>
          </a:xfrm>
        </p:spPr>
        <p:txBody>
          <a:bodyPr>
            <a:normAutofit/>
          </a:bodyPr>
          <a:lstStyle/>
          <a:p>
            <a:r>
              <a:rPr lang="hu-HU" dirty="0" err="1"/>
              <a:t>Linearis</a:t>
            </a:r>
            <a:r>
              <a:rPr lang="hu-HU" dirty="0"/>
              <a:t> fej </a:t>
            </a:r>
          </a:p>
          <a:p>
            <a:r>
              <a:rPr lang="hu-HU" dirty="0"/>
              <a:t> Fossa </a:t>
            </a:r>
            <a:r>
              <a:rPr lang="hu-HU" dirty="0" err="1"/>
              <a:t>jugularisba</a:t>
            </a:r>
            <a:endParaRPr lang="hu-HU" dirty="0"/>
          </a:p>
          <a:p>
            <a:pPr lvl="1"/>
            <a:r>
              <a:rPr lang="hu-HU" dirty="0"/>
              <a:t>Tubus hangárnyékot ad</a:t>
            </a:r>
          </a:p>
          <a:p>
            <a:pPr lvl="1"/>
            <a:r>
              <a:rPr lang="hu-HU" dirty="0" err="1"/>
              <a:t>Oesophagus</a:t>
            </a:r>
            <a:r>
              <a:rPr lang="hu-HU" dirty="0"/>
              <a:t> nem látható, kivétel ha ET oda kerül</a:t>
            </a:r>
          </a:p>
          <a:p>
            <a:pPr lvl="1"/>
            <a:r>
              <a:rPr lang="hu-HU" dirty="0"/>
              <a:t>Ha </a:t>
            </a:r>
            <a:r>
              <a:rPr lang="hu-HU" dirty="0" err="1"/>
              <a:t>oesophagusba</a:t>
            </a:r>
            <a:r>
              <a:rPr lang="hu-HU" dirty="0"/>
              <a:t> kerül, mélyebben és </a:t>
            </a:r>
            <a:r>
              <a:rPr lang="hu-HU" dirty="0" err="1"/>
              <a:t>lateralisan</a:t>
            </a:r>
            <a:r>
              <a:rPr lang="hu-HU" dirty="0"/>
              <a:t> </a:t>
            </a:r>
            <a:r>
              <a:rPr lang="hu-HU" dirty="0" err="1"/>
              <a:t>ábrázolódik</a:t>
            </a:r>
            <a:endParaRPr lang="hu-HU" dirty="0"/>
          </a:p>
          <a:p>
            <a:pPr lvl="1"/>
            <a:r>
              <a:rPr lang="hu-HU" dirty="0"/>
              <a:t>Vezetőnyárs – </a:t>
            </a:r>
            <a:r>
              <a:rPr lang="hu-HU" dirty="0" err="1"/>
              <a:t>hyperechogén</a:t>
            </a:r>
            <a:r>
              <a:rPr lang="hu-HU" dirty="0"/>
              <a:t> – könnyebb felismerni</a:t>
            </a:r>
          </a:p>
          <a:p>
            <a:r>
              <a:rPr lang="hu-HU" dirty="0" err="1"/>
              <a:t>Transthoracalisan</a:t>
            </a:r>
            <a:endParaRPr lang="hu-HU" dirty="0"/>
          </a:p>
          <a:p>
            <a:pPr lvl="1"/>
            <a:r>
              <a:rPr lang="hu-HU" dirty="0" err="1"/>
              <a:t>Medioclavicularisan</a:t>
            </a:r>
            <a:r>
              <a:rPr lang="hu-HU" dirty="0"/>
              <a:t> 2.-3.</a:t>
            </a:r>
          </a:p>
          <a:p>
            <a:pPr marL="457200" lvl="1" indent="0">
              <a:buNone/>
            </a:pPr>
            <a:r>
              <a:rPr lang="hu-HU" dirty="0"/>
              <a:t> borda magasságában</a:t>
            </a:r>
          </a:p>
          <a:p>
            <a:pPr lvl="1"/>
            <a:r>
              <a:rPr lang="hu-HU" dirty="0"/>
              <a:t>Lélegeztetés során</a:t>
            </a:r>
          </a:p>
          <a:p>
            <a:pPr marL="457200" lvl="1" indent="0">
              <a:buNone/>
            </a:pPr>
            <a:r>
              <a:rPr lang="hu-HU" dirty="0"/>
              <a:t> </a:t>
            </a:r>
            <a:r>
              <a:rPr lang="hu-HU" dirty="0" err="1"/>
              <a:t>pleura</a:t>
            </a:r>
            <a:r>
              <a:rPr lang="hu-HU" dirty="0"/>
              <a:t> mozgás is detektálható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1FB78E7-20DD-40AC-A3D0-D28108C7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54</a:t>
            </a:fld>
            <a:endParaRPr lang="hu-HU"/>
          </a:p>
        </p:txBody>
      </p:sp>
      <p:pic>
        <p:nvPicPr>
          <p:cNvPr id="8194" name="Picture 2" descr="Ultrasound images of endotracheal and esophageal intubations. Images... |  Download Scientific Diagram">
            <a:extLst>
              <a:ext uri="{FF2B5EF4-FFF2-40B4-BE49-F238E27FC236}">
                <a16:creationId xmlns:a16="http://schemas.microsoft.com/office/drawing/2014/main" id="{95609C04-482E-45C9-ADA0-2A38038B8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29075"/>
            <a:ext cx="74676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754AB06B-4A4A-406B-A63B-AF48FE7BD171}"/>
              </a:ext>
            </a:extLst>
          </p:cNvPr>
          <p:cNvSpPr txBox="1"/>
          <p:nvPr/>
        </p:nvSpPr>
        <p:spPr>
          <a:xfrm>
            <a:off x="8610600" y="3409486"/>
            <a:ext cx="3417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" dirty="0"/>
              <a:t>Kép forrás: https://www.researchgate.net/publication/282041892/figure/fig2/AS:295854729646119@1447548672904/Ultrasound-images-of-endotracheal-and-esophageal-intubations-Images-are-generated-by.png</a:t>
            </a:r>
          </a:p>
        </p:txBody>
      </p:sp>
    </p:spTree>
    <p:extLst>
      <p:ext uri="{BB962C8B-B14F-4D97-AF65-F5344CB8AC3E}">
        <p14:creationId xmlns:p14="http://schemas.microsoft.com/office/powerpoint/2010/main" val="13768199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A6D9FE9-8277-4B32-B05F-9667AC94C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Oesophagalis</a:t>
            </a:r>
            <a:r>
              <a:rPr lang="hu-HU" dirty="0"/>
              <a:t> detektáló eszközök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54AA97-5DA9-4121-B717-765E38357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Manométer segítségével</a:t>
            </a:r>
          </a:p>
          <a:p>
            <a:r>
              <a:rPr lang="hu-HU" dirty="0"/>
              <a:t>Tubus </a:t>
            </a:r>
            <a:r>
              <a:rPr lang="hu-HU" dirty="0" err="1"/>
              <a:t>proximális</a:t>
            </a:r>
            <a:r>
              <a:rPr lang="hu-HU" dirty="0"/>
              <a:t> végére egy speciális csatlakozó segítségével fecskendőt rakunk</a:t>
            </a:r>
          </a:p>
          <a:p>
            <a:r>
              <a:rPr lang="hu-HU" dirty="0"/>
              <a:t>Ha </a:t>
            </a:r>
            <a:r>
              <a:rPr lang="hu-HU" dirty="0" err="1"/>
              <a:t>tracheaba</a:t>
            </a:r>
            <a:r>
              <a:rPr lang="hu-HU" dirty="0"/>
              <a:t> van dugattyú ellenállás nélkül mozgatható/ 4 sec alatt legalább 30 ml levegő szívható ki</a:t>
            </a:r>
          </a:p>
          <a:p>
            <a:r>
              <a:rPr lang="hu-HU" dirty="0"/>
              <a:t>Ha </a:t>
            </a:r>
            <a:r>
              <a:rPr lang="hu-HU" dirty="0" err="1"/>
              <a:t>oesophagusba</a:t>
            </a:r>
            <a:r>
              <a:rPr lang="hu-HU" dirty="0"/>
              <a:t> kerül – ellenállásba ütközünk a dugattyú mozgatás során</a:t>
            </a:r>
          </a:p>
          <a:p>
            <a:r>
              <a:rPr lang="hu-HU" dirty="0"/>
              <a:t>Strukturális különbség: </a:t>
            </a:r>
          </a:p>
          <a:p>
            <a:pPr lvl="1"/>
            <a:r>
              <a:rPr lang="hu-HU" dirty="0"/>
              <a:t>Trachea – C alakú porcok</a:t>
            </a:r>
          </a:p>
          <a:p>
            <a:pPr lvl="1"/>
            <a:r>
              <a:rPr lang="hu-HU" dirty="0" err="1"/>
              <a:t>Oesophagus</a:t>
            </a:r>
            <a:r>
              <a:rPr lang="hu-HU" dirty="0"/>
              <a:t> – körkörös izmos</a:t>
            </a:r>
          </a:p>
          <a:p>
            <a:pPr lvl="1"/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72FBA21-FD8E-4CA6-B2B9-A0DCDEE0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50818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CC4FD1-EC21-480D-A636-A58B02C66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Orotrachealis</a:t>
            </a:r>
            <a:r>
              <a:rPr lang="hu-HU" dirty="0"/>
              <a:t> </a:t>
            </a:r>
            <a:r>
              <a:rPr lang="hu-HU" dirty="0" err="1"/>
              <a:t>intubatio</a:t>
            </a:r>
            <a:r>
              <a:rPr lang="hu-HU" dirty="0"/>
              <a:t> </a:t>
            </a:r>
            <a:r>
              <a:rPr lang="hu-HU" dirty="0" err="1"/>
              <a:t>relativ</a:t>
            </a:r>
            <a:r>
              <a:rPr lang="hu-HU" dirty="0"/>
              <a:t> kontraindikációk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B4566AC-8E51-403B-88B2-9AAFEA092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Betegnek nincs rá szüksége</a:t>
            </a:r>
          </a:p>
          <a:p>
            <a:r>
              <a:rPr lang="hu-HU" dirty="0"/>
              <a:t>Súlyos </a:t>
            </a:r>
            <a:r>
              <a:rPr lang="hu-HU" dirty="0" err="1"/>
              <a:t>orofacialis</a:t>
            </a:r>
            <a:r>
              <a:rPr lang="hu-HU" dirty="0"/>
              <a:t> trauma</a:t>
            </a:r>
          </a:p>
          <a:p>
            <a:r>
              <a:rPr lang="hu-HU" dirty="0"/>
              <a:t>Fej, nyak súlyos </a:t>
            </a:r>
            <a:r>
              <a:rPr lang="hu-HU" dirty="0" err="1"/>
              <a:t>deformatioja</a:t>
            </a:r>
            <a:endParaRPr lang="hu-HU" dirty="0"/>
          </a:p>
          <a:p>
            <a:r>
              <a:rPr lang="hu-HU" dirty="0"/>
              <a:t>Súlyos nyaki gerincet érintő </a:t>
            </a:r>
            <a:r>
              <a:rPr lang="hu-HU" dirty="0" err="1"/>
              <a:t>arthritis</a:t>
            </a:r>
            <a:endParaRPr lang="hu-HU" dirty="0"/>
          </a:p>
          <a:p>
            <a:r>
              <a:rPr lang="hu-HU" dirty="0"/>
              <a:t>Gyorsan kialakuló obstrukció (</a:t>
            </a:r>
            <a:r>
              <a:rPr lang="hu-HU" dirty="0" err="1"/>
              <a:t>oedema</a:t>
            </a:r>
            <a:r>
              <a:rPr lang="hu-HU" dirty="0"/>
              <a:t>, </a:t>
            </a:r>
            <a:r>
              <a:rPr lang="hu-HU" dirty="0" err="1"/>
              <a:t>haematoma</a:t>
            </a:r>
            <a:r>
              <a:rPr lang="hu-HU" dirty="0"/>
              <a:t>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4BB9B35B-F92D-4D8D-8563-A9B2E6F07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77868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2BC553-5EEC-4A6C-905A-F2A587387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651357C-35BE-4097-A097-D2707B468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Szűkületek:</a:t>
            </a:r>
          </a:p>
          <a:p>
            <a:pPr lvl="1"/>
            <a:r>
              <a:rPr lang="hu-HU" dirty="0" err="1"/>
              <a:t>Supraglotticus</a:t>
            </a:r>
            <a:r>
              <a:rPr lang="hu-HU" dirty="0"/>
              <a:t>:</a:t>
            </a:r>
          </a:p>
          <a:p>
            <a:pPr lvl="2"/>
            <a:r>
              <a:rPr lang="hu-HU" dirty="0" err="1"/>
              <a:t>Tonsillitis</a:t>
            </a:r>
            <a:endParaRPr lang="hu-HU" dirty="0"/>
          </a:p>
          <a:p>
            <a:pPr lvl="2"/>
            <a:r>
              <a:rPr lang="hu-HU" dirty="0"/>
              <a:t>Idegentest</a:t>
            </a:r>
          </a:p>
          <a:p>
            <a:pPr lvl="2"/>
            <a:r>
              <a:rPr lang="hu-HU" dirty="0" err="1"/>
              <a:t>Retropharyngealis</a:t>
            </a:r>
            <a:r>
              <a:rPr lang="hu-HU" dirty="0"/>
              <a:t> tályog</a:t>
            </a:r>
          </a:p>
          <a:p>
            <a:pPr lvl="2"/>
            <a:r>
              <a:rPr lang="hu-HU" dirty="0" err="1"/>
              <a:t>Epiglottitis</a:t>
            </a:r>
            <a:endParaRPr lang="hu-HU" dirty="0"/>
          </a:p>
          <a:p>
            <a:pPr lvl="2"/>
            <a:r>
              <a:rPr lang="hu-HU" dirty="0" err="1"/>
              <a:t>Angioedema</a:t>
            </a:r>
            <a:endParaRPr lang="hu-HU" dirty="0"/>
          </a:p>
          <a:p>
            <a:pPr lvl="1"/>
            <a:r>
              <a:rPr lang="hu-HU" dirty="0" err="1"/>
              <a:t>Subglotticus</a:t>
            </a:r>
            <a:r>
              <a:rPr lang="hu-HU" dirty="0"/>
              <a:t>:</a:t>
            </a:r>
          </a:p>
          <a:p>
            <a:pPr lvl="2"/>
            <a:r>
              <a:rPr lang="hu-HU" dirty="0" err="1"/>
              <a:t>Tracheitis</a:t>
            </a:r>
            <a:r>
              <a:rPr lang="hu-HU" dirty="0"/>
              <a:t> </a:t>
            </a:r>
          </a:p>
          <a:p>
            <a:pPr lvl="2"/>
            <a:r>
              <a:rPr lang="hu-HU" dirty="0"/>
              <a:t>Idegentest</a:t>
            </a:r>
          </a:p>
          <a:p>
            <a:pPr lvl="2"/>
            <a:r>
              <a:rPr lang="hu-HU" dirty="0" err="1"/>
              <a:t>Croup</a:t>
            </a:r>
            <a:endParaRPr lang="hu-HU" dirty="0"/>
          </a:p>
          <a:p>
            <a:pPr lvl="2"/>
            <a:r>
              <a:rPr lang="hu-HU" dirty="0" err="1"/>
              <a:t>Laryngospasmus</a:t>
            </a:r>
            <a:endParaRPr lang="hu-HU" dirty="0"/>
          </a:p>
          <a:p>
            <a:pPr lvl="2"/>
            <a:r>
              <a:rPr lang="hu-HU" dirty="0"/>
              <a:t>Trauma</a:t>
            </a:r>
          </a:p>
          <a:p>
            <a:pPr lvl="2"/>
            <a:r>
              <a:rPr lang="hu-HU" dirty="0"/>
              <a:t>Égés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97BA03C-06A5-4DE8-BBA4-9BFC495A0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8900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FBCD06-3C8B-4F68-8631-646B500B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ETI szövődményei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4946E87-2F09-406F-96A4-2B7E9E0C0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Hypoxia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Oka:</a:t>
            </a:r>
          </a:p>
          <a:p>
            <a:pPr lvl="2"/>
            <a:r>
              <a:rPr lang="hu-HU" dirty="0"/>
              <a:t>Nem megfelelő </a:t>
            </a:r>
            <a:r>
              <a:rPr lang="hu-HU" dirty="0" err="1"/>
              <a:t>preoxigenizáció</a:t>
            </a:r>
            <a:endParaRPr lang="hu-HU" dirty="0"/>
          </a:p>
          <a:p>
            <a:pPr lvl="2"/>
            <a:r>
              <a:rPr lang="hu-HU" dirty="0" err="1"/>
              <a:t>Elhúzodó</a:t>
            </a:r>
            <a:r>
              <a:rPr lang="hu-HU" dirty="0"/>
              <a:t> ETI </a:t>
            </a:r>
          </a:p>
          <a:p>
            <a:r>
              <a:rPr lang="hu-HU" dirty="0" err="1"/>
              <a:t>Oesophagalis</a:t>
            </a:r>
            <a:r>
              <a:rPr lang="hu-HU" dirty="0"/>
              <a:t> </a:t>
            </a:r>
            <a:r>
              <a:rPr lang="hu-HU" dirty="0" err="1"/>
              <a:t>intubatio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Jelentősen növeli a morbiditást és mortalitást</a:t>
            </a:r>
          </a:p>
          <a:p>
            <a:pPr lvl="1"/>
            <a:r>
              <a:rPr lang="hu-HU" dirty="0"/>
              <a:t>Mozgatás után mindig </a:t>
            </a:r>
            <a:r>
              <a:rPr lang="hu-HU" dirty="0" err="1"/>
              <a:t>ellenőrzini</a:t>
            </a:r>
            <a:endParaRPr lang="hu-HU" dirty="0"/>
          </a:p>
          <a:p>
            <a:r>
              <a:rPr lang="hu-HU" dirty="0" err="1"/>
              <a:t>Cardiovascularis</a:t>
            </a:r>
            <a:r>
              <a:rPr lang="hu-HU" dirty="0"/>
              <a:t> szövődmények:</a:t>
            </a:r>
          </a:p>
          <a:p>
            <a:pPr lvl="1"/>
            <a:r>
              <a:rPr lang="hu-HU" dirty="0" err="1"/>
              <a:t>Bradycardia</a:t>
            </a:r>
            <a:r>
              <a:rPr lang="hu-HU" dirty="0"/>
              <a:t> – </a:t>
            </a:r>
            <a:r>
              <a:rPr lang="hu-HU" dirty="0" err="1"/>
              <a:t>vagus</a:t>
            </a:r>
            <a:r>
              <a:rPr lang="hu-HU" dirty="0"/>
              <a:t> reflex</a:t>
            </a:r>
          </a:p>
          <a:p>
            <a:pPr lvl="2"/>
            <a:r>
              <a:rPr lang="hu-HU" dirty="0"/>
              <a:t>6 év alatt 0,02 mg/</a:t>
            </a:r>
            <a:r>
              <a:rPr lang="hu-HU" dirty="0" err="1"/>
              <a:t>ttkg</a:t>
            </a:r>
            <a:r>
              <a:rPr lang="hu-HU" dirty="0"/>
              <a:t> atropin (min 0,15 mg)</a:t>
            </a:r>
          </a:p>
          <a:p>
            <a:pPr lvl="2"/>
            <a:r>
              <a:rPr lang="hu-HU" dirty="0"/>
              <a:t>Atropin légúti szekréciót gátol - előnyös</a:t>
            </a:r>
          </a:p>
          <a:p>
            <a:pPr lvl="1"/>
            <a:r>
              <a:rPr lang="hu-HU" dirty="0"/>
              <a:t>ICP emelő hatás – </a:t>
            </a:r>
            <a:r>
              <a:rPr lang="hu-HU" dirty="0" err="1"/>
              <a:t>Lidocain</a:t>
            </a:r>
            <a:r>
              <a:rPr lang="hu-HU" dirty="0"/>
              <a:t> adása?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0A8E7C1-16DE-45E5-819E-CBBB306F7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130599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79499F-9E0F-476A-8A94-45BBF22F1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ETI szövődményei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6E4871-FC59-4727-AFF1-AEB2B08CF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/>
              <a:t>Mechanikus szövődmények:</a:t>
            </a:r>
          </a:p>
          <a:p>
            <a:pPr lvl="1"/>
            <a:r>
              <a:rPr lang="hu-HU" dirty="0"/>
              <a:t>Ajkak, garat hátsó fala</a:t>
            </a:r>
          </a:p>
          <a:p>
            <a:pPr lvl="1"/>
            <a:r>
              <a:rPr lang="hu-HU" dirty="0"/>
              <a:t>Fogsérülés –</a:t>
            </a:r>
            <a:r>
              <a:rPr lang="hu-HU" dirty="0" err="1"/>
              <a:t>aspiratio</a:t>
            </a:r>
            <a:endParaRPr lang="hu-HU" dirty="0"/>
          </a:p>
          <a:p>
            <a:pPr lvl="1"/>
            <a:r>
              <a:rPr lang="hu-HU" dirty="0" err="1"/>
              <a:t>Regurgitatio</a:t>
            </a:r>
            <a:r>
              <a:rPr lang="hu-HU" dirty="0"/>
              <a:t> – </a:t>
            </a:r>
            <a:r>
              <a:rPr lang="hu-HU" dirty="0" err="1"/>
              <a:t>pneumonia</a:t>
            </a:r>
            <a:endParaRPr lang="hu-HU" dirty="0"/>
          </a:p>
          <a:p>
            <a:pPr lvl="1"/>
            <a:r>
              <a:rPr lang="hu-HU" dirty="0"/>
              <a:t>PTX</a:t>
            </a:r>
          </a:p>
          <a:p>
            <a:pPr lvl="1"/>
            <a:r>
              <a:rPr lang="hu-HU" dirty="0"/>
              <a:t>Uvula </a:t>
            </a:r>
            <a:r>
              <a:rPr lang="hu-HU" dirty="0" err="1"/>
              <a:t>necrosis</a:t>
            </a:r>
            <a:endParaRPr lang="hu-HU" dirty="0"/>
          </a:p>
          <a:p>
            <a:pPr lvl="1"/>
            <a:r>
              <a:rPr lang="hu-HU" dirty="0"/>
              <a:t>Hangszalag sérülése</a:t>
            </a:r>
          </a:p>
          <a:p>
            <a:pPr lvl="1"/>
            <a:r>
              <a:rPr lang="hu-HU" dirty="0" err="1"/>
              <a:t>Tracheanecrosis</a:t>
            </a:r>
            <a:endParaRPr lang="hu-HU" dirty="0"/>
          </a:p>
          <a:p>
            <a:pPr lvl="1"/>
            <a:r>
              <a:rPr lang="hu-HU" dirty="0" err="1"/>
              <a:t>Trachearuptura</a:t>
            </a:r>
            <a:r>
              <a:rPr lang="hu-HU" dirty="0"/>
              <a:t> – túlzott mandzsettanyomás, vezetőnyárs, tubus által</a:t>
            </a:r>
          </a:p>
          <a:p>
            <a:pPr lvl="1"/>
            <a:r>
              <a:rPr lang="hu-HU" dirty="0" err="1"/>
              <a:t>Bronchospasmus</a:t>
            </a:r>
            <a:endParaRPr lang="hu-HU" dirty="0"/>
          </a:p>
          <a:p>
            <a:pPr lvl="1"/>
            <a:r>
              <a:rPr lang="hu-HU" dirty="0" err="1"/>
              <a:t>Laryngospasmus</a:t>
            </a:r>
            <a:r>
              <a:rPr lang="hu-HU" dirty="0"/>
              <a:t>:</a:t>
            </a:r>
          </a:p>
          <a:p>
            <a:pPr lvl="2"/>
            <a:r>
              <a:rPr lang="hu-HU" dirty="0"/>
              <a:t>Ált. nem megfelelő </a:t>
            </a:r>
            <a:r>
              <a:rPr lang="hu-HU" dirty="0" err="1"/>
              <a:t>szedálás</a:t>
            </a:r>
            <a:r>
              <a:rPr lang="hu-HU" dirty="0"/>
              <a:t> esetén</a:t>
            </a:r>
          </a:p>
          <a:p>
            <a:pPr lvl="2"/>
            <a:r>
              <a:rPr lang="hu-HU" dirty="0" err="1"/>
              <a:t>Th</a:t>
            </a:r>
            <a:r>
              <a:rPr lang="hu-HU" dirty="0"/>
              <a:t>. Pozitív nyomású lélegeztetés, relaxáció, sebészi </a:t>
            </a:r>
            <a:r>
              <a:rPr lang="hu-HU" dirty="0" err="1"/>
              <a:t>légút</a:t>
            </a:r>
            <a:endParaRPr lang="hu-HU" dirty="0"/>
          </a:p>
          <a:p>
            <a:r>
              <a:rPr lang="hu-HU" dirty="0"/>
              <a:t>Szivárgás – mandzsetta sérülés, </a:t>
            </a:r>
            <a:r>
              <a:rPr lang="hu-HU" dirty="0" err="1"/>
              <a:t>malpositio</a:t>
            </a:r>
            <a:endParaRPr lang="hu-HU" dirty="0"/>
          </a:p>
          <a:p>
            <a:r>
              <a:rPr lang="hu-HU" dirty="0"/>
              <a:t>Aspiráció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2A17CA8-7BD6-4F52-8AC3-9F9CEBDEB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999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51358C-A34A-43A7-ABE0-1C81F892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Légútbiztosítás indikáció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B696972-3727-48D4-822D-1779951B4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Bármely olyan esemény, mely az </a:t>
            </a:r>
            <a:r>
              <a:rPr lang="hu-HU" dirty="0" err="1"/>
              <a:t>oxigenizációt</a:t>
            </a:r>
            <a:r>
              <a:rPr lang="hu-HU" dirty="0"/>
              <a:t> és/vagy megfelelő </a:t>
            </a:r>
            <a:r>
              <a:rPr lang="hu-HU" dirty="0" err="1"/>
              <a:t>ventillatiot</a:t>
            </a:r>
            <a:r>
              <a:rPr lang="hu-HU" dirty="0"/>
              <a:t> veszélyezteti</a:t>
            </a:r>
          </a:p>
          <a:p>
            <a:r>
              <a:rPr lang="hu-HU" dirty="0"/>
              <a:t>(leggyakoribb indikációk)</a:t>
            </a:r>
          </a:p>
          <a:p>
            <a:r>
              <a:rPr lang="hu-HU" dirty="0"/>
              <a:t>Légzési elégtelenség (</a:t>
            </a:r>
            <a:r>
              <a:rPr lang="hu-HU" dirty="0" err="1"/>
              <a:t>hypoxia</a:t>
            </a:r>
            <a:r>
              <a:rPr lang="hu-HU" dirty="0"/>
              <a:t>, </a:t>
            </a:r>
            <a:r>
              <a:rPr lang="hu-HU" dirty="0" err="1"/>
              <a:t>hypoventillatio</a:t>
            </a:r>
            <a:r>
              <a:rPr lang="hu-HU" dirty="0"/>
              <a:t>, apnoe)</a:t>
            </a:r>
          </a:p>
          <a:p>
            <a:r>
              <a:rPr lang="hu-HU" dirty="0"/>
              <a:t>Tudatzavar (GCS&lt;8)</a:t>
            </a:r>
          </a:p>
          <a:p>
            <a:r>
              <a:rPr lang="hu-HU" dirty="0" err="1"/>
              <a:t>Shock</a:t>
            </a:r>
            <a:endParaRPr lang="hu-HU" dirty="0"/>
          </a:p>
          <a:p>
            <a:r>
              <a:rPr lang="hu-HU" dirty="0" err="1"/>
              <a:t>Gégeoedema</a:t>
            </a:r>
            <a:r>
              <a:rPr lang="hu-HU" dirty="0"/>
              <a:t> (allergia, égés..)</a:t>
            </a:r>
          </a:p>
          <a:p>
            <a:r>
              <a:rPr lang="hu-HU" dirty="0"/>
              <a:t>Légúti sérülés</a:t>
            </a:r>
          </a:p>
          <a:p>
            <a:r>
              <a:rPr lang="hu-HU" dirty="0" err="1"/>
              <a:t>Gastricus</a:t>
            </a:r>
            <a:r>
              <a:rPr lang="hu-HU" dirty="0"/>
              <a:t> </a:t>
            </a:r>
            <a:r>
              <a:rPr lang="hu-HU" dirty="0" err="1"/>
              <a:t>dekontamináció</a:t>
            </a:r>
            <a:endParaRPr lang="hu-HU" dirty="0"/>
          </a:p>
          <a:p>
            <a:r>
              <a:rPr lang="hu-HU" dirty="0"/>
              <a:t>Nagyfokú agitáltság</a:t>
            </a:r>
          </a:p>
          <a:p>
            <a:r>
              <a:rPr lang="hu-HU" dirty="0" err="1"/>
              <a:t>Aspiratio</a:t>
            </a:r>
            <a:r>
              <a:rPr lang="hu-HU" dirty="0"/>
              <a:t> veszély (pl. </a:t>
            </a:r>
            <a:r>
              <a:rPr lang="hu-HU" dirty="0" err="1"/>
              <a:t>haematemesis</a:t>
            </a:r>
            <a:r>
              <a:rPr lang="hu-HU" dirty="0"/>
              <a:t>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0C8D617-00BD-48F3-A3DF-B10CB548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</a:t>
            </a:fld>
            <a:endParaRPr lang="hu-HU"/>
          </a:p>
        </p:txBody>
      </p:sp>
      <p:sp>
        <p:nvSpPr>
          <p:cNvPr id="5" name="Kettős hullám 4">
            <a:extLst>
              <a:ext uri="{FF2B5EF4-FFF2-40B4-BE49-F238E27FC236}">
                <a16:creationId xmlns:a16="http://schemas.microsoft.com/office/drawing/2014/main" id="{367BBF43-411C-430C-B0C1-4FF9F6DF9195}"/>
              </a:ext>
            </a:extLst>
          </p:cNvPr>
          <p:cNvSpPr/>
          <p:nvPr/>
        </p:nvSpPr>
        <p:spPr>
          <a:xfrm>
            <a:off x="10251150" y="564439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74512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D0F02F-BDD3-4FD4-B94D-3F86414D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ETI speciális helyzete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0C0FB3-CD49-4156-8130-7DFFF56D3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Reanimatio</a:t>
            </a:r>
            <a:r>
              <a:rPr lang="hu-HU" dirty="0"/>
              <a:t> során</a:t>
            </a:r>
          </a:p>
          <a:p>
            <a:r>
              <a:rPr lang="hu-HU" dirty="0" err="1"/>
              <a:t>Videolarygodcopia</a:t>
            </a:r>
            <a:endParaRPr lang="hu-HU" dirty="0"/>
          </a:p>
          <a:p>
            <a:r>
              <a:rPr lang="hu-HU" dirty="0" err="1"/>
              <a:t>Fiberoscopia</a:t>
            </a:r>
            <a:endParaRPr lang="hu-HU" dirty="0"/>
          </a:p>
          <a:p>
            <a:r>
              <a:rPr lang="hu-HU" dirty="0" err="1"/>
              <a:t>Nasalis</a:t>
            </a:r>
            <a:r>
              <a:rPr lang="hu-HU" dirty="0"/>
              <a:t> </a:t>
            </a:r>
            <a:r>
              <a:rPr lang="hu-HU" dirty="0" err="1"/>
              <a:t>intubatio</a:t>
            </a:r>
            <a:endParaRPr lang="hu-HU" dirty="0"/>
          </a:p>
          <a:p>
            <a:r>
              <a:rPr lang="hu-HU" dirty="0"/>
              <a:t>SARS-CoV-2 gyanú esetén 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1A14498-E87F-40A7-950A-0A9F1B89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38541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460AB0-2C5C-4257-B3AE-3806DF84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Endotrachealis</a:t>
            </a:r>
            <a:r>
              <a:rPr lang="hu-HU" dirty="0"/>
              <a:t> </a:t>
            </a:r>
            <a:r>
              <a:rPr lang="hu-HU" dirty="0" err="1"/>
              <a:t>intbutio</a:t>
            </a:r>
            <a:r>
              <a:rPr lang="hu-HU" dirty="0"/>
              <a:t> ALS-ben (ERC ajánlása)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BC9882-78F1-467C-B00F-AB10A3752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ETI nem hátráltathatja a mellkaskompressziót, szükséges </a:t>
            </a:r>
            <a:r>
              <a:rPr lang="hu-HU" dirty="0" err="1"/>
              <a:t>defibrillálást</a:t>
            </a:r>
            <a:endParaRPr lang="hu-HU" dirty="0"/>
          </a:p>
          <a:p>
            <a:r>
              <a:rPr lang="hu-HU" dirty="0"/>
              <a:t>Csak megfelelő kompetencia, gyakorlat és képesítéssel rendelkezők</a:t>
            </a:r>
          </a:p>
          <a:p>
            <a:r>
              <a:rPr lang="hu-HU" dirty="0" err="1"/>
              <a:t>Kapnographia</a:t>
            </a:r>
            <a:r>
              <a:rPr lang="hu-HU" dirty="0"/>
              <a:t> használata javasolt</a:t>
            </a:r>
          </a:p>
          <a:p>
            <a:r>
              <a:rPr lang="hu-HU" dirty="0"/>
              <a:t>„Elképzelhető, hogy a hangrésen való átvezetéshez meg kell állni egy pillanatra a kompresszióval, de ez a szünet sem lehet több, mint 5 mp. „</a:t>
            </a:r>
          </a:p>
          <a:p>
            <a:r>
              <a:rPr lang="hu-HU" dirty="0"/>
              <a:t>Nem áll rendelkezésünkre olyan </a:t>
            </a:r>
            <a:r>
              <a:rPr lang="hu-HU" dirty="0" err="1"/>
              <a:t>randomizált</a:t>
            </a:r>
            <a:r>
              <a:rPr lang="hu-HU" dirty="0"/>
              <a:t>, kontrollált vizsgálat, mely bizonyítaná az újraélesztés alatti </a:t>
            </a:r>
            <a:r>
              <a:rPr lang="hu-HU" dirty="0" err="1"/>
              <a:t>intubálás</a:t>
            </a:r>
            <a:r>
              <a:rPr lang="hu-HU" dirty="0"/>
              <a:t> túlélésre gyakorolt pozitív hatását. </a:t>
            </a:r>
          </a:p>
          <a:p>
            <a:pPr lvl="1"/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879C282-CD5E-4FAA-A663-8E917D312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7682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2124586-76AF-403C-91E7-D391C0BE3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2722681-D4D7-44E6-94AC-55958FB19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Intubálás</a:t>
            </a:r>
            <a:r>
              <a:rPr lang="hu-HU" dirty="0"/>
              <a:t> után ellenőrizni kell a tubus pozícióját és a megfelelő pozícióban rögzíteni kell azt. </a:t>
            </a:r>
          </a:p>
          <a:p>
            <a:r>
              <a:rPr lang="hu-HU" dirty="0" err="1"/>
              <a:t>Intubált</a:t>
            </a:r>
            <a:r>
              <a:rPr lang="hu-HU" dirty="0"/>
              <a:t> beteget 10 / perces frekvenciával lélegeztessünk, kerüljük a </a:t>
            </a:r>
            <a:r>
              <a:rPr lang="hu-HU" dirty="0" err="1"/>
              <a:t>hiperventillációt</a:t>
            </a:r>
            <a:r>
              <a:rPr lang="hu-HU" dirty="0"/>
              <a:t>. </a:t>
            </a:r>
            <a:r>
              <a:rPr lang="hu-HU" dirty="0" err="1"/>
              <a:t>Intubálás</a:t>
            </a:r>
            <a:r>
              <a:rPr lang="hu-HU" dirty="0"/>
              <a:t> után 100-120 / perces folyamatos, megszakítás nélküli mellkaskompressziót végezzünk.</a:t>
            </a:r>
          </a:p>
          <a:p>
            <a:r>
              <a:rPr lang="hu-HU" dirty="0"/>
              <a:t>Korai </a:t>
            </a:r>
            <a:r>
              <a:rPr lang="hu-HU" dirty="0" err="1"/>
              <a:t>intubatio</a:t>
            </a:r>
            <a:r>
              <a:rPr lang="hu-HU" dirty="0"/>
              <a:t> szükséges:</a:t>
            </a:r>
          </a:p>
          <a:p>
            <a:pPr lvl="1"/>
            <a:r>
              <a:rPr lang="hu-HU" dirty="0"/>
              <a:t>Extrém túlsúly</a:t>
            </a:r>
          </a:p>
          <a:p>
            <a:pPr lvl="1"/>
            <a:r>
              <a:rPr lang="hu-HU" dirty="0" err="1"/>
              <a:t>Asthma</a:t>
            </a:r>
            <a:endParaRPr lang="hu-HU" dirty="0"/>
          </a:p>
          <a:p>
            <a:pPr lvl="1"/>
            <a:r>
              <a:rPr lang="hu-HU" dirty="0" err="1"/>
              <a:t>Asphyxiával</a:t>
            </a:r>
            <a:r>
              <a:rPr lang="hu-HU" dirty="0"/>
              <a:t> járó keringésmegállások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AB28311-B0E0-4A93-9DC4-777CB235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40473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6849DE3-93FA-4B24-BBFC-37954B599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Videolaryngoscopia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EAABC0-BA4C-43EE-912F-C9F93F589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01" y="1331523"/>
            <a:ext cx="7979345" cy="4944928"/>
          </a:xfrm>
        </p:spPr>
        <p:txBody>
          <a:bodyPr/>
          <a:lstStyle/>
          <a:p>
            <a:r>
              <a:rPr lang="hu-HU" dirty="0"/>
              <a:t>Indirekt </a:t>
            </a:r>
            <a:r>
              <a:rPr lang="hu-HU" dirty="0" err="1"/>
              <a:t>laryngoscopia</a:t>
            </a:r>
            <a:endParaRPr lang="hu-HU" dirty="0"/>
          </a:p>
          <a:p>
            <a:r>
              <a:rPr lang="hu-HU" dirty="0"/>
              <a:t>Kevesebb mechanikai manipulációt igényel – sérülés esélye kisebb</a:t>
            </a:r>
          </a:p>
          <a:p>
            <a:r>
              <a:rPr lang="hu-HU" dirty="0"/>
              <a:t>Sokkal nagyobb látószöget biztosít – kamera közel a hangréshez</a:t>
            </a:r>
          </a:p>
          <a:p>
            <a:r>
              <a:rPr lang="hu-HU" dirty="0"/>
              <a:t>Kijelzőn nagyított kép – könnyebb </a:t>
            </a:r>
            <a:r>
              <a:rPr lang="hu-HU" dirty="0" err="1"/>
              <a:t>manipulció</a:t>
            </a:r>
            <a:endParaRPr lang="hu-HU" dirty="0"/>
          </a:p>
          <a:p>
            <a:r>
              <a:rPr lang="hu-HU" dirty="0"/>
              <a:t>Ált. eldobható, egyszer használatos műanyag </a:t>
            </a:r>
            <a:r>
              <a:rPr lang="hu-HU" dirty="0" err="1"/>
              <a:t>lapocok</a:t>
            </a:r>
            <a:endParaRPr lang="hu-HU" dirty="0"/>
          </a:p>
          <a:p>
            <a:r>
              <a:rPr lang="hu-HU" dirty="0"/>
              <a:t>Bizonyos típusoknál munkacsatorna található, melybe ET bele lehet illeszteni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93945CB-96B9-430F-8FC3-7855DE95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63</a:t>
            </a:fld>
            <a:endParaRPr lang="hu-HU"/>
          </a:p>
        </p:txBody>
      </p:sp>
      <p:pic>
        <p:nvPicPr>
          <p:cNvPr id="23554" name="Picture 2" descr="Portable Video Laryngoscopes at Rs 95000/each | Dilshad Garden | New Delhi|  ID: 4664246230">
            <a:extLst>
              <a:ext uri="{FF2B5EF4-FFF2-40B4-BE49-F238E27FC236}">
                <a16:creationId xmlns:a16="http://schemas.microsoft.com/office/drawing/2014/main" id="{1A985455-72EA-422D-88BB-8BFB0D9E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141" y="3620492"/>
            <a:ext cx="4105367" cy="284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5875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98EFF4A-ADCC-44F9-A848-8F62158B7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86535F-8C00-4FDD-8530-3D877C9C8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0339ADC-65CB-4A92-9A55-89C28427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64</a:t>
            </a:fld>
            <a:endParaRPr lang="hu-HU"/>
          </a:p>
        </p:txBody>
      </p:sp>
      <p:pic>
        <p:nvPicPr>
          <p:cNvPr id="25602" name="Picture 2" descr="ZEISS NURA Video Laryngoscope - ZEISS Medical Technology | ZEISS  International">
            <a:extLst>
              <a:ext uri="{FF2B5EF4-FFF2-40B4-BE49-F238E27FC236}">
                <a16:creationId xmlns:a16="http://schemas.microsoft.com/office/drawing/2014/main" id="{D1C82458-1DD4-489E-A8A8-B5039516B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44" y="1896785"/>
            <a:ext cx="4643021" cy="348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5752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459603-EB78-4785-B49F-24B45B0EC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Fiberoscopia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DB13E3F-A240-438E-8558-9907F8119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7173718" cy="4944928"/>
          </a:xfrm>
        </p:spPr>
        <p:txBody>
          <a:bodyPr/>
          <a:lstStyle/>
          <a:p>
            <a:r>
              <a:rPr lang="hu-HU" dirty="0"/>
              <a:t>Száloptikás eszköz:</a:t>
            </a:r>
          </a:p>
          <a:p>
            <a:pPr lvl="1"/>
            <a:r>
              <a:rPr lang="hu-HU" dirty="0"/>
              <a:t>Hajlékony</a:t>
            </a:r>
          </a:p>
          <a:p>
            <a:pPr lvl="1"/>
            <a:r>
              <a:rPr lang="hu-HU" dirty="0"/>
              <a:t>Okulár/ digitális </a:t>
            </a:r>
            <a:r>
              <a:rPr lang="hu-HU" dirty="0" err="1"/>
              <a:t>kérpernyő</a:t>
            </a:r>
            <a:endParaRPr lang="hu-HU" dirty="0"/>
          </a:p>
          <a:p>
            <a:pPr lvl="1"/>
            <a:r>
              <a:rPr lang="hu-HU" dirty="0"/>
              <a:t>Leggyakrabban sürgősségi ellátásban – nehéz </a:t>
            </a:r>
            <a:r>
              <a:rPr lang="hu-HU" dirty="0" err="1"/>
              <a:t>légút</a:t>
            </a:r>
            <a:r>
              <a:rPr lang="hu-HU" dirty="0"/>
              <a:t> esetén, gyakran LMA –n keresztül</a:t>
            </a:r>
          </a:p>
          <a:p>
            <a:pPr lvl="1"/>
            <a:r>
              <a:rPr lang="hu-HU" dirty="0"/>
              <a:t>Kontraindikáció:</a:t>
            </a:r>
          </a:p>
          <a:p>
            <a:pPr lvl="2"/>
            <a:r>
              <a:rPr lang="hu-HU" dirty="0"/>
              <a:t>Látás akadályozó eltérések (GI vérzés, hányás)</a:t>
            </a:r>
          </a:p>
          <a:p>
            <a:pPr lvl="1"/>
            <a:r>
              <a:rPr lang="hu-HU" dirty="0"/>
              <a:t>Indikáció:</a:t>
            </a:r>
          </a:p>
          <a:p>
            <a:pPr lvl="2"/>
            <a:r>
              <a:rPr lang="hu-HU" dirty="0"/>
              <a:t>Éber beteg</a:t>
            </a:r>
          </a:p>
          <a:p>
            <a:pPr lvl="2"/>
            <a:r>
              <a:rPr lang="hu-HU" dirty="0" err="1"/>
              <a:t>Relaxáns</a:t>
            </a:r>
            <a:r>
              <a:rPr lang="hu-HU" dirty="0"/>
              <a:t> kontraindikált</a:t>
            </a:r>
          </a:p>
          <a:p>
            <a:pPr lvl="2"/>
            <a:r>
              <a:rPr lang="hu-HU" dirty="0" err="1"/>
              <a:t>Laryngoscopos</a:t>
            </a:r>
            <a:r>
              <a:rPr lang="hu-HU" dirty="0"/>
              <a:t> feltárás kontraindikált</a:t>
            </a:r>
          </a:p>
          <a:p>
            <a:pPr lvl="2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76B7679-368C-4FAC-B376-62761F67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65</a:t>
            </a:fld>
            <a:endParaRPr lang="hu-HU"/>
          </a:p>
        </p:txBody>
      </p:sp>
      <p:pic>
        <p:nvPicPr>
          <p:cNvPr id="39938" name="Picture 2" descr="Video bronchoscope video endoscope - BR-1249 - Zhuhai Seesheen Medical  Technology">
            <a:extLst>
              <a:ext uri="{FF2B5EF4-FFF2-40B4-BE49-F238E27FC236}">
                <a16:creationId xmlns:a16="http://schemas.microsoft.com/office/drawing/2014/main" id="{DC5673FA-5C39-4632-9536-6882F395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04" y="1314403"/>
            <a:ext cx="3615416" cy="366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Intubation using the flexible fiberoptic bronchoscope. | Download  Scientific Diagram">
            <a:extLst>
              <a:ext uri="{FF2B5EF4-FFF2-40B4-BE49-F238E27FC236}">
                <a16:creationId xmlns:a16="http://schemas.microsoft.com/office/drawing/2014/main" id="{AA83A65D-5D93-4301-B117-7415AF23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034" y="4231263"/>
            <a:ext cx="3039566" cy="22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224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8804E3-3321-4432-9E5B-1B910CF28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BAC98BE-C9E1-4084-85CF-CD50F5F77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CEBDDE6-FA80-4368-8248-DFDFC97C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66</a:t>
            </a:fld>
            <a:endParaRPr lang="hu-HU"/>
          </a:p>
        </p:txBody>
      </p:sp>
      <p:pic>
        <p:nvPicPr>
          <p:cNvPr id="40962" name="Picture 2" descr="Figure 1 from Endotracheal intubation using a fiberoptic bronchoscope and  laryngeal mask airway in ICU | Semantic Scholar">
            <a:extLst>
              <a:ext uri="{FF2B5EF4-FFF2-40B4-BE49-F238E27FC236}">
                <a16:creationId xmlns:a16="http://schemas.microsoft.com/office/drawing/2014/main" id="{F2340A48-B362-4B9C-84C4-C80F76C68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313657"/>
            <a:ext cx="6286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8906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B91C18-AE58-47EA-A2E3-AF6174A8B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Nasalis</a:t>
            </a:r>
            <a:r>
              <a:rPr lang="hu-HU" dirty="0"/>
              <a:t> </a:t>
            </a:r>
            <a:r>
              <a:rPr lang="hu-HU" dirty="0" err="1"/>
              <a:t>intubatio</a:t>
            </a:r>
            <a:r>
              <a:rPr lang="hu-HU" dirty="0"/>
              <a:t>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1C4D27-603C-4248-9585-4EE384AFF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Általában ha valamilyen oknál fogva </a:t>
            </a:r>
            <a:r>
              <a:rPr lang="hu-HU" dirty="0" err="1"/>
              <a:t>oralis</a:t>
            </a:r>
            <a:r>
              <a:rPr lang="hu-HU" dirty="0"/>
              <a:t> úton ETI nem kivitelezhető</a:t>
            </a:r>
          </a:p>
          <a:p>
            <a:pPr lvl="1"/>
            <a:r>
              <a:rPr lang="hu-HU" dirty="0" err="1"/>
              <a:t>Trismus</a:t>
            </a:r>
            <a:endParaRPr lang="hu-HU" dirty="0"/>
          </a:p>
          <a:p>
            <a:pPr lvl="1"/>
            <a:r>
              <a:rPr lang="hu-HU" dirty="0"/>
              <a:t>Szájüregi sérülés</a:t>
            </a:r>
          </a:p>
          <a:p>
            <a:pPr lvl="1"/>
            <a:r>
              <a:rPr lang="hu-HU" dirty="0" err="1"/>
              <a:t>Epiglottitis</a:t>
            </a:r>
            <a:r>
              <a:rPr lang="hu-HU" dirty="0"/>
              <a:t>?</a:t>
            </a:r>
          </a:p>
          <a:p>
            <a:r>
              <a:rPr lang="hu-HU" dirty="0"/>
              <a:t>Érzéstelenítő szükséges az orrba</a:t>
            </a:r>
          </a:p>
          <a:p>
            <a:r>
              <a:rPr lang="hu-HU" dirty="0"/>
              <a:t>Módszerek:</a:t>
            </a:r>
          </a:p>
          <a:p>
            <a:pPr lvl="1"/>
            <a:r>
              <a:rPr lang="hu-HU" dirty="0"/>
              <a:t>Vakon</a:t>
            </a:r>
          </a:p>
          <a:p>
            <a:pPr lvl="1"/>
            <a:r>
              <a:rPr lang="hu-HU" dirty="0"/>
              <a:t>Hagyományos feltárással – </a:t>
            </a:r>
            <a:r>
              <a:rPr lang="hu-HU" dirty="0" err="1"/>
              <a:t>Magill</a:t>
            </a:r>
            <a:r>
              <a:rPr lang="hu-HU" dirty="0"/>
              <a:t> fogó segítségével</a:t>
            </a:r>
          </a:p>
          <a:p>
            <a:pPr lvl="1"/>
            <a:r>
              <a:rPr lang="hu-HU" dirty="0"/>
              <a:t>Speciális ET segítségével – </a:t>
            </a:r>
            <a:r>
              <a:rPr lang="hu-HU" dirty="0" err="1"/>
              <a:t>Endotrol</a:t>
            </a:r>
            <a:r>
              <a:rPr lang="hu-HU" dirty="0"/>
              <a:t> tubus – vége hajlítható</a:t>
            </a:r>
          </a:p>
          <a:p>
            <a:pPr lvl="1"/>
            <a:r>
              <a:rPr lang="hu-HU" dirty="0"/>
              <a:t>Ujjal végezve vakon – </a:t>
            </a:r>
            <a:r>
              <a:rPr lang="hu-HU" dirty="0" err="1"/>
              <a:t>epiglottist</a:t>
            </a:r>
            <a:r>
              <a:rPr lang="hu-HU" dirty="0"/>
              <a:t> felkeresve tubust ez elé </a:t>
            </a:r>
            <a:r>
              <a:rPr lang="hu-HU" dirty="0" err="1"/>
              <a:t>pozitionaljuk</a:t>
            </a:r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2B345F9-2C93-411B-AE29-7399E188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83465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6461C81-B5F9-4EB6-8360-55C401D61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SARS-CoV-2 gyanúja esetén </a:t>
            </a:r>
            <a:r>
              <a:rPr lang="hu-HU" dirty="0" err="1"/>
              <a:t>légútbiztosítzás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535E0C-2162-48C8-AB50-80CA7521E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OMSZ, MAITT, MSOTKE ajánlásai alapján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Bevezetés: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Légzéstámogatás esetén elsődlegesen az </a:t>
            </a:r>
            <a:r>
              <a:rPr lang="hu-H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endotrachealis</a:t>
            </a: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intubációt</a:t>
            </a: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kell előtérbe helyezni.</a:t>
            </a: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Mivel a terjedés veszélye az </a:t>
            </a:r>
            <a:r>
              <a:rPr lang="hu-H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intubáció</a:t>
            </a: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során a legnagyobb, a megfelelő személyi védelmi eszközök viselése nélkülözhetetlen!</a:t>
            </a: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team légútbiztosításban leginkább jártas tagja végezze az </a:t>
            </a:r>
            <a:r>
              <a:rPr lang="hu-H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intubatiot</a:t>
            </a: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Rapid </a:t>
            </a:r>
            <a:r>
              <a:rPr lang="hu-H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Sequence</a:t>
            </a: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Induction</a:t>
            </a: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(RSI) preferált</a:t>
            </a: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u-H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Beavatkozást követően mindig tisztítsd ki a helységet</a:t>
            </a: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2EC218B-A13F-4FD6-874E-532FE9A41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26765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444946-14EA-4181-9FF5-877597918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C727CED-DBAD-450C-897E-407B0F54C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Limitáld a helységben tartózkodók számát: 1 orvos, 2 ápoló (1. monitort nézi + gyógyszereket ad, 2.  </a:t>
            </a:r>
            <a:r>
              <a:rPr lang="hu-HU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intubatio</a:t>
            </a: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kivitelezése során segédkezik)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 legyen fokozott ki-be irányuló mozgás az izolációs helyiségbe, mert az fokozza a légúti kontamináció veszélyét.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Megfelelő védőfelszerelés használata: 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egyszer használatos, hosszú ujjú, vízálló köpeny + sapka, lábzsák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FFP3-as maszk használata (ha ez nem elérhető FFP2) 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szemvédő szemüveg 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arcvédő plexi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egyszer használatos gumikesztyű 2x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veszélyes hulladék tárolására alkalmas zsák, zárható tárolóedények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Intubatiohoz</a:t>
            </a: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szükséges felszerelés előkészítése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Amennyiben elérhető javasolt </a:t>
            </a:r>
            <a:r>
              <a:rPr lang="hu-HU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videolaryngoscop</a:t>
            </a: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használata ( a beteg légútjától minél távolabb helyezkedik el.)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 perfiériás véna </a:t>
            </a:r>
            <a:r>
              <a:rPr lang="hu-HU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biztosítása,Infusió</a:t>
            </a: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csatlakoztatása (folyadékterápia csak amennyiben szükséges)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u-HU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Monitorizálás</a:t>
            </a: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 ritmusanalízis, NIBBP, </a:t>
            </a:r>
            <a:r>
              <a:rPr lang="hu-HU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szaturáció</a:t>
            </a:r>
            <a:r>
              <a:rPr lang="hu-H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mérés)</a:t>
            </a:r>
            <a:endParaRPr lang="hu-HU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A495935-38EC-4FF5-8BE7-C88BD95A1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69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457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99822D-3DCD-45BB-BDAE-E43973B7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Légutak anatómiája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AB7A58-7741-4DD0-9092-09CBB571E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6543403" cy="4944928"/>
          </a:xfrm>
        </p:spPr>
        <p:txBody>
          <a:bodyPr>
            <a:normAutofit/>
          </a:bodyPr>
          <a:lstStyle/>
          <a:p>
            <a:r>
              <a:rPr lang="hu-HU" dirty="0"/>
              <a:t>Sikeres </a:t>
            </a:r>
            <a:r>
              <a:rPr lang="hu-HU" dirty="0" err="1"/>
              <a:t>intubatiohoz</a:t>
            </a:r>
            <a:r>
              <a:rPr lang="hu-HU" dirty="0"/>
              <a:t> nélkülözhetetlen az a anatómia ismerete</a:t>
            </a:r>
          </a:p>
          <a:p>
            <a:r>
              <a:rPr lang="hu-HU" dirty="0"/>
              <a:t>Fej mögül </a:t>
            </a:r>
            <a:r>
              <a:rPr lang="hu-HU" dirty="0" err="1"/>
              <a:t>intubálunk</a:t>
            </a:r>
            <a:r>
              <a:rPr lang="hu-HU" dirty="0"/>
              <a:t> – fordított kép!</a:t>
            </a:r>
          </a:p>
          <a:p>
            <a:r>
              <a:rPr lang="hu-HU" dirty="0"/>
              <a:t>Felső </a:t>
            </a:r>
            <a:r>
              <a:rPr lang="hu-HU" dirty="0" err="1"/>
              <a:t>légút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Orr- és szájüreg</a:t>
            </a:r>
          </a:p>
          <a:p>
            <a:pPr lvl="1"/>
            <a:r>
              <a:rPr lang="hu-HU" dirty="0"/>
              <a:t>Garat (</a:t>
            </a:r>
            <a:r>
              <a:rPr lang="hu-HU" dirty="0" err="1"/>
              <a:t>pharynx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Gége (</a:t>
            </a:r>
            <a:r>
              <a:rPr lang="hu-HU" dirty="0" err="1"/>
              <a:t>larynx</a:t>
            </a:r>
            <a:r>
              <a:rPr lang="hu-HU" dirty="0"/>
              <a:t>)</a:t>
            </a:r>
          </a:p>
          <a:p>
            <a:r>
              <a:rPr lang="hu-HU" dirty="0"/>
              <a:t>Alsó </a:t>
            </a:r>
            <a:r>
              <a:rPr lang="hu-HU" dirty="0" err="1"/>
              <a:t>légút</a:t>
            </a:r>
            <a:r>
              <a:rPr lang="hu-HU" dirty="0"/>
              <a:t>:</a:t>
            </a:r>
          </a:p>
          <a:p>
            <a:pPr lvl="1"/>
            <a:r>
              <a:rPr lang="hu-HU" dirty="0"/>
              <a:t>Gége </a:t>
            </a:r>
            <a:r>
              <a:rPr lang="hu-HU" dirty="0" err="1"/>
              <a:t>subglotticus</a:t>
            </a:r>
            <a:r>
              <a:rPr lang="hu-HU" dirty="0"/>
              <a:t> részei</a:t>
            </a:r>
          </a:p>
          <a:p>
            <a:pPr lvl="1"/>
            <a:r>
              <a:rPr lang="hu-HU" dirty="0"/>
              <a:t>Trachea</a:t>
            </a:r>
          </a:p>
          <a:p>
            <a:pPr lvl="1"/>
            <a:r>
              <a:rPr lang="hu-HU" dirty="0" err="1"/>
              <a:t>Bronchusok</a:t>
            </a:r>
            <a:endParaRPr lang="hu-HU" dirty="0"/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5AA8225-0607-4AB3-B4A8-34D61A21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</a:t>
            </a:fld>
            <a:endParaRPr lang="hu-HU"/>
          </a:p>
        </p:txBody>
      </p:sp>
      <p:pic>
        <p:nvPicPr>
          <p:cNvPr id="2050" name="Picture 2" descr="Légzőrendszer – Wikipédia">
            <a:extLst>
              <a:ext uri="{FF2B5EF4-FFF2-40B4-BE49-F238E27FC236}">
                <a16:creationId xmlns:a16="http://schemas.microsoft.com/office/drawing/2014/main" id="{121FA129-617A-490A-A710-0BACD9B5E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18" y="889712"/>
            <a:ext cx="4375951" cy="56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0033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201636F-16E2-4FC7-A184-40560B514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E42DC74-D181-46C4-878C-65C769F84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Intubatio</a:t>
            </a:r>
            <a:r>
              <a:rPr lang="hu-H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Törekedjünk az első próbálkozás során a sikerre (fertőzés szövődmények minimalizálása miatt)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Kerüljük az aeroszol képződést (Non 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invazív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ventillatio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trachea leszívás, magas áramlású 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nasalis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oxigén)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Férfiak esetén 8-9 mm-es nők esetén 7-8 mm tubus használata javasolt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Használjunk mindig HME filtert, amennyiben elérhető 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kapnográfiát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használjunk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Kerüld a ballon-maszkos lélegeztetést (ha mindenképp szükséges: 4 kezes technika preferált és alacsony áramlással, alacsony nyomással javasolt!)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9FFA9CA-B9E3-4C3A-8880-79282DF2B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4613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1515DB-65E5-49F0-940D-4B0143B62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Sikertelen </a:t>
            </a:r>
            <a:r>
              <a:rPr lang="hu-HU" dirty="0" err="1"/>
              <a:t>intubatio</a:t>
            </a:r>
            <a:r>
              <a:rPr lang="hu-HU" dirty="0"/>
              <a:t> – forrás: OMSZ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683C94-C7D8-4D29-8245-0ECECAA49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Sikertelen </a:t>
            </a:r>
            <a:r>
              <a:rPr lang="hu-HU" sz="3200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intubatio</a:t>
            </a:r>
            <a:r>
              <a:rPr lang="hu-HU" sz="32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esetén: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30 másodperces eljárás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(ha esetleg alkalmaztuk, engedjük fel a 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Sellick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-műfogást) 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•"/>
            </a:pP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beteg pozíciójának korrekciója, újraértékelése (fej neutrális helyzetben, nyak merőleges a vállövre, állkapocs laza, légzési tevékenység nincs, nem traumás beteg esetén “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sniffing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”, nyakszirti alápolcolás, tömeges felsőtest esetén HELP-pozíció) 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•"/>
            </a:pP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az 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intubáló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ellátó pozíciójának korrekciója (térdelő helyzet, a beteg hossztengelyének vonalában, a beteg magassága optimális) 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•"/>
            </a:pP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szívás (durva szívó toldattal, nem leszívó-katéterrel) 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•"/>
            </a:pP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BURP (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Backward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Upward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Rightward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Pressure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a pajzsporcra gyakorolt hátrafelé, felfelé, jobbra gyakorolt nyomás; legjobb a kétszemélyes technika, segítővel)  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•"/>
            </a:pP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lapoc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teljes betolása, majd visszahúzása </a:t>
            </a:r>
          </a:p>
          <a:p>
            <a:pPr marL="342900" lvl="0" indent="-342900">
              <a:lnSpc>
                <a:spcPct val="107000"/>
              </a:lnSpc>
              <a:buFont typeface="Times New Roman" panose="02020603050405020304" pitchFamily="18" charset="0"/>
              <a:buChar char="•"/>
            </a:pP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lapoc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csere (gyakrabban nagyobb, mint kisebb 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lapoc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szükséges), esetleg 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McCoy-lapocra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nagyméretű, belógó 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epiglottis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esetén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</a:pP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operátor csere (csak ha a sikertelenségnek nincs mással magyarázható oka, és jelen van </a:t>
            </a:r>
            <a:r>
              <a:rPr lang="hu-HU" sz="32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intubálásban</a:t>
            </a:r>
            <a:r>
              <a:rPr lang="hu-HU" sz="3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kompetens ellátó)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2322CFA-1A7F-49A5-810F-E4B05126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31444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703762-C29B-4560-84A0-E5A9ADB3F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Supraglotticus</a:t>
            </a:r>
            <a:r>
              <a:rPr lang="hu-HU" dirty="0"/>
              <a:t> eszközök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31C989-0F6D-46AB-833A-E741639E0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7D7A1D1-E030-4245-9AFC-5FF7D325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72</a:t>
            </a:fld>
            <a:endParaRPr lang="hu-HU"/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27A3537F-3BD9-43A4-B11C-F95C3C336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52" y="2348867"/>
            <a:ext cx="4003548" cy="327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1786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01D7A1-132A-4D59-832D-D9358FF3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Supraglotticus</a:t>
            </a:r>
            <a:r>
              <a:rPr lang="hu-HU" dirty="0"/>
              <a:t> eszközök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8BE972-732D-45D5-BE63-5E007B3F1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SAD – </a:t>
            </a:r>
            <a:r>
              <a:rPr lang="hu-HU" dirty="0" err="1"/>
              <a:t>Supraglotticus</a:t>
            </a:r>
            <a:r>
              <a:rPr lang="hu-HU" dirty="0"/>
              <a:t> </a:t>
            </a:r>
            <a:r>
              <a:rPr lang="hu-HU" dirty="0" err="1"/>
              <a:t>Airway</a:t>
            </a:r>
            <a:r>
              <a:rPr lang="hu-HU" dirty="0"/>
              <a:t> </a:t>
            </a:r>
            <a:r>
              <a:rPr lang="hu-HU" dirty="0" err="1"/>
              <a:t>Devices</a:t>
            </a:r>
            <a:endParaRPr lang="hu-HU" dirty="0"/>
          </a:p>
          <a:p>
            <a:r>
              <a:rPr lang="hu-HU" dirty="0" err="1"/>
              <a:t>Extraglotticus</a:t>
            </a:r>
            <a:r>
              <a:rPr lang="hu-HU" dirty="0"/>
              <a:t> –ként is emlegetik</a:t>
            </a:r>
          </a:p>
          <a:p>
            <a:r>
              <a:rPr lang="hu-HU" dirty="0"/>
              <a:t>Hangrésen nem halad át (gége felett marad)</a:t>
            </a:r>
          </a:p>
          <a:p>
            <a:r>
              <a:rPr lang="hu-HU" dirty="0"/>
              <a:t>„Vakon” vezetjük le</a:t>
            </a:r>
          </a:p>
          <a:p>
            <a:r>
              <a:rPr lang="hu-HU" dirty="0"/>
              <a:t>Izolálja a gége és nyelőcső bementet, valamilyen szinten </a:t>
            </a:r>
            <a:r>
              <a:rPr lang="hu-HU" dirty="0" err="1"/>
              <a:t>regurgitatiotól</a:t>
            </a:r>
            <a:r>
              <a:rPr lang="hu-HU" dirty="0"/>
              <a:t> véd</a:t>
            </a:r>
          </a:p>
          <a:p>
            <a:r>
              <a:rPr lang="hu-HU" dirty="0"/>
              <a:t>Egyes SAD munkacsatornával rendelkezik</a:t>
            </a:r>
          </a:p>
          <a:p>
            <a:r>
              <a:rPr lang="hu-HU" dirty="0"/>
              <a:t>Sikeres légútbiztosítás 72-95%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9B7CDB7-9A1F-438D-B07E-974BBD027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7567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5176DD-4DF9-49BD-9472-B989A3866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Supraglotticus</a:t>
            </a:r>
            <a:r>
              <a:rPr lang="hu-HU" dirty="0"/>
              <a:t> eszközök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659922-FECC-46CB-B590-5C54C140A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Indikáció:</a:t>
            </a:r>
          </a:p>
          <a:p>
            <a:pPr lvl="1"/>
            <a:r>
              <a:rPr lang="hu-HU" dirty="0"/>
              <a:t>Leginkább </a:t>
            </a:r>
            <a:r>
              <a:rPr lang="hu-HU" dirty="0" err="1"/>
              <a:t>prehospitálisan</a:t>
            </a:r>
            <a:endParaRPr lang="hu-HU" dirty="0"/>
          </a:p>
          <a:p>
            <a:pPr lvl="1"/>
            <a:r>
              <a:rPr lang="hu-HU" dirty="0"/>
              <a:t>Általában újraélesztés során légútbiztosítás</a:t>
            </a:r>
          </a:p>
          <a:p>
            <a:pPr lvl="1"/>
            <a:r>
              <a:rPr lang="hu-HU" dirty="0"/>
              <a:t>Sikertelen ETI, </a:t>
            </a:r>
            <a:r>
              <a:rPr lang="hu-HU" dirty="0" err="1"/>
              <a:t>rescue</a:t>
            </a:r>
            <a:r>
              <a:rPr lang="hu-HU" dirty="0"/>
              <a:t> útvonal, időnyerés</a:t>
            </a:r>
          </a:p>
          <a:p>
            <a:r>
              <a:rPr lang="hu-HU" dirty="0"/>
              <a:t>Kontraindikáció:</a:t>
            </a:r>
          </a:p>
          <a:p>
            <a:pPr lvl="1"/>
            <a:r>
              <a:rPr lang="hu-HU" dirty="0"/>
              <a:t>Megtartott </a:t>
            </a:r>
            <a:r>
              <a:rPr lang="hu-HU" dirty="0" err="1"/>
              <a:t>gratreflex</a:t>
            </a:r>
            <a:endParaRPr lang="hu-HU" dirty="0"/>
          </a:p>
          <a:p>
            <a:pPr lvl="1"/>
            <a:r>
              <a:rPr lang="hu-HU" dirty="0"/>
              <a:t>Szájnyitási képtelenség (1,5-2 cm)</a:t>
            </a:r>
          </a:p>
          <a:p>
            <a:pPr lvl="1"/>
            <a:r>
              <a:rPr lang="hu-HU" dirty="0"/>
              <a:t>Szájüreg, garat, gége traumás eltérései (relatív)</a:t>
            </a:r>
          </a:p>
          <a:p>
            <a:pPr lvl="1"/>
            <a:r>
              <a:rPr lang="hu-HU" dirty="0"/>
              <a:t>Nyaki gerinc instabilitás, súlyos RA</a:t>
            </a:r>
          </a:p>
          <a:p>
            <a:pPr lvl="1"/>
            <a:r>
              <a:rPr lang="hu-HU" dirty="0" err="1"/>
              <a:t>Oesophagus</a:t>
            </a:r>
            <a:r>
              <a:rPr lang="hu-HU" dirty="0"/>
              <a:t> betegség, epés reflux (</a:t>
            </a:r>
            <a:r>
              <a:rPr lang="hu-HU" dirty="0" err="1"/>
              <a:t>erodatioa</a:t>
            </a:r>
            <a:r>
              <a:rPr lang="hu-HU" dirty="0"/>
              <a:t>, </a:t>
            </a:r>
            <a:r>
              <a:rPr lang="hu-HU" dirty="0" err="1"/>
              <a:t>ulcus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Gége területén, </a:t>
            </a:r>
            <a:r>
              <a:rPr lang="hu-HU" dirty="0" err="1"/>
              <a:t>distalisan</a:t>
            </a:r>
            <a:r>
              <a:rPr lang="hu-HU" dirty="0"/>
              <a:t> obstrukció, tályog</a:t>
            </a:r>
          </a:p>
          <a:p>
            <a:r>
              <a:rPr lang="hu-HU" dirty="0"/>
              <a:t>Szövődmények:</a:t>
            </a:r>
          </a:p>
          <a:p>
            <a:pPr lvl="1"/>
            <a:r>
              <a:rPr lang="hu-HU" dirty="0"/>
              <a:t>Mechanikai sérülés  (megfelelő </a:t>
            </a:r>
            <a:r>
              <a:rPr lang="hu-HU" dirty="0" err="1"/>
              <a:t>sikosítás</a:t>
            </a:r>
            <a:r>
              <a:rPr lang="hu-HU" dirty="0"/>
              <a:t>!)</a:t>
            </a:r>
          </a:p>
          <a:p>
            <a:pPr lvl="1"/>
            <a:r>
              <a:rPr lang="hu-HU" dirty="0"/>
              <a:t>Inadekvát </a:t>
            </a:r>
            <a:r>
              <a:rPr lang="hu-HU" dirty="0" err="1"/>
              <a:t>oxigenizáció</a:t>
            </a:r>
            <a:r>
              <a:rPr lang="hu-HU" dirty="0"/>
              <a:t>, </a:t>
            </a:r>
            <a:r>
              <a:rPr lang="hu-HU" dirty="0" err="1"/>
              <a:t>ventillatio</a:t>
            </a:r>
            <a:endParaRPr lang="hu-HU" dirty="0"/>
          </a:p>
          <a:p>
            <a:pPr lvl="1"/>
            <a:r>
              <a:rPr lang="hu-HU" dirty="0"/>
              <a:t>Lágyrész </a:t>
            </a:r>
            <a:r>
              <a:rPr lang="hu-HU" dirty="0" err="1"/>
              <a:t>herniatio</a:t>
            </a:r>
            <a:r>
              <a:rPr lang="hu-HU" dirty="0"/>
              <a:t>, </a:t>
            </a:r>
            <a:r>
              <a:rPr lang="hu-HU" dirty="0" err="1"/>
              <a:t>epiglottis</a:t>
            </a:r>
            <a:r>
              <a:rPr lang="hu-HU" dirty="0"/>
              <a:t> </a:t>
            </a:r>
            <a:r>
              <a:rPr lang="hu-HU" dirty="0" err="1"/>
              <a:t>oedema</a:t>
            </a:r>
            <a:r>
              <a:rPr lang="hu-HU" dirty="0"/>
              <a:t>, hangszalag bénulás</a:t>
            </a:r>
          </a:p>
          <a:p>
            <a:pPr lvl="1"/>
            <a:r>
              <a:rPr lang="hu-HU" dirty="0"/>
              <a:t>N. </a:t>
            </a:r>
            <a:r>
              <a:rPr lang="hu-HU" dirty="0" err="1"/>
              <a:t>lingualis</a:t>
            </a:r>
            <a:r>
              <a:rPr lang="hu-HU" dirty="0"/>
              <a:t> sérülés, N. </a:t>
            </a:r>
            <a:r>
              <a:rPr lang="hu-HU" dirty="0" err="1"/>
              <a:t>hypoglossus</a:t>
            </a:r>
            <a:r>
              <a:rPr lang="hu-HU" dirty="0"/>
              <a:t> </a:t>
            </a:r>
            <a:r>
              <a:rPr lang="hu-HU" dirty="0" err="1"/>
              <a:t>paresis</a:t>
            </a:r>
            <a:endParaRPr lang="hu-HU" dirty="0"/>
          </a:p>
          <a:p>
            <a:pPr lvl="1"/>
            <a:r>
              <a:rPr lang="hu-HU" dirty="0" err="1"/>
              <a:t>Aspiratio</a:t>
            </a:r>
            <a:r>
              <a:rPr lang="hu-HU" dirty="0"/>
              <a:t>!!</a:t>
            </a:r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2C39323-97F7-4FAD-A9E2-768715C0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83083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998853-7DB2-490F-9472-3E66C1F1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B0F9774-044E-43FB-8AF5-C7F755329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Előnyök: </a:t>
            </a:r>
          </a:p>
          <a:p>
            <a:pPr lvl="1"/>
            <a:r>
              <a:rPr lang="hu-HU" dirty="0"/>
              <a:t>Gyors levezetés</a:t>
            </a:r>
          </a:p>
          <a:p>
            <a:pPr lvl="1"/>
            <a:r>
              <a:rPr lang="hu-HU" dirty="0"/>
              <a:t>Könnyű (nagy gyakorlat nem szükséges hozzá)</a:t>
            </a:r>
          </a:p>
          <a:p>
            <a:pPr lvl="1"/>
            <a:r>
              <a:rPr lang="hu-HU" dirty="0"/>
              <a:t>Nem igényel előkészítést</a:t>
            </a:r>
          </a:p>
          <a:p>
            <a:r>
              <a:rPr lang="hu-HU" dirty="0"/>
              <a:t>Hátrányok:</a:t>
            </a:r>
          </a:p>
          <a:p>
            <a:pPr lvl="1"/>
            <a:r>
              <a:rPr lang="hu-HU" dirty="0" err="1"/>
              <a:t>Aspiratiotól</a:t>
            </a:r>
            <a:r>
              <a:rPr lang="hu-HU" dirty="0"/>
              <a:t> nem véd</a:t>
            </a:r>
          </a:p>
          <a:p>
            <a:pPr lvl="1"/>
            <a:r>
              <a:rPr lang="hu-HU" dirty="0"/>
              <a:t>Átmeneti megoldás</a:t>
            </a:r>
          </a:p>
          <a:p>
            <a:endParaRPr lang="hu-HU" dirty="0"/>
          </a:p>
          <a:p>
            <a:r>
              <a:rPr lang="hu-HU" dirty="0"/>
              <a:t>Csatlakoztatás (SAD – filter – </a:t>
            </a:r>
            <a:r>
              <a:rPr lang="hu-HU" dirty="0" err="1"/>
              <a:t>kapnográf</a:t>
            </a:r>
            <a:r>
              <a:rPr lang="hu-HU" dirty="0"/>
              <a:t> – ballon)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4FF3533-365B-4DB6-8D30-1ECD0550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079434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4E116A-29D0-41B6-B6A1-ACCED690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F2012A0-BEBE-4D16-9B5D-BE812B38B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Fokozott </a:t>
            </a:r>
            <a:r>
              <a:rPr lang="hu-HU" dirty="0" err="1"/>
              <a:t>aspiratios</a:t>
            </a:r>
            <a:r>
              <a:rPr lang="hu-HU" dirty="0"/>
              <a:t> hajlam:</a:t>
            </a:r>
          </a:p>
          <a:p>
            <a:pPr lvl="1"/>
            <a:r>
              <a:rPr lang="hu-HU" dirty="0"/>
              <a:t>Korábbi GI műtét</a:t>
            </a:r>
          </a:p>
          <a:p>
            <a:pPr lvl="1"/>
            <a:r>
              <a:rPr lang="hu-HU" dirty="0" err="1"/>
              <a:t>Hiatus</a:t>
            </a:r>
            <a:r>
              <a:rPr lang="hu-HU" dirty="0"/>
              <a:t> </a:t>
            </a:r>
            <a:r>
              <a:rPr lang="hu-HU" dirty="0" err="1"/>
              <a:t>hernia</a:t>
            </a:r>
            <a:r>
              <a:rPr lang="hu-HU" dirty="0"/>
              <a:t> – tüneteket okozó</a:t>
            </a:r>
          </a:p>
          <a:p>
            <a:pPr lvl="1"/>
            <a:r>
              <a:rPr lang="hu-HU" dirty="0"/>
              <a:t>GERD</a:t>
            </a:r>
          </a:p>
          <a:p>
            <a:pPr lvl="1"/>
            <a:r>
              <a:rPr lang="hu-HU" dirty="0"/>
              <a:t>Graviditás &gt; 10 hét</a:t>
            </a:r>
          </a:p>
          <a:p>
            <a:pPr lvl="1"/>
            <a:r>
              <a:rPr lang="hu-HU" dirty="0" err="1"/>
              <a:t>Obsesitas</a:t>
            </a:r>
            <a:endParaRPr lang="hu-HU" dirty="0"/>
          </a:p>
          <a:p>
            <a:pPr lvl="1"/>
            <a:r>
              <a:rPr lang="hu-HU" dirty="0"/>
              <a:t>Telt gyomrú beteg</a:t>
            </a:r>
          </a:p>
          <a:p>
            <a:pPr lvl="1"/>
            <a:r>
              <a:rPr lang="hu-HU" dirty="0"/>
              <a:t>Vékonybél </a:t>
            </a:r>
            <a:r>
              <a:rPr lang="hu-HU" dirty="0" err="1"/>
              <a:t>ileus</a:t>
            </a:r>
            <a:endParaRPr lang="hu-HU" dirty="0"/>
          </a:p>
          <a:p>
            <a:pPr lvl="1"/>
            <a:r>
              <a:rPr lang="hu-HU" dirty="0"/>
              <a:t>Gyomorfekély</a:t>
            </a:r>
          </a:p>
          <a:p>
            <a:pPr lvl="1"/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BAF44CB-F4A6-43D6-A85A-129CC3AB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34223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EB3F7B-A7BD-466B-9FFD-B8EE1CB7F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33FEDC8-0400-4A0F-96E8-509D8CFF2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Csoportosítás</a:t>
            </a:r>
          </a:p>
          <a:p>
            <a:pPr lvl="1"/>
            <a:r>
              <a:rPr lang="hu-HU" dirty="0"/>
              <a:t>Mandzsetta nélküli (</a:t>
            </a:r>
            <a:r>
              <a:rPr lang="hu-HU" dirty="0" err="1"/>
              <a:t>pl</a:t>
            </a:r>
            <a:r>
              <a:rPr lang="hu-HU" dirty="0"/>
              <a:t>: I-</a:t>
            </a:r>
            <a:r>
              <a:rPr lang="hu-HU" dirty="0" err="1"/>
              <a:t>gel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Mandzsettával rendelkező </a:t>
            </a:r>
            <a:r>
              <a:rPr lang="hu-HU" dirty="0" err="1"/>
              <a:t>perilaryngealis</a:t>
            </a:r>
            <a:r>
              <a:rPr lang="hu-HU" dirty="0"/>
              <a:t> (pl. LMA)</a:t>
            </a:r>
          </a:p>
          <a:p>
            <a:pPr lvl="1"/>
            <a:r>
              <a:rPr lang="hu-HU" dirty="0"/>
              <a:t>Mandzsettával rendelkező </a:t>
            </a:r>
            <a:r>
              <a:rPr lang="hu-HU" dirty="0" err="1"/>
              <a:t>pharyngealis</a:t>
            </a:r>
            <a:r>
              <a:rPr lang="hu-HU" dirty="0"/>
              <a:t> (</a:t>
            </a:r>
            <a:r>
              <a:rPr lang="hu-HU" dirty="0" err="1"/>
              <a:t>hypopharynx</a:t>
            </a:r>
            <a:r>
              <a:rPr lang="hu-HU" dirty="0"/>
              <a:t>-ban felfújható ballon)</a:t>
            </a:r>
          </a:p>
          <a:p>
            <a:pPr lvl="2"/>
            <a:r>
              <a:rPr lang="hu-HU" dirty="0"/>
              <a:t>Nincs második ballon</a:t>
            </a:r>
          </a:p>
          <a:p>
            <a:pPr lvl="2"/>
            <a:r>
              <a:rPr lang="hu-HU" dirty="0"/>
              <a:t>Van </a:t>
            </a:r>
            <a:r>
              <a:rPr lang="hu-HU" dirty="0" err="1"/>
              <a:t>distalis</a:t>
            </a:r>
            <a:r>
              <a:rPr lang="hu-HU" dirty="0"/>
              <a:t> ballon – </a:t>
            </a:r>
            <a:r>
              <a:rPr lang="hu-HU" dirty="0" err="1"/>
              <a:t>pl</a:t>
            </a:r>
            <a:r>
              <a:rPr lang="hu-HU" dirty="0"/>
              <a:t>: </a:t>
            </a:r>
            <a:r>
              <a:rPr lang="hu-HU" dirty="0" err="1"/>
              <a:t>Combitube</a:t>
            </a:r>
            <a:r>
              <a:rPr lang="hu-HU" dirty="0"/>
              <a:t>, </a:t>
            </a:r>
            <a:r>
              <a:rPr lang="hu-HU" dirty="0" err="1"/>
              <a:t>Easytube</a:t>
            </a:r>
            <a:endParaRPr lang="hu-HU" dirty="0"/>
          </a:p>
          <a:p>
            <a:pPr lvl="1"/>
            <a:endParaRPr lang="hu-HU" dirty="0"/>
          </a:p>
          <a:p>
            <a:pPr lvl="1"/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7C251CE-B636-480D-BB04-D62BD7BD5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863837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866A3F-CDA0-4A43-B438-E0149B92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I-</a:t>
            </a:r>
            <a:r>
              <a:rPr lang="hu-HU" dirty="0" err="1"/>
              <a:t>gel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DAAC5E-D61F-4858-9465-7D76A0223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6401361" cy="4944928"/>
          </a:xfrm>
        </p:spPr>
        <p:txBody>
          <a:bodyPr/>
          <a:lstStyle/>
          <a:p>
            <a:r>
              <a:rPr lang="hu-HU" dirty="0"/>
              <a:t>Fejfújást nem igénylő, zselészerű </a:t>
            </a:r>
            <a:r>
              <a:rPr lang="hu-HU" dirty="0" err="1"/>
              <a:t>cuff</a:t>
            </a:r>
            <a:endParaRPr lang="hu-HU" dirty="0"/>
          </a:p>
          <a:p>
            <a:r>
              <a:rPr lang="hu-HU" dirty="0"/>
              <a:t>Test melegére lágyul, gégebemenet alakjához idomul</a:t>
            </a:r>
          </a:p>
          <a:p>
            <a:r>
              <a:rPr lang="hu-HU" dirty="0"/>
              <a:t>Cső jobban véd a harapás ellen</a:t>
            </a:r>
          </a:p>
          <a:p>
            <a:r>
              <a:rPr lang="hu-HU" dirty="0"/>
              <a:t>Gyomorszondának levezetésének nyílás</a:t>
            </a:r>
          </a:p>
          <a:p>
            <a:r>
              <a:rPr lang="hu-HU" dirty="0"/>
              <a:t>Könnyebb behelyezés - egyenesen tartva helyére kell csak tolni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49A2CBF-9F95-4403-8D10-8CF210E5E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78</a:t>
            </a:fld>
            <a:endParaRPr lang="hu-HU"/>
          </a:p>
        </p:txBody>
      </p:sp>
      <p:pic>
        <p:nvPicPr>
          <p:cNvPr id="27650" name="Picture 2" descr="I-Gel Supraglottic Airway, For Clinical, Rs 1950 /piece Resuscitations  Private Limited | ID: 13526123691">
            <a:extLst>
              <a:ext uri="{FF2B5EF4-FFF2-40B4-BE49-F238E27FC236}">
                <a16:creationId xmlns:a16="http://schemas.microsoft.com/office/drawing/2014/main" id="{4206619B-0330-43BC-8DD3-CCADA1B24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424" y="1323249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758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12DCD7-40A5-4134-B3EC-D2A7FA541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LMA – </a:t>
            </a:r>
            <a:r>
              <a:rPr lang="hu-HU" dirty="0" err="1"/>
              <a:t>Laryngeal</a:t>
            </a:r>
            <a:r>
              <a:rPr lang="hu-HU" dirty="0"/>
              <a:t> </a:t>
            </a:r>
            <a:r>
              <a:rPr lang="hu-HU" dirty="0" err="1"/>
              <a:t>Mask</a:t>
            </a:r>
            <a:r>
              <a:rPr lang="hu-HU" dirty="0"/>
              <a:t> </a:t>
            </a:r>
            <a:r>
              <a:rPr lang="hu-HU" dirty="0" err="1"/>
              <a:t>Airway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CDD1144-92E4-4E18-9116-8C30FBA8B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7493314" cy="4944928"/>
          </a:xfrm>
        </p:spPr>
        <p:txBody>
          <a:bodyPr/>
          <a:lstStyle/>
          <a:p>
            <a:r>
              <a:rPr lang="hu-HU" dirty="0"/>
              <a:t>1987-től forgalmazzák</a:t>
            </a:r>
          </a:p>
          <a:p>
            <a:r>
              <a:rPr lang="hu-HU" dirty="0"/>
              <a:t>9-féle LMA</a:t>
            </a:r>
          </a:p>
          <a:p>
            <a:r>
              <a:rPr lang="hu-HU" dirty="0"/>
              <a:t>Ellipszis alakú </a:t>
            </a:r>
            <a:r>
              <a:rPr lang="hu-HU" dirty="0" err="1"/>
              <a:t>cuff</a:t>
            </a:r>
            <a:r>
              <a:rPr lang="hu-HU" dirty="0"/>
              <a:t> (gégebement környéki területe felfújható)</a:t>
            </a:r>
          </a:p>
          <a:p>
            <a:r>
              <a:rPr lang="hu-HU" dirty="0"/>
              <a:t>MR kompatibilis</a:t>
            </a:r>
          </a:p>
          <a:p>
            <a:r>
              <a:rPr lang="hu-HU" dirty="0"/>
              <a:t>Önzáró szelep</a:t>
            </a:r>
          </a:p>
          <a:p>
            <a:r>
              <a:rPr lang="hu-HU" dirty="0"/>
              <a:t>Méretek: 1-6</a:t>
            </a:r>
          </a:p>
          <a:p>
            <a:r>
              <a:rPr lang="hu-HU" dirty="0" err="1"/>
              <a:t>Cuff</a:t>
            </a:r>
            <a:r>
              <a:rPr lang="hu-HU" dirty="0"/>
              <a:t> térfogata: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5D4F842-CD2B-40C1-A12C-34398C74E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79</a:t>
            </a:fld>
            <a:endParaRPr lang="hu-HU"/>
          </a:p>
        </p:txBody>
      </p:sp>
      <p:pic>
        <p:nvPicPr>
          <p:cNvPr id="28674" name="Picture 2" descr="LMA Unique Plus Airways | Bound Tree">
            <a:extLst>
              <a:ext uri="{FF2B5EF4-FFF2-40B4-BE49-F238E27FC236}">
                <a16:creationId xmlns:a16="http://schemas.microsoft.com/office/drawing/2014/main" id="{32F91745-7B47-413A-80D2-080FB1B8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331" y="1756392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756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7ECD41-DD1E-459B-BD78-A301B9A88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Gége felépítése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EEA522B-7B8F-41FB-BC48-CD49BFDEF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6374727" cy="4944928"/>
          </a:xfrm>
        </p:spPr>
        <p:txBody>
          <a:bodyPr/>
          <a:lstStyle/>
          <a:p>
            <a:r>
              <a:rPr lang="hu-HU" dirty="0"/>
              <a:t>Gége:</a:t>
            </a:r>
          </a:p>
          <a:p>
            <a:pPr lvl="1"/>
            <a:r>
              <a:rPr lang="hu-HU" dirty="0"/>
              <a:t>3 páros porc (</a:t>
            </a:r>
            <a:r>
              <a:rPr lang="hu-HU" dirty="0" err="1"/>
              <a:t>cartl</a:t>
            </a:r>
            <a:r>
              <a:rPr lang="hu-HU" dirty="0"/>
              <a:t> </a:t>
            </a:r>
            <a:r>
              <a:rPr lang="hu-HU" dirty="0" err="1"/>
              <a:t>arytenoidea</a:t>
            </a:r>
            <a:r>
              <a:rPr lang="hu-HU" dirty="0"/>
              <a:t>, </a:t>
            </a:r>
            <a:r>
              <a:rPr lang="hu-HU" dirty="0" err="1"/>
              <a:t>corniculata</a:t>
            </a:r>
            <a:r>
              <a:rPr lang="hu-HU" dirty="0"/>
              <a:t>, </a:t>
            </a:r>
            <a:r>
              <a:rPr lang="hu-HU" dirty="0" err="1"/>
              <a:t>cuneiformis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3 páratlan (</a:t>
            </a:r>
            <a:r>
              <a:rPr lang="hu-HU" dirty="0" err="1"/>
              <a:t>cart</a:t>
            </a:r>
            <a:r>
              <a:rPr lang="hu-HU" dirty="0"/>
              <a:t>. </a:t>
            </a:r>
            <a:r>
              <a:rPr lang="hu-HU" dirty="0" err="1"/>
              <a:t>Thyreoidea</a:t>
            </a:r>
            <a:r>
              <a:rPr lang="hu-HU" dirty="0"/>
              <a:t>, </a:t>
            </a:r>
            <a:r>
              <a:rPr lang="hu-HU" dirty="0" err="1"/>
              <a:t>cart</a:t>
            </a:r>
            <a:r>
              <a:rPr lang="hu-HU" dirty="0"/>
              <a:t>. </a:t>
            </a:r>
            <a:r>
              <a:rPr lang="hu-HU" dirty="0" err="1"/>
              <a:t>Cricoidea</a:t>
            </a:r>
            <a:r>
              <a:rPr lang="hu-HU" dirty="0"/>
              <a:t>, </a:t>
            </a:r>
            <a:r>
              <a:rPr lang="hu-HU" dirty="0" err="1"/>
              <a:t>epiglottis</a:t>
            </a:r>
            <a:r>
              <a:rPr lang="hu-HU" dirty="0"/>
              <a:t>)</a:t>
            </a:r>
          </a:p>
          <a:p>
            <a:pPr lvl="1"/>
            <a:r>
              <a:rPr lang="hu-HU" dirty="0" err="1"/>
              <a:t>Sellick</a:t>
            </a:r>
            <a:r>
              <a:rPr lang="hu-HU" dirty="0"/>
              <a:t> manőver – </a:t>
            </a:r>
            <a:r>
              <a:rPr lang="hu-HU" dirty="0" err="1"/>
              <a:t>cart</a:t>
            </a:r>
            <a:r>
              <a:rPr lang="hu-HU" dirty="0"/>
              <a:t>. </a:t>
            </a:r>
            <a:r>
              <a:rPr lang="hu-HU" dirty="0" err="1"/>
              <a:t>Cricoideara</a:t>
            </a:r>
            <a:r>
              <a:rPr lang="hu-HU" dirty="0"/>
              <a:t> gyakorolt nyomás – gyűrű alakú porc nyomást gyakorol az </a:t>
            </a:r>
            <a:r>
              <a:rPr lang="hu-HU" dirty="0" err="1"/>
              <a:t>oesophagusra</a:t>
            </a:r>
            <a:r>
              <a:rPr lang="hu-HU" dirty="0"/>
              <a:t> – </a:t>
            </a:r>
            <a:r>
              <a:rPr lang="hu-HU" dirty="0" err="1"/>
              <a:t>regurgitatiot</a:t>
            </a:r>
            <a:r>
              <a:rPr lang="hu-HU" dirty="0"/>
              <a:t> megelőzzük</a:t>
            </a:r>
          </a:p>
          <a:p>
            <a:pPr lvl="1"/>
            <a:r>
              <a:rPr lang="hu-HU" dirty="0" err="1"/>
              <a:t>Membrana</a:t>
            </a:r>
            <a:r>
              <a:rPr lang="hu-HU" dirty="0"/>
              <a:t> </a:t>
            </a:r>
            <a:r>
              <a:rPr lang="hu-HU" dirty="0" err="1"/>
              <a:t>cricothyreoidea</a:t>
            </a:r>
            <a:r>
              <a:rPr lang="hu-HU" dirty="0"/>
              <a:t> – </a:t>
            </a:r>
            <a:r>
              <a:rPr lang="hu-HU" dirty="0" err="1"/>
              <a:t>conicotomia</a:t>
            </a:r>
            <a:endParaRPr lang="hu-HU" dirty="0"/>
          </a:p>
          <a:p>
            <a:pPr lvl="1"/>
            <a:r>
              <a:rPr lang="hu-HU" dirty="0"/>
              <a:t>Páros porcok a gége hátsó részén – könnyebben sérülnek, főleg egyenes </a:t>
            </a:r>
            <a:r>
              <a:rPr lang="hu-HU" dirty="0" err="1"/>
              <a:t>lapoc</a:t>
            </a:r>
            <a:r>
              <a:rPr lang="hu-HU" dirty="0"/>
              <a:t> esetén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52E398A-E6E7-4C82-A32C-856CC522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</a:t>
            </a:fld>
            <a:endParaRPr lang="hu-HU"/>
          </a:p>
        </p:txBody>
      </p:sp>
      <p:pic>
        <p:nvPicPr>
          <p:cNvPr id="1026" name="Picture 2" descr="Gége – Wikipédia">
            <a:extLst>
              <a:ext uri="{FF2B5EF4-FFF2-40B4-BE49-F238E27FC236}">
                <a16:creationId xmlns:a16="http://schemas.microsoft.com/office/drawing/2014/main" id="{C7321E86-D8CE-459A-BE89-31A59F14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677" y="1491448"/>
            <a:ext cx="5266791" cy="456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574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51598B-1887-478B-A28F-FDC18023D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LMA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55B2057-8919-4FE2-AA9E-8F166AFEA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58668"/>
            <a:ext cx="11608067" cy="4944928"/>
          </a:xfrm>
        </p:spPr>
        <p:txBody>
          <a:bodyPr/>
          <a:lstStyle/>
          <a:p>
            <a:r>
              <a:rPr lang="hu-HU" dirty="0"/>
              <a:t>Behelyezés menete:</a:t>
            </a:r>
          </a:p>
          <a:p>
            <a:pPr lvl="1"/>
            <a:r>
              <a:rPr lang="hu-HU" dirty="0"/>
              <a:t>Ellenőrizni a </a:t>
            </a:r>
            <a:r>
              <a:rPr lang="hu-HU" dirty="0" err="1"/>
              <a:t>cuffot</a:t>
            </a:r>
            <a:r>
              <a:rPr lang="hu-HU" dirty="0"/>
              <a:t>, </a:t>
            </a:r>
            <a:r>
              <a:rPr lang="hu-HU" dirty="0" err="1"/>
              <a:t>sikosító</a:t>
            </a:r>
            <a:r>
              <a:rPr lang="hu-HU" dirty="0"/>
              <a:t> használata</a:t>
            </a:r>
          </a:p>
          <a:p>
            <a:pPr lvl="1"/>
            <a:r>
              <a:rPr lang="hu-HU" dirty="0"/>
              <a:t>Beteg feje mögül, fejet megfogni, enyhén hátra hajtani – </a:t>
            </a:r>
            <a:r>
              <a:rPr lang="hu-HU" dirty="0" err="1"/>
              <a:t>sniffing</a:t>
            </a:r>
            <a:r>
              <a:rPr lang="hu-HU" dirty="0"/>
              <a:t> (nyaki gerincsérülés gyanúja nem áll fenn)</a:t>
            </a:r>
          </a:p>
          <a:p>
            <a:pPr lvl="1"/>
            <a:r>
              <a:rPr lang="hu-HU" dirty="0"/>
              <a:t>Másik kézbe LMA – tollszár fogás</a:t>
            </a:r>
          </a:p>
          <a:p>
            <a:pPr lvl="1"/>
            <a:r>
              <a:rPr lang="hu-HU" dirty="0"/>
              <a:t>Szájüregbe bevezetni – nyílás a nyelv felé (fekete csík a beteg orra felé néz)</a:t>
            </a:r>
          </a:p>
          <a:p>
            <a:pPr lvl="1"/>
            <a:r>
              <a:rPr lang="hu-HU" dirty="0"/>
              <a:t>Bevezetés közben ügyelni, hogy </a:t>
            </a:r>
            <a:r>
              <a:rPr lang="hu-HU" dirty="0" err="1"/>
              <a:t>cuff</a:t>
            </a:r>
            <a:r>
              <a:rPr lang="hu-HU" dirty="0"/>
              <a:t> ne forduljon maga alá</a:t>
            </a:r>
          </a:p>
          <a:p>
            <a:pPr lvl="1"/>
            <a:r>
              <a:rPr lang="hu-HU" dirty="0"/>
              <a:t>Eszköz garatban elakad, ekkora fejet elengedni, majd elakadásig letolni a tubust</a:t>
            </a:r>
          </a:p>
          <a:p>
            <a:pPr lvl="1"/>
            <a:r>
              <a:rPr lang="hu-HU" dirty="0" err="1"/>
              <a:t>Cuffot</a:t>
            </a:r>
            <a:r>
              <a:rPr lang="hu-HU" dirty="0"/>
              <a:t> felfújni, majd ellenőrizni tüdők </a:t>
            </a:r>
            <a:r>
              <a:rPr lang="hu-HU" dirty="0" err="1"/>
              <a:t>hallgatózással</a:t>
            </a:r>
            <a:endParaRPr lang="hu-HU" dirty="0"/>
          </a:p>
          <a:p>
            <a:pPr lvl="1"/>
            <a:r>
              <a:rPr lang="hu-HU" dirty="0"/>
              <a:t>Megfelelő </a:t>
            </a:r>
            <a:r>
              <a:rPr lang="hu-HU" dirty="0" err="1"/>
              <a:t>pozitionálás</a:t>
            </a:r>
            <a:r>
              <a:rPr lang="hu-HU" dirty="0"/>
              <a:t> esetén középvonalban van</a:t>
            </a:r>
          </a:p>
          <a:p>
            <a:pPr lvl="1"/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B22215F-B7F7-4DDC-8004-A574D323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15492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9A3EBBF-2B8A-46F9-9E7F-0E3B00A2B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LMA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DEA475-7DC3-459C-8B0D-46B6D7EFD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Hibák:</a:t>
            </a:r>
          </a:p>
          <a:p>
            <a:pPr lvl="1"/>
            <a:r>
              <a:rPr lang="hu-HU" dirty="0"/>
              <a:t>Fejpozicionálási hiba</a:t>
            </a:r>
          </a:p>
          <a:p>
            <a:pPr lvl="1"/>
            <a:r>
              <a:rPr lang="hu-HU" dirty="0" err="1"/>
              <a:t>Cuff</a:t>
            </a:r>
            <a:r>
              <a:rPr lang="hu-HU" dirty="0"/>
              <a:t> csúcsa visszagyűrődik</a:t>
            </a:r>
          </a:p>
          <a:p>
            <a:pPr lvl="1"/>
            <a:r>
              <a:rPr lang="hu-HU" dirty="0"/>
              <a:t>Nincs elég mélyen</a:t>
            </a:r>
          </a:p>
          <a:p>
            <a:pPr lvl="1"/>
            <a:r>
              <a:rPr lang="hu-HU" dirty="0"/>
              <a:t>Mérethiba</a:t>
            </a:r>
          </a:p>
          <a:p>
            <a:pPr marL="457200" lvl="1" indent="0">
              <a:buNone/>
            </a:pPr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61458CE-1A29-437B-B16A-D4ABD543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11674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1FF6B0-7B7E-4A09-8D2B-49963D1B4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Intubatios</a:t>
            </a:r>
            <a:r>
              <a:rPr lang="hu-HU" dirty="0"/>
              <a:t> LMA - ILMA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F29D409-71E0-441B-ADBE-5B4EED6CD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58668"/>
            <a:ext cx="6978409" cy="4944928"/>
          </a:xfrm>
        </p:spPr>
        <p:txBody>
          <a:bodyPr/>
          <a:lstStyle/>
          <a:p>
            <a:r>
              <a:rPr lang="hu-HU" dirty="0"/>
              <a:t>LMA behelyezését követően </a:t>
            </a:r>
            <a:r>
              <a:rPr lang="hu-HU" dirty="0" err="1"/>
              <a:t>sepciális</a:t>
            </a:r>
            <a:r>
              <a:rPr lang="hu-HU" dirty="0"/>
              <a:t> tubus helyezhető be rajta – jó eséllyel </a:t>
            </a:r>
            <a:r>
              <a:rPr lang="hu-HU" dirty="0" err="1"/>
              <a:t>tracheaba</a:t>
            </a:r>
            <a:r>
              <a:rPr lang="hu-HU" dirty="0"/>
              <a:t> talál utat</a:t>
            </a:r>
          </a:p>
          <a:p>
            <a:r>
              <a:rPr lang="hu-HU" dirty="0"/>
              <a:t>ILMA végén </a:t>
            </a:r>
            <a:r>
              <a:rPr lang="hu-HU" dirty="0" err="1"/>
              <a:t>sinező</a:t>
            </a:r>
            <a:r>
              <a:rPr lang="hu-HU" dirty="0"/>
              <a:t> szár, ami a hangrésbe tereli a tubust</a:t>
            </a:r>
          </a:p>
          <a:p>
            <a:r>
              <a:rPr lang="hu-HU" dirty="0"/>
              <a:t>Tubus szárában fémszál fut körbe (spiráltubus) – nem törik meg – LMA lehúzható róla</a:t>
            </a:r>
          </a:p>
          <a:p>
            <a:r>
              <a:rPr lang="hu-HU" dirty="0"/>
              <a:t>6-8 </a:t>
            </a:r>
            <a:r>
              <a:rPr lang="hu-HU" dirty="0" err="1"/>
              <a:t>as</a:t>
            </a:r>
            <a:r>
              <a:rPr lang="hu-HU" dirty="0"/>
              <a:t> méretben</a:t>
            </a:r>
          </a:p>
          <a:p>
            <a:r>
              <a:rPr lang="hu-HU" dirty="0"/>
              <a:t>Hagyományos LMA és tubussal nem működik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7FCF3BC-445B-45C3-A892-E550EF083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82</a:t>
            </a:fld>
            <a:endParaRPr lang="hu-HU"/>
          </a:p>
        </p:txBody>
      </p:sp>
      <p:pic>
        <p:nvPicPr>
          <p:cNvPr id="29698" name="Picture 2" descr="Comparison of effectiveness of intubation by way of &quot;Gum Elastic Bougie&quot;  and &quot;Intubating Laryngeal Mask Airway&quot; in endotracheal intubation of  patients with simulated cervical trauma">
            <a:extLst>
              <a:ext uri="{FF2B5EF4-FFF2-40B4-BE49-F238E27FC236}">
                <a16:creationId xmlns:a16="http://schemas.microsoft.com/office/drawing/2014/main" id="{3BF0C6C9-C490-46B6-B809-24DD5462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49" y="2337925"/>
            <a:ext cx="3761543" cy="307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3937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29E2BF-69CC-4AEE-8DEA-5C597CE1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Laringealis</a:t>
            </a:r>
            <a:r>
              <a:rPr lang="hu-HU" dirty="0"/>
              <a:t> tubus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5F0124F-ED00-4E75-9C99-8B5C66F56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5336040" cy="4944928"/>
          </a:xfrm>
        </p:spPr>
        <p:txBody>
          <a:bodyPr/>
          <a:lstStyle/>
          <a:p>
            <a:r>
              <a:rPr lang="hu-HU" dirty="0"/>
              <a:t>Klasszikus LT: egyszerre két ballon felfújni (</a:t>
            </a:r>
            <a:r>
              <a:rPr lang="hu-HU" dirty="0" err="1"/>
              <a:t>distalis</a:t>
            </a:r>
            <a:r>
              <a:rPr lang="hu-HU" dirty="0"/>
              <a:t> nyelőcsőbe, </a:t>
            </a:r>
            <a:r>
              <a:rPr lang="hu-HU" dirty="0" err="1"/>
              <a:t>proximalis</a:t>
            </a:r>
            <a:r>
              <a:rPr lang="hu-HU" dirty="0"/>
              <a:t> </a:t>
            </a:r>
            <a:r>
              <a:rPr lang="hu-HU" dirty="0" err="1"/>
              <a:t>cuff</a:t>
            </a:r>
            <a:r>
              <a:rPr lang="hu-HU" dirty="0"/>
              <a:t> garatot zárja le)</a:t>
            </a:r>
          </a:p>
          <a:p>
            <a:r>
              <a:rPr lang="hu-HU" dirty="0"/>
              <a:t>Két </a:t>
            </a:r>
            <a:r>
              <a:rPr lang="hu-HU" dirty="0" err="1"/>
              <a:t>cuff</a:t>
            </a:r>
            <a:r>
              <a:rPr lang="hu-HU" dirty="0"/>
              <a:t> között nyílás, azon keresztül lélegeztet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04E9FBA-029B-4718-8C7F-7495EAD91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83</a:t>
            </a:fld>
            <a:endParaRPr lang="hu-HU"/>
          </a:p>
        </p:txBody>
      </p:sp>
      <p:pic>
        <p:nvPicPr>
          <p:cNvPr id="30722" name="Picture 2" descr="Laryngeal Tubes | Smart Life Savers">
            <a:extLst>
              <a:ext uri="{FF2B5EF4-FFF2-40B4-BE49-F238E27FC236}">
                <a16:creationId xmlns:a16="http://schemas.microsoft.com/office/drawing/2014/main" id="{A6D6ACA5-458B-4871-B786-0BA5E2A71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34" y="1689090"/>
            <a:ext cx="3893366" cy="389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Laryngeal Tubes - VBM Medizintechnik GmbH Medical Products Made in Germany">
            <a:extLst>
              <a:ext uri="{FF2B5EF4-FFF2-40B4-BE49-F238E27FC236}">
                <a16:creationId xmlns:a16="http://schemas.microsoft.com/office/drawing/2014/main" id="{CF4E1375-7F76-43AA-A5C2-ED15B1FE1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02" y="3595425"/>
            <a:ext cx="4168067" cy="312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6371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1F3009-AA42-4825-A155-B48759317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Kombitubus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2546FA-FA1C-4FCE-8CB1-EB7E7487C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5611248" cy="4944928"/>
          </a:xfrm>
        </p:spPr>
        <p:txBody>
          <a:bodyPr>
            <a:normAutofit fontScale="92500" lnSpcReduction="20000"/>
          </a:bodyPr>
          <a:lstStyle/>
          <a:p>
            <a:r>
              <a:rPr lang="hu-HU" dirty="0" err="1"/>
              <a:t>Combitube</a:t>
            </a:r>
            <a:r>
              <a:rPr lang="hu-HU" dirty="0"/>
              <a:t>, </a:t>
            </a:r>
            <a:r>
              <a:rPr lang="hu-HU" dirty="0" err="1"/>
              <a:t>Oesophagal-Tracheal</a:t>
            </a:r>
            <a:r>
              <a:rPr lang="hu-HU" dirty="0"/>
              <a:t> </a:t>
            </a:r>
            <a:r>
              <a:rPr lang="hu-HU" dirty="0" err="1"/>
              <a:t>Combitube</a:t>
            </a:r>
            <a:r>
              <a:rPr lang="hu-HU" dirty="0"/>
              <a:t> (ETC)</a:t>
            </a:r>
          </a:p>
          <a:p>
            <a:r>
              <a:rPr lang="hu-HU" dirty="0"/>
              <a:t>Ikercső, dupla ballon</a:t>
            </a:r>
          </a:p>
          <a:p>
            <a:r>
              <a:rPr lang="hu-HU" dirty="0"/>
              <a:t>Fehér:</a:t>
            </a:r>
          </a:p>
          <a:p>
            <a:pPr lvl="1"/>
            <a:r>
              <a:rPr lang="hu-HU" dirty="0" err="1"/>
              <a:t>distalis</a:t>
            </a:r>
            <a:r>
              <a:rPr lang="hu-HU" dirty="0"/>
              <a:t> mandzsetta felfújása</a:t>
            </a:r>
          </a:p>
          <a:p>
            <a:pPr lvl="1"/>
            <a:r>
              <a:rPr lang="hu-HU" dirty="0"/>
              <a:t>Lélegeztetés a </a:t>
            </a:r>
            <a:r>
              <a:rPr lang="hu-HU" dirty="0" err="1"/>
              <a:t>distalis</a:t>
            </a:r>
            <a:r>
              <a:rPr lang="hu-HU" dirty="0"/>
              <a:t> </a:t>
            </a:r>
            <a:r>
              <a:rPr lang="hu-HU" dirty="0" err="1"/>
              <a:t>porton</a:t>
            </a:r>
            <a:r>
              <a:rPr lang="hu-HU" dirty="0"/>
              <a:t> keresztül</a:t>
            </a:r>
          </a:p>
          <a:p>
            <a:r>
              <a:rPr lang="hu-HU" dirty="0"/>
              <a:t>Kék:</a:t>
            </a:r>
          </a:p>
          <a:p>
            <a:pPr lvl="1"/>
            <a:r>
              <a:rPr lang="hu-HU" dirty="0" err="1"/>
              <a:t>proximalis</a:t>
            </a:r>
            <a:r>
              <a:rPr lang="hu-HU" dirty="0"/>
              <a:t> mandzsetta felfújása</a:t>
            </a:r>
          </a:p>
          <a:p>
            <a:pPr lvl="1"/>
            <a:r>
              <a:rPr lang="hu-HU" dirty="0"/>
              <a:t>Lélegeztetés a </a:t>
            </a:r>
            <a:r>
              <a:rPr lang="hu-HU" dirty="0" err="1"/>
              <a:t>proximalis</a:t>
            </a:r>
            <a:r>
              <a:rPr lang="hu-HU" dirty="0"/>
              <a:t> </a:t>
            </a:r>
            <a:r>
              <a:rPr lang="hu-HU" dirty="0" err="1"/>
              <a:t>porton</a:t>
            </a:r>
            <a:r>
              <a:rPr lang="hu-HU" dirty="0"/>
              <a:t> keresztül</a:t>
            </a:r>
          </a:p>
          <a:p>
            <a:pPr lvl="1"/>
            <a:r>
              <a:rPr lang="hu-HU" dirty="0"/>
              <a:t>Általában lélegeztetést ezen kezdjük (legtöbb esetben tubus az </a:t>
            </a:r>
            <a:r>
              <a:rPr lang="hu-HU" dirty="0" err="1"/>
              <a:t>oesophagusba</a:t>
            </a:r>
            <a:r>
              <a:rPr lang="hu-HU" dirty="0"/>
              <a:t> kerül)</a:t>
            </a:r>
          </a:p>
          <a:p>
            <a:r>
              <a:rPr lang="hu-HU" dirty="0"/>
              <a:t>Vak levezetés – 98% </a:t>
            </a:r>
            <a:r>
              <a:rPr lang="hu-HU" dirty="0" err="1"/>
              <a:t>oesophagusba</a:t>
            </a:r>
            <a:r>
              <a:rPr lang="hu-HU" dirty="0"/>
              <a:t>, 2% </a:t>
            </a:r>
            <a:r>
              <a:rPr lang="hu-HU" dirty="0" err="1"/>
              <a:t>tracheaba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A2754A7-5584-4372-BF92-58712075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84</a:t>
            </a:fld>
            <a:endParaRPr lang="hu-HU"/>
          </a:p>
        </p:txBody>
      </p:sp>
      <p:pic>
        <p:nvPicPr>
          <p:cNvPr id="6" name="Picture 2" descr="combitube_i">
            <a:extLst>
              <a:ext uri="{FF2B5EF4-FFF2-40B4-BE49-F238E27FC236}">
                <a16:creationId xmlns:a16="http://schemas.microsoft.com/office/drawing/2014/main" id="{5061ED7C-277E-41DD-B74C-44738E2A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97" y="1189866"/>
            <a:ext cx="4787249" cy="358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ombitube, Shiley Esophageal Tracheal Airway, Rollup Kit, - Penn Care, Inc.">
            <a:extLst>
              <a:ext uri="{FF2B5EF4-FFF2-40B4-BE49-F238E27FC236}">
                <a16:creationId xmlns:a16="http://schemas.microsoft.com/office/drawing/2014/main" id="{A0175779-A0DF-462E-A5D1-F2A261915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37" y="3390010"/>
            <a:ext cx="3353120" cy="33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1141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8348EA-5134-4972-8052-5A7FD8293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Kombitubus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9C3A37C-B605-4E88-B469-0FED1C934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214" y="1196600"/>
            <a:ext cx="10067277" cy="4944928"/>
          </a:xfrm>
        </p:spPr>
        <p:txBody>
          <a:bodyPr>
            <a:normAutofit/>
          </a:bodyPr>
          <a:lstStyle/>
          <a:p>
            <a:endParaRPr lang="hu-HU" dirty="0"/>
          </a:p>
          <a:p>
            <a:r>
              <a:rPr lang="hu-HU" dirty="0" err="1"/>
              <a:t>Tubuspozició</a:t>
            </a:r>
            <a:r>
              <a:rPr lang="hu-HU" dirty="0"/>
              <a:t> ellenőrzésekor derül ki melyik szárral lehet lélegeztetni</a:t>
            </a:r>
          </a:p>
          <a:p>
            <a:r>
              <a:rPr lang="hu-HU" dirty="0"/>
              <a:t>Előny:</a:t>
            </a:r>
          </a:p>
          <a:p>
            <a:pPr lvl="1"/>
            <a:r>
              <a:rPr lang="hu-HU" dirty="0"/>
              <a:t>Nem szükséges fej </a:t>
            </a:r>
            <a:r>
              <a:rPr lang="hu-HU" dirty="0" err="1"/>
              <a:t>reclinatioja</a:t>
            </a:r>
            <a:r>
              <a:rPr lang="hu-HU" dirty="0"/>
              <a:t> – nyaki gerinc sérültek</a:t>
            </a:r>
          </a:p>
          <a:p>
            <a:pPr lvl="1"/>
            <a:r>
              <a:rPr lang="hu-HU" dirty="0"/>
              <a:t>Nagyfokú vérzés esetén előnyős</a:t>
            </a:r>
          </a:p>
          <a:p>
            <a:r>
              <a:rPr lang="hu-HU" dirty="0"/>
              <a:t>Hátrány:</a:t>
            </a:r>
          </a:p>
          <a:p>
            <a:pPr lvl="1"/>
            <a:r>
              <a:rPr lang="hu-HU" dirty="0"/>
              <a:t>Hosszútávú lélegeztetésnél nem előnyös – trachea leszívása nem lehetséges (kivétel ha </a:t>
            </a:r>
            <a:r>
              <a:rPr lang="hu-HU" dirty="0" err="1"/>
              <a:t>dist</a:t>
            </a:r>
            <a:r>
              <a:rPr lang="hu-HU" dirty="0"/>
              <a:t>. Port </a:t>
            </a:r>
            <a:r>
              <a:rPr lang="hu-HU" dirty="0" err="1"/>
              <a:t>tracheaba</a:t>
            </a:r>
            <a:r>
              <a:rPr lang="hu-HU" dirty="0"/>
              <a:t> megy)</a:t>
            </a:r>
          </a:p>
          <a:p>
            <a:pPr lvl="1"/>
            <a:r>
              <a:rPr lang="hu-HU" dirty="0"/>
              <a:t>Gyógyszeradagolás nem lehetséges</a:t>
            </a:r>
          </a:p>
          <a:p>
            <a:pPr lvl="1"/>
            <a:r>
              <a:rPr lang="hu-HU" dirty="0"/>
              <a:t>Tubus vágott éle lágyrészsérülést okozhat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3EE0D18-2CD9-4E18-ADF1-3450706B9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28731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AD7243-6340-4245-876B-8822901E7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Conicotomia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D033B3-87C9-4674-8F65-BB03D32E9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4E4D0EA-5BBD-49B7-AC75-0F21ADEC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86</a:t>
            </a:fld>
            <a:endParaRPr lang="hu-HU"/>
          </a:p>
        </p:txBody>
      </p:sp>
      <p:pic>
        <p:nvPicPr>
          <p:cNvPr id="6" name="Picture 2" descr="🏰 ◼️ 😥 Conicotomy: technique, indications and contraindications 🍝 😁 🍸">
            <a:extLst>
              <a:ext uri="{FF2B5EF4-FFF2-40B4-BE49-F238E27FC236}">
                <a16:creationId xmlns:a16="http://schemas.microsoft.com/office/drawing/2014/main" id="{0DC06FC5-C54D-48C3-A7EF-6372C0F82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659" y="1812700"/>
            <a:ext cx="5634269" cy="37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63098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2BF02A-6724-4860-B4BE-D3EA73CBF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Conicotomia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3F96C78-F269-4265-ABF9-529D0D325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6738712" cy="4944928"/>
          </a:xfrm>
        </p:spPr>
        <p:txBody>
          <a:bodyPr/>
          <a:lstStyle/>
          <a:p>
            <a:r>
              <a:rPr lang="hu-HU" dirty="0" err="1"/>
              <a:t>Cricothyreoidectomia</a:t>
            </a:r>
            <a:endParaRPr lang="hu-HU" dirty="0"/>
          </a:p>
          <a:p>
            <a:r>
              <a:rPr lang="hu-HU" dirty="0"/>
              <a:t>Sürgősségi légútbiztosítás&lt;4%-ban</a:t>
            </a:r>
          </a:p>
          <a:p>
            <a:r>
              <a:rPr lang="hu-HU" dirty="0"/>
              <a:t>1900-as években alkalmazták előszőr</a:t>
            </a:r>
          </a:p>
          <a:p>
            <a:r>
              <a:rPr lang="hu-HU" dirty="0"/>
              <a:t>Elsőként választandó sebészi légútbiztosítási módszer </a:t>
            </a:r>
            <a:r>
              <a:rPr lang="hu-HU" dirty="0" err="1"/>
              <a:t>sűrgős</a:t>
            </a:r>
            <a:r>
              <a:rPr lang="hu-HU" dirty="0"/>
              <a:t> esetben, amikor más </a:t>
            </a:r>
            <a:r>
              <a:rPr lang="hu-HU" dirty="0" err="1"/>
              <a:t>intubatios</a:t>
            </a:r>
            <a:r>
              <a:rPr lang="hu-HU" dirty="0"/>
              <a:t> technikák sikertelennek bizonyulnak</a:t>
            </a:r>
          </a:p>
          <a:p>
            <a:r>
              <a:rPr lang="hu-HU" dirty="0"/>
              <a:t>96% feletti siker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F3EDBD4-5FD1-471A-9F9D-BA7333D10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87</a:t>
            </a:fld>
            <a:endParaRPr lang="hu-HU"/>
          </a:p>
        </p:txBody>
      </p:sp>
      <p:pic>
        <p:nvPicPr>
          <p:cNvPr id="4098" name="Picture 2" descr="Felső légúti szűkületek okai, diagnózisa, tünetei és therápiára, különös  tekintettel az akut teendőkre. Gégeödé">
            <a:extLst>
              <a:ext uri="{FF2B5EF4-FFF2-40B4-BE49-F238E27FC236}">
                <a16:creationId xmlns:a16="http://schemas.microsoft.com/office/drawing/2014/main" id="{3F7CD76E-A396-4AA8-8DA4-09F8C6821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765" y="1519652"/>
            <a:ext cx="4737208" cy="354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091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FB08A2-35B2-4C3E-8618-412880AEF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A00AEBB-3C00-4C09-8FCA-7A8A79E4B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Előnyök a </a:t>
            </a:r>
            <a:r>
              <a:rPr lang="hu-HU" dirty="0" err="1"/>
              <a:t>tracheostomiával</a:t>
            </a:r>
            <a:r>
              <a:rPr lang="hu-HU" dirty="0"/>
              <a:t> szemben</a:t>
            </a:r>
          </a:p>
          <a:p>
            <a:pPr lvl="1"/>
            <a:r>
              <a:rPr lang="hu-HU" dirty="0"/>
              <a:t>Gyors (kevesebb mint 2 perc)</a:t>
            </a:r>
          </a:p>
          <a:p>
            <a:pPr lvl="1"/>
            <a:r>
              <a:rPr lang="hu-HU" dirty="0"/>
              <a:t>Min. sebészi gyakorlat</a:t>
            </a:r>
          </a:p>
          <a:p>
            <a:pPr lvl="1"/>
            <a:r>
              <a:rPr lang="hu-HU" dirty="0"/>
              <a:t>Felületes tájékozódási pontok</a:t>
            </a:r>
          </a:p>
          <a:p>
            <a:pPr lvl="1"/>
            <a:r>
              <a:rPr lang="hu-HU" dirty="0" err="1"/>
              <a:t>Neutralis</a:t>
            </a:r>
            <a:r>
              <a:rPr lang="hu-HU" dirty="0"/>
              <a:t> nyak pozíció</a:t>
            </a:r>
          </a:p>
          <a:p>
            <a:pPr lvl="1"/>
            <a:r>
              <a:rPr lang="hu-HU" dirty="0"/>
              <a:t>Kevesebb szövődmény</a:t>
            </a:r>
          </a:p>
          <a:p>
            <a:pPr lvl="1"/>
            <a:r>
              <a:rPr lang="hu-HU" dirty="0"/>
              <a:t>Kisebb seb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DDD6173-4F2C-4E84-92D6-5EEC76BF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888330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4005D2D-F87E-414A-AC45-D12371FC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Anatómia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64C417F-6AC2-456D-9F4B-BC87C7696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2" y="1232035"/>
            <a:ext cx="3360019" cy="5204276"/>
          </a:xfrm>
        </p:spPr>
        <p:txBody>
          <a:bodyPr>
            <a:normAutofit fontScale="92500" lnSpcReduction="10000"/>
          </a:bodyPr>
          <a:lstStyle/>
          <a:p>
            <a:r>
              <a:rPr lang="hu-HU" dirty="0" err="1"/>
              <a:t>Membrana</a:t>
            </a:r>
            <a:r>
              <a:rPr lang="hu-HU" dirty="0"/>
              <a:t> </a:t>
            </a:r>
            <a:r>
              <a:rPr lang="hu-HU" dirty="0" err="1"/>
              <a:t>cricothyreoidea</a:t>
            </a:r>
            <a:endParaRPr lang="hu-HU" dirty="0"/>
          </a:p>
          <a:p>
            <a:pPr lvl="1"/>
            <a:r>
              <a:rPr lang="hu-HU" dirty="0" err="1"/>
              <a:t>Felülről</a:t>
            </a:r>
            <a:r>
              <a:rPr lang="hu-HU" dirty="0"/>
              <a:t> pajzsporc, alulról gyűrűporc határolja</a:t>
            </a:r>
          </a:p>
          <a:p>
            <a:pPr lvl="1"/>
            <a:r>
              <a:rPr lang="hu-HU" dirty="0"/>
              <a:t>2-3 cm hosszú, 9-10 mm széles</a:t>
            </a:r>
          </a:p>
          <a:p>
            <a:pPr lvl="1"/>
            <a:r>
              <a:rPr lang="hu-HU" dirty="0"/>
              <a:t>1 cm-</a:t>
            </a:r>
            <a:r>
              <a:rPr lang="hu-HU" dirty="0" err="1"/>
              <a:t>rel</a:t>
            </a:r>
            <a:r>
              <a:rPr lang="hu-HU" dirty="0"/>
              <a:t> hangszalagok alatt</a:t>
            </a:r>
          </a:p>
          <a:p>
            <a:pPr lvl="1"/>
            <a:r>
              <a:rPr lang="hu-HU" dirty="0"/>
              <a:t>Felette min. </a:t>
            </a:r>
            <a:r>
              <a:rPr lang="hu-HU" dirty="0" err="1"/>
              <a:t>sc</a:t>
            </a:r>
            <a:r>
              <a:rPr lang="hu-HU" dirty="0"/>
              <a:t>. Szövetréteg</a:t>
            </a:r>
          </a:p>
          <a:p>
            <a:pPr lvl="1"/>
            <a:r>
              <a:rPr lang="hu-HU" dirty="0"/>
              <a:t>Kevés érképlet a régióban</a:t>
            </a:r>
          </a:p>
          <a:p>
            <a:r>
              <a:rPr lang="hu-HU" dirty="0" err="1"/>
              <a:t>Os</a:t>
            </a:r>
            <a:r>
              <a:rPr lang="hu-HU" dirty="0"/>
              <a:t> </a:t>
            </a:r>
            <a:r>
              <a:rPr lang="hu-HU" dirty="0" err="1"/>
              <a:t>hyoideum</a:t>
            </a:r>
            <a:r>
              <a:rPr lang="hu-HU" dirty="0"/>
              <a:t> kitapintása – metszés a hangszalagok alatt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C670A23-569C-40E8-9107-1AFE145D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89</a:t>
            </a:fld>
            <a:endParaRPr lang="hu-HU"/>
          </a:p>
        </p:txBody>
      </p:sp>
      <p:pic>
        <p:nvPicPr>
          <p:cNvPr id="2050" name="Picture 2" descr="The Anatomy of the Larynx: Videos – Jeffrey Gemmell's Repository of Artful  Things!">
            <a:extLst>
              <a:ext uri="{FF2B5EF4-FFF2-40B4-BE49-F238E27FC236}">
                <a16:creationId xmlns:a16="http://schemas.microsoft.com/office/drawing/2014/main" id="{8006EF60-68E7-4185-8645-4FF83B845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908" y="1170318"/>
            <a:ext cx="8513092" cy="451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17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4A29B8-475C-4E02-B3FA-43FAB0FC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CECC314-4F36-485C-912A-9A7B3665C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</a:t>
            </a:fld>
            <a:endParaRPr lang="hu-HU"/>
          </a:p>
        </p:txBody>
      </p:sp>
      <p:pic>
        <p:nvPicPr>
          <p:cNvPr id="6" name="Picture 2" descr="Identifying exercise-induced laryngeal obstruction in the breathless athlete">
            <a:extLst>
              <a:ext uri="{FF2B5EF4-FFF2-40B4-BE49-F238E27FC236}">
                <a16:creationId xmlns:a16="http://schemas.microsoft.com/office/drawing/2014/main" id="{23A8360F-D0E4-421F-AE10-79E29BB1A8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57" y="1336031"/>
            <a:ext cx="7620000" cy="342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lottis vs. Epiglottis: What is The Difference? | Diffzi">
            <a:extLst>
              <a:ext uri="{FF2B5EF4-FFF2-40B4-BE49-F238E27FC236}">
                <a16:creationId xmlns:a16="http://schemas.microsoft.com/office/drawing/2014/main" id="{09CD54AC-FA8C-4D00-A393-13DEB1A7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041" y="3429000"/>
            <a:ext cx="5334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270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4F9D303-E23C-4B64-843B-77DEF1ED7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Conicotomia</a:t>
            </a:r>
            <a:r>
              <a:rPr lang="hu-HU" dirty="0"/>
              <a:t> - Indikációk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1DA2529-B0D0-4C4D-818F-B0960557C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Főbb indikációk</a:t>
            </a:r>
          </a:p>
          <a:p>
            <a:pPr lvl="1"/>
            <a:r>
              <a:rPr lang="hu-HU" dirty="0"/>
              <a:t>Nyak és arcsérülés</a:t>
            </a:r>
          </a:p>
          <a:p>
            <a:pPr lvl="1"/>
            <a:r>
              <a:rPr lang="hu-HU" dirty="0" err="1"/>
              <a:t>Oedema</a:t>
            </a:r>
            <a:endParaRPr lang="hu-HU" dirty="0"/>
          </a:p>
          <a:p>
            <a:pPr lvl="1"/>
            <a:r>
              <a:rPr lang="hu-HU" dirty="0" err="1"/>
              <a:t>Laryngospazmus</a:t>
            </a:r>
            <a:r>
              <a:rPr lang="hu-HU" dirty="0"/>
              <a:t>, </a:t>
            </a:r>
            <a:r>
              <a:rPr lang="hu-HU" dirty="0" err="1"/>
              <a:t>masseter</a:t>
            </a:r>
            <a:r>
              <a:rPr lang="hu-HU" dirty="0"/>
              <a:t> </a:t>
            </a:r>
            <a:r>
              <a:rPr lang="hu-HU" dirty="0" err="1"/>
              <a:t>spasmus</a:t>
            </a:r>
            <a:endParaRPr lang="hu-HU" dirty="0"/>
          </a:p>
          <a:p>
            <a:pPr lvl="1"/>
            <a:r>
              <a:rPr lang="hu-HU" dirty="0"/>
              <a:t>Szájüreg, garat deformitása</a:t>
            </a:r>
          </a:p>
          <a:p>
            <a:pPr lvl="1"/>
            <a:r>
              <a:rPr lang="hu-HU" dirty="0"/>
              <a:t>Idegentest</a:t>
            </a:r>
          </a:p>
          <a:p>
            <a:pPr lvl="1"/>
            <a:r>
              <a:rPr lang="hu-HU" dirty="0"/>
              <a:t>Felső légúti vérzés</a:t>
            </a:r>
          </a:p>
          <a:p>
            <a:pPr lvl="1"/>
            <a:r>
              <a:rPr lang="hu-HU" dirty="0"/>
              <a:t>Felső légúti obstrukció</a:t>
            </a:r>
          </a:p>
          <a:p>
            <a:pPr lvl="1"/>
            <a:r>
              <a:rPr lang="hu-HU" dirty="0"/>
              <a:t>Nyaki gerincsérülés</a:t>
            </a:r>
          </a:p>
          <a:p>
            <a:pPr lvl="1"/>
            <a:r>
              <a:rPr lang="hu-HU" dirty="0"/>
              <a:t>Nagy mennyiségű hányadék</a:t>
            </a:r>
          </a:p>
          <a:p>
            <a:r>
              <a:rPr lang="hu-HU" dirty="0"/>
              <a:t>6-7 év alatt tűvel végzett </a:t>
            </a:r>
            <a:r>
              <a:rPr lang="hu-HU" dirty="0" err="1"/>
              <a:t>cricothyreoidectomia</a:t>
            </a:r>
            <a:r>
              <a:rPr lang="hu-HU" dirty="0"/>
              <a:t> javasolt – gyakoribb </a:t>
            </a:r>
            <a:r>
              <a:rPr lang="hu-HU" dirty="0" err="1"/>
              <a:t>stenosis</a:t>
            </a:r>
            <a:r>
              <a:rPr lang="hu-HU" dirty="0"/>
              <a:t>, </a:t>
            </a:r>
            <a:r>
              <a:rPr lang="hu-HU" dirty="0" err="1"/>
              <a:t>oesophagus</a:t>
            </a:r>
            <a:r>
              <a:rPr lang="hu-HU" dirty="0"/>
              <a:t> sérülés, érképletek sérülése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9846928-7AD5-4D8F-81B1-B53E4D7E8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90</a:t>
            </a:fld>
            <a:endParaRPr lang="hu-HU"/>
          </a:p>
        </p:txBody>
      </p:sp>
      <p:sp>
        <p:nvSpPr>
          <p:cNvPr id="5" name="Kettős hullám 4">
            <a:extLst>
              <a:ext uri="{FF2B5EF4-FFF2-40B4-BE49-F238E27FC236}">
                <a16:creationId xmlns:a16="http://schemas.microsoft.com/office/drawing/2014/main" id="{756537A5-7B7E-406D-BA71-2A2930E3086C}"/>
              </a:ext>
            </a:extLst>
          </p:cNvPr>
          <p:cNvSpPr/>
          <p:nvPr/>
        </p:nvSpPr>
        <p:spPr>
          <a:xfrm>
            <a:off x="10251150" y="5909089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65399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3E7FCD-339C-44F4-BA2C-888BCBAB7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Conicotomia</a:t>
            </a:r>
            <a:r>
              <a:rPr lang="hu-HU" dirty="0"/>
              <a:t> - Kontraindikációk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1C2E84-4E85-4FDD-A0CF-654576C28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Trachea részleges/teljes átvágásával járó sérülések</a:t>
            </a:r>
          </a:p>
          <a:p>
            <a:r>
              <a:rPr lang="hu-HU" dirty="0"/>
              <a:t>Pajzsporc, gyűrűporc, gége súlyos sérülése</a:t>
            </a:r>
          </a:p>
          <a:p>
            <a:r>
              <a:rPr lang="hu-HU" dirty="0"/>
              <a:t>Relatív KI:</a:t>
            </a:r>
          </a:p>
          <a:p>
            <a:pPr lvl="1"/>
            <a:r>
              <a:rPr lang="hu-HU" dirty="0"/>
              <a:t>Tumor</a:t>
            </a:r>
          </a:p>
          <a:p>
            <a:pPr lvl="1"/>
            <a:r>
              <a:rPr lang="hu-HU" dirty="0"/>
              <a:t>Korábbi </a:t>
            </a:r>
            <a:r>
              <a:rPr lang="hu-HU" dirty="0" err="1"/>
              <a:t>hosszű</a:t>
            </a:r>
            <a:r>
              <a:rPr lang="hu-HU" dirty="0"/>
              <a:t> ETI-</a:t>
            </a:r>
            <a:r>
              <a:rPr lang="hu-HU" dirty="0" err="1"/>
              <a:t>val</a:t>
            </a:r>
            <a:r>
              <a:rPr lang="hu-HU" dirty="0"/>
              <a:t> történő lélegeztetés</a:t>
            </a:r>
          </a:p>
          <a:p>
            <a:pPr lvl="1"/>
            <a:r>
              <a:rPr lang="hu-HU" dirty="0"/>
              <a:t>Nyaki szövetszaporulat</a:t>
            </a:r>
          </a:p>
          <a:p>
            <a:pPr lvl="1"/>
            <a:r>
              <a:rPr lang="hu-HU" dirty="0" err="1"/>
              <a:t>Coagulopathia</a:t>
            </a: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5D69541-0161-4933-B921-52CF5F78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15197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6C0CB0-C5CC-48F5-9282-D52D8BFFB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Kivitelezés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A3B1FB-47BE-4F84-9D50-DCFBD9719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Általában nincs idő megfelelő előkészületekre</a:t>
            </a:r>
          </a:p>
          <a:p>
            <a:r>
              <a:rPr lang="hu-HU" dirty="0"/>
              <a:t>Fej </a:t>
            </a:r>
            <a:r>
              <a:rPr lang="hu-HU" dirty="0" err="1"/>
              <a:t>neutralis</a:t>
            </a:r>
            <a:r>
              <a:rPr lang="hu-HU" dirty="0"/>
              <a:t> pozícióba (KI hiányában nyak alá párna)</a:t>
            </a:r>
          </a:p>
          <a:p>
            <a:r>
              <a:rPr lang="hu-HU" dirty="0"/>
              <a:t>Nyakrögzítő nem kontraindikáció, de célszerű eltávolítani</a:t>
            </a:r>
          </a:p>
          <a:p>
            <a:r>
              <a:rPr lang="hu-HU" dirty="0"/>
              <a:t>Jódos fertőtlenítés, izolálás, steril kesztyű</a:t>
            </a:r>
          </a:p>
          <a:p>
            <a:r>
              <a:rPr lang="hu-HU" dirty="0"/>
              <a:t>Gége stabilizációja (</a:t>
            </a:r>
            <a:r>
              <a:rPr lang="hu-HU" dirty="0" err="1"/>
              <a:t>ügyetlenebbik</a:t>
            </a:r>
            <a:r>
              <a:rPr lang="hu-HU" dirty="0"/>
              <a:t> kézzel), anatómiai képletek beazonosítása</a:t>
            </a:r>
          </a:p>
          <a:p>
            <a:r>
              <a:rPr lang="hu-HU" dirty="0" err="1"/>
              <a:t>Membranat</a:t>
            </a:r>
            <a:r>
              <a:rPr lang="hu-HU" dirty="0"/>
              <a:t> átszúrva, nyakra merőlegesen vezetjük be a szikét, szikét bent hagyjuk, </a:t>
            </a:r>
            <a:r>
              <a:rPr lang="hu-HU" dirty="0" err="1"/>
              <a:t>tracheadilatator</a:t>
            </a:r>
            <a:r>
              <a:rPr lang="hu-HU" dirty="0"/>
              <a:t> segítségével rést tágítjuk, szikét eltávolítjuk</a:t>
            </a:r>
          </a:p>
          <a:p>
            <a:r>
              <a:rPr lang="hu-HU" dirty="0"/>
              <a:t>90°-</a:t>
            </a:r>
            <a:r>
              <a:rPr lang="hu-HU" dirty="0" err="1"/>
              <a:t>al</a:t>
            </a:r>
            <a:r>
              <a:rPr lang="hu-HU" dirty="0"/>
              <a:t> elforgatva a trachea </a:t>
            </a:r>
            <a:r>
              <a:rPr lang="hu-HU" dirty="0" err="1"/>
              <a:t>dilatatort</a:t>
            </a:r>
            <a:r>
              <a:rPr lang="hu-HU" dirty="0"/>
              <a:t> szintén tágítjuk a rést</a:t>
            </a:r>
          </a:p>
          <a:p>
            <a:r>
              <a:rPr lang="hu-HU" dirty="0" err="1"/>
              <a:t>Bougie</a:t>
            </a:r>
            <a:r>
              <a:rPr lang="hu-HU" dirty="0"/>
              <a:t> behelyezése, majd ET (ált 6 mm), </a:t>
            </a:r>
            <a:r>
              <a:rPr lang="hu-HU" dirty="0" err="1"/>
              <a:t>cuff</a:t>
            </a:r>
            <a:r>
              <a:rPr lang="hu-HU" dirty="0"/>
              <a:t> eltünését követően felfújjuk, rögzítjük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8A005F8-6D95-4E19-A594-FC6DCB84C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80585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8DF8944-8648-4EBA-8DEF-CEEA46BB4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CEB719B-79BE-46F8-B486-E85C8BD91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Nagyfokú </a:t>
            </a:r>
            <a:r>
              <a:rPr lang="hu-HU" dirty="0" err="1"/>
              <a:t>oedema</a:t>
            </a:r>
            <a:r>
              <a:rPr lang="hu-HU" dirty="0"/>
              <a:t>, nyaki duzzanat, </a:t>
            </a:r>
            <a:r>
              <a:rPr lang="hu-HU" dirty="0" err="1"/>
              <a:t>obesitas</a:t>
            </a:r>
            <a:r>
              <a:rPr lang="hu-HU" dirty="0"/>
              <a:t>… esetén hosszanti metszés a nyakon </a:t>
            </a:r>
            <a:r>
              <a:rPr lang="hu-HU" dirty="0" err="1"/>
              <a:t>kb</a:t>
            </a:r>
            <a:r>
              <a:rPr lang="hu-HU" dirty="0"/>
              <a:t> 5-10 cm-es</a:t>
            </a:r>
          </a:p>
          <a:p>
            <a:r>
              <a:rPr lang="hu-HU" dirty="0"/>
              <a:t>Ujjal bőr és légyrészeket széttoljuk, szükség esetén szikét használva jutunk egyre mélyebbre, majd az anatómiai képletek felkeressük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BEC4FCD-8805-4781-BBC9-0606AF37C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78821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CBB99F4-6210-414E-9F35-E7648C57B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3B77A1-46BC-430A-8AA1-1E4438554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Szövődmények:</a:t>
            </a:r>
          </a:p>
          <a:p>
            <a:pPr lvl="1"/>
            <a:r>
              <a:rPr lang="hu-HU" dirty="0"/>
              <a:t>Korai:</a:t>
            </a:r>
          </a:p>
          <a:p>
            <a:pPr lvl="2"/>
            <a:r>
              <a:rPr lang="hu-HU" dirty="0"/>
              <a:t>Nem megfelelő tubus pozíció </a:t>
            </a:r>
          </a:p>
          <a:p>
            <a:pPr lvl="2"/>
            <a:r>
              <a:rPr lang="hu-HU" dirty="0"/>
              <a:t>Kanült túl felül bevezetve gége porcai sérülhetnek (</a:t>
            </a:r>
            <a:r>
              <a:rPr lang="hu-HU" dirty="0" err="1"/>
              <a:t>tracheostomia</a:t>
            </a:r>
            <a:r>
              <a:rPr lang="hu-HU" dirty="0"/>
              <a:t> szükséges!)</a:t>
            </a:r>
          </a:p>
          <a:p>
            <a:pPr lvl="2"/>
            <a:r>
              <a:rPr lang="hu-HU" dirty="0"/>
              <a:t>M. </a:t>
            </a:r>
            <a:r>
              <a:rPr lang="hu-HU" dirty="0" err="1"/>
              <a:t>cricothy</a:t>
            </a:r>
            <a:r>
              <a:rPr lang="hu-HU" dirty="0"/>
              <a:t>. Alatt szúrva = felső </a:t>
            </a:r>
            <a:r>
              <a:rPr lang="hu-HU" dirty="0" err="1"/>
              <a:t>tracheostoma</a:t>
            </a:r>
            <a:endParaRPr lang="hu-HU" dirty="0"/>
          </a:p>
          <a:p>
            <a:pPr lvl="2"/>
            <a:r>
              <a:rPr lang="hu-HU" dirty="0"/>
              <a:t>Pajzsporc törése – általában nagy méretű tubus bevezetése (</a:t>
            </a:r>
            <a:r>
              <a:rPr lang="hu-HU" dirty="0" err="1"/>
              <a:t>membrana</a:t>
            </a:r>
            <a:r>
              <a:rPr lang="hu-HU" dirty="0"/>
              <a:t> </a:t>
            </a:r>
            <a:r>
              <a:rPr lang="hu-HU" dirty="0" err="1"/>
              <a:t>cricoth</a:t>
            </a:r>
            <a:r>
              <a:rPr lang="hu-HU" dirty="0"/>
              <a:t>. 9-10 mm széles!!) – </a:t>
            </a:r>
            <a:r>
              <a:rPr lang="hu-HU" dirty="0" err="1"/>
              <a:t>max</a:t>
            </a:r>
            <a:r>
              <a:rPr lang="hu-HU" dirty="0"/>
              <a:t> 6-7 mm ET</a:t>
            </a:r>
          </a:p>
          <a:p>
            <a:pPr lvl="2"/>
            <a:r>
              <a:rPr lang="hu-HU" dirty="0"/>
              <a:t>4-8%-ban súlyos vérzés</a:t>
            </a:r>
          </a:p>
          <a:p>
            <a:pPr lvl="2"/>
            <a:r>
              <a:rPr lang="hu-HU" dirty="0"/>
              <a:t>fertőzés</a:t>
            </a:r>
          </a:p>
          <a:p>
            <a:pPr lvl="1"/>
            <a:r>
              <a:rPr lang="hu-HU" dirty="0"/>
              <a:t>Késői:</a:t>
            </a:r>
          </a:p>
          <a:p>
            <a:pPr lvl="2"/>
            <a:r>
              <a:rPr lang="hu-HU" dirty="0" err="1"/>
              <a:t>Subglotticus</a:t>
            </a:r>
            <a:r>
              <a:rPr lang="hu-HU" dirty="0"/>
              <a:t> </a:t>
            </a:r>
            <a:r>
              <a:rPr lang="hu-HU" dirty="0" err="1"/>
              <a:t>stenosis</a:t>
            </a:r>
            <a:r>
              <a:rPr lang="hu-HU" dirty="0"/>
              <a:t>- </a:t>
            </a:r>
            <a:r>
              <a:rPr lang="hu-HU" dirty="0" err="1"/>
              <a:t>stridor</a:t>
            </a:r>
            <a:r>
              <a:rPr lang="hu-HU" dirty="0"/>
              <a:t>, </a:t>
            </a:r>
            <a:r>
              <a:rPr lang="hu-HU" dirty="0" err="1"/>
              <a:t>dyspnoe</a:t>
            </a:r>
            <a:endParaRPr lang="hu-HU" dirty="0"/>
          </a:p>
          <a:p>
            <a:pPr lvl="2"/>
            <a:r>
              <a:rPr lang="hu-HU" dirty="0"/>
              <a:t>Hangszalag eltérései: Rekedtség, halkabb, gyengébb hang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EABFB95-89CD-4686-A653-A2406314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4871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548A21-F1C6-4D3E-AAD2-33D59883B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Tű </a:t>
            </a:r>
            <a:r>
              <a:rPr lang="hu-HU" dirty="0" err="1"/>
              <a:t>conicotomia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DB99DD5-948F-466E-9443-0FB7B3F6B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381" y="1232035"/>
            <a:ext cx="8212405" cy="4944928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Általában 8 éves kor alatt</a:t>
            </a:r>
          </a:p>
          <a:p>
            <a:r>
              <a:rPr lang="hu-HU" dirty="0"/>
              <a:t>Nehezebb </a:t>
            </a:r>
            <a:r>
              <a:rPr lang="hu-HU" dirty="0" err="1"/>
              <a:t>anatomiai</a:t>
            </a:r>
            <a:r>
              <a:rPr lang="hu-HU" dirty="0"/>
              <a:t> tájékozódás, kisebb </a:t>
            </a:r>
            <a:r>
              <a:rPr lang="hu-HU" dirty="0" err="1"/>
              <a:t>lig</a:t>
            </a:r>
            <a:r>
              <a:rPr lang="hu-HU" dirty="0"/>
              <a:t>. Conicum</a:t>
            </a:r>
          </a:p>
          <a:p>
            <a:r>
              <a:rPr lang="hu-HU" dirty="0"/>
              <a:t>14-16 G </a:t>
            </a:r>
            <a:r>
              <a:rPr lang="hu-HU" dirty="0" err="1"/>
              <a:t>kanül</a:t>
            </a:r>
            <a:r>
              <a:rPr lang="hu-HU" dirty="0"/>
              <a:t> + 10 ml fecskendő ( </a:t>
            </a:r>
            <a:r>
              <a:rPr lang="hu-HU" dirty="0" err="1"/>
              <a:t>kb</a:t>
            </a:r>
            <a:r>
              <a:rPr lang="hu-HU" dirty="0"/>
              <a:t> 5 ml </a:t>
            </a:r>
            <a:r>
              <a:rPr lang="hu-HU" dirty="0" err="1"/>
              <a:t>fiz</a:t>
            </a:r>
            <a:r>
              <a:rPr lang="hu-HU" dirty="0"/>
              <a:t>. Só benne)</a:t>
            </a:r>
          </a:p>
          <a:p>
            <a:r>
              <a:rPr lang="hu-HU" dirty="0" err="1"/>
              <a:t>Membrana</a:t>
            </a:r>
            <a:r>
              <a:rPr lang="hu-HU" dirty="0"/>
              <a:t> </a:t>
            </a:r>
            <a:r>
              <a:rPr lang="hu-HU" dirty="0" err="1"/>
              <a:t>cricothyreoidea</a:t>
            </a:r>
            <a:r>
              <a:rPr lang="hu-HU" dirty="0"/>
              <a:t> felett kanült folyamatos </a:t>
            </a:r>
            <a:r>
              <a:rPr lang="hu-HU" dirty="0" err="1"/>
              <a:t>aspiratio</a:t>
            </a:r>
            <a:r>
              <a:rPr lang="hu-HU" dirty="0"/>
              <a:t> mellett mélyebbre szúrni (tű- bőr 30-45°)</a:t>
            </a:r>
          </a:p>
          <a:p>
            <a:r>
              <a:rPr lang="hu-HU" dirty="0"/>
              <a:t>Ellenállás megszűnik, levegőbuborék megjelenése -&gt; jó pozíció</a:t>
            </a:r>
          </a:p>
          <a:p>
            <a:r>
              <a:rPr lang="hu-HU" dirty="0" err="1"/>
              <a:t>Kanül</a:t>
            </a:r>
            <a:r>
              <a:rPr lang="hu-HU" dirty="0"/>
              <a:t> végére 3,0 mm ET csatlakozóját helyezzük, majd Ballonhoz csatlakoztatjuk</a:t>
            </a:r>
          </a:p>
          <a:p>
            <a:r>
              <a:rPr lang="hu-HU" dirty="0"/>
              <a:t>Kilégzés hosszabb </a:t>
            </a:r>
            <a:r>
              <a:rPr lang="hu-HU" dirty="0" err="1"/>
              <a:t>időtvesz</a:t>
            </a:r>
            <a:r>
              <a:rPr lang="hu-HU" dirty="0"/>
              <a:t> majd igénybe</a:t>
            </a:r>
          </a:p>
          <a:p>
            <a:r>
              <a:rPr lang="hu-HU" dirty="0"/>
              <a:t>Ha nincs felső légúti obstrukció levegő könnyen szökik – nagyobb volumennel kell lélegeztetni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96C31B6-1C6E-414A-9462-4F3FBE54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95</a:t>
            </a:fld>
            <a:endParaRPr lang="hu-HU"/>
          </a:p>
        </p:txBody>
      </p:sp>
      <p:pic>
        <p:nvPicPr>
          <p:cNvPr id="5" name="Picture 2" descr="Surgical Airway Part 2: Translaryngeal Ventilation — EM Curious">
            <a:extLst>
              <a:ext uri="{FF2B5EF4-FFF2-40B4-BE49-F238E27FC236}">
                <a16:creationId xmlns:a16="http://schemas.microsoft.com/office/drawing/2014/main" id="{7A249328-8D73-4D1D-9153-A01F517B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538763"/>
            <a:ext cx="3431828" cy="457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9606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5C629A-1A2E-4921-A109-89018E39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Gyakorló kérdések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8A28B35-B698-4468-A3F2-9A8870A64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D5D481B-4B55-45D3-880D-38A618A9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96</a:t>
            </a:fld>
            <a:endParaRPr lang="hu-HU"/>
          </a:p>
        </p:txBody>
      </p:sp>
      <p:pic>
        <p:nvPicPr>
          <p:cNvPr id="3074" name="Picture 2" descr="What training do practice staff need? | Practice Business">
            <a:extLst>
              <a:ext uri="{FF2B5EF4-FFF2-40B4-BE49-F238E27FC236}">
                <a16:creationId xmlns:a16="http://schemas.microsoft.com/office/drawing/2014/main" id="{254A24CA-E2D9-4A11-B8F1-F5199881B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903" y="1889986"/>
            <a:ext cx="64579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5908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9DC3020D-3E16-445E-A891-83CF57C7F5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Mik a légútbiztosítás indikációi?</a:t>
            </a:r>
            <a:br>
              <a:rPr lang="hu-HU" dirty="0"/>
            </a:br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BAD1D8B-B842-4FDB-92F2-304D70A40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6114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51358C-A34A-43A7-ABE0-1C81F8921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Légútbiztosítás indikáció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B696972-3727-48D4-822D-1779951B4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Bármely olyan esemény, mely az </a:t>
            </a:r>
            <a:r>
              <a:rPr lang="hu-HU" dirty="0" err="1"/>
              <a:t>oxigenizációt</a:t>
            </a:r>
            <a:r>
              <a:rPr lang="hu-HU" dirty="0"/>
              <a:t> és/vagy megfelelő </a:t>
            </a:r>
            <a:r>
              <a:rPr lang="hu-HU" dirty="0" err="1"/>
              <a:t>ventillatiot</a:t>
            </a:r>
            <a:r>
              <a:rPr lang="hu-HU" dirty="0"/>
              <a:t> veszélyezteti</a:t>
            </a:r>
          </a:p>
          <a:p>
            <a:r>
              <a:rPr lang="hu-HU" dirty="0"/>
              <a:t>(leggyakoribb indikációk)</a:t>
            </a:r>
          </a:p>
          <a:p>
            <a:r>
              <a:rPr lang="hu-HU" dirty="0"/>
              <a:t>Légzési elégtelenség (</a:t>
            </a:r>
            <a:r>
              <a:rPr lang="hu-HU" dirty="0" err="1"/>
              <a:t>hypoxia</a:t>
            </a:r>
            <a:r>
              <a:rPr lang="hu-HU" dirty="0"/>
              <a:t>, </a:t>
            </a:r>
            <a:r>
              <a:rPr lang="hu-HU" dirty="0" err="1"/>
              <a:t>hypoventillatio</a:t>
            </a:r>
            <a:r>
              <a:rPr lang="hu-HU" dirty="0"/>
              <a:t>, apnoe)</a:t>
            </a:r>
          </a:p>
          <a:p>
            <a:r>
              <a:rPr lang="hu-HU" dirty="0"/>
              <a:t>Tudatzavar (GCS&lt;8)</a:t>
            </a:r>
          </a:p>
          <a:p>
            <a:r>
              <a:rPr lang="hu-HU" dirty="0" err="1"/>
              <a:t>Shock</a:t>
            </a:r>
            <a:endParaRPr lang="hu-HU" dirty="0"/>
          </a:p>
          <a:p>
            <a:r>
              <a:rPr lang="hu-HU" dirty="0" err="1"/>
              <a:t>Gégeoedema</a:t>
            </a:r>
            <a:r>
              <a:rPr lang="hu-HU" dirty="0"/>
              <a:t> (allergia, égés..)</a:t>
            </a:r>
          </a:p>
          <a:p>
            <a:r>
              <a:rPr lang="hu-HU" dirty="0"/>
              <a:t>Légúti sérülés</a:t>
            </a:r>
          </a:p>
          <a:p>
            <a:r>
              <a:rPr lang="hu-HU" dirty="0" err="1"/>
              <a:t>Gastricus</a:t>
            </a:r>
            <a:r>
              <a:rPr lang="hu-HU" dirty="0"/>
              <a:t> </a:t>
            </a:r>
            <a:r>
              <a:rPr lang="hu-HU" dirty="0" err="1"/>
              <a:t>dekontamináció</a:t>
            </a:r>
            <a:endParaRPr lang="hu-HU" dirty="0"/>
          </a:p>
          <a:p>
            <a:r>
              <a:rPr lang="hu-HU" dirty="0"/>
              <a:t>Nagyfokú agitáltság</a:t>
            </a:r>
          </a:p>
          <a:p>
            <a:r>
              <a:rPr lang="hu-HU" dirty="0" err="1"/>
              <a:t>Aspiratio</a:t>
            </a:r>
            <a:r>
              <a:rPr lang="hu-HU" dirty="0"/>
              <a:t> veszély (pl. </a:t>
            </a:r>
            <a:r>
              <a:rPr lang="hu-HU" dirty="0" err="1"/>
              <a:t>haematemesis</a:t>
            </a:r>
            <a:r>
              <a:rPr lang="hu-HU" dirty="0"/>
              <a:t>)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0C8D617-00BD-48F3-A3DF-B10CB548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98</a:t>
            </a:fld>
            <a:endParaRPr lang="hu-HU"/>
          </a:p>
        </p:txBody>
      </p:sp>
      <p:sp>
        <p:nvSpPr>
          <p:cNvPr id="5" name="Kettős hullám 4">
            <a:extLst>
              <a:ext uri="{FF2B5EF4-FFF2-40B4-BE49-F238E27FC236}">
                <a16:creationId xmlns:a16="http://schemas.microsoft.com/office/drawing/2014/main" id="{367BBF43-411C-430C-B0C1-4FF9F6DF9195}"/>
              </a:ext>
            </a:extLst>
          </p:cNvPr>
          <p:cNvSpPr/>
          <p:nvPr/>
        </p:nvSpPr>
        <p:spPr>
          <a:xfrm>
            <a:off x="10251150" y="5644391"/>
            <a:ext cx="1719469" cy="894521"/>
          </a:xfrm>
          <a:prstGeom prst="double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87166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711E9C-C65C-4C0B-BD3D-D5142B2F2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Tubusméret, rögzítés helye?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918032E-9829-4906-B638-878DE33F4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1 év</a:t>
            </a:r>
          </a:p>
          <a:p>
            <a:r>
              <a:rPr lang="hu-HU" dirty="0"/>
              <a:t>2 év</a:t>
            </a:r>
          </a:p>
          <a:p>
            <a:r>
              <a:rPr lang="hu-HU" dirty="0"/>
              <a:t>4 év</a:t>
            </a:r>
          </a:p>
          <a:p>
            <a:r>
              <a:rPr lang="hu-HU" dirty="0"/>
              <a:t>6 év</a:t>
            </a:r>
          </a:p>
          <a:p>
            <a:r>
              <a:rPr lang="hu-HU" dirty="0"/>
              <a:t>10 év</a:t>
            </a:r>
          </a:p>
          <a:p>
            <a:r>
              <a:rPr lang="hu-HU" dirty="0"/>
              <a:t>12 év</a:t>
            </a:r>
          </a:p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8D59B81A-EB60-4CA4-98BD-5085FC666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DC037-E7BD-4C73-8B08-BA96F3CF2969}" type="slidenum">
              <a:rPr lang="hu-HU" smtClean="0"/>
              <a:t>99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0341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14473</TotalTime>
  <Words>10406</Words>
  <Application>Microsoft Office PowerPoint</Application>
  <PresentationFormat>Szélesvásznú</PresentationFormat>
  <Paragraphs>1882</Paragraphs>
  <Slides>252</Slides>
  <Notes>0</Notes>
  <HiddenSlides>0</HiddenSlides>
  <MMClips>7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252</vt:i4>
      </vt:variant>
    </vt:vector>
  </HeadingPairs>
  <TitlesOfParts>
    <vt:vector size="260" baseType="lpstr">
      <vt:lpstr>Arial</vt:lpstr>
      <vt:lpstr>Calibri</vt:lpstr>
      <vt:lpstr>Calibri Light</vt:lpstr>
      <vt:lpstr>Courier New</vt:lpstr>
      <vt:lpstr>Roboto</vt:lpstr>
      <vt:lpstr>Symbol</vt:lpstr>
      <vt:lpstr>Times New Roman</vt:lpstr>
      <vt:lpstr>Office-téma</vt:lpstr>
      <vt:lpstr>PowerPoint-bemutató</vt:lpstr>
      <vt:lpstr>Tematika</vt:lpstr>
      <vt:lpstr>PowerPoint-bemutató</vt:lpstr>
      <vt:lpstr>Légútbiztosítás</vt:lpstr>
      <vt:lpstr>Légútbiztosítás alapismeretek</vt:lpstr>
      <vt:lpstr>Légútbiztosítás indikáció</vt:lpstr>
      <vt:lpstr>Légutak anatómiája</vt:lpstr>
      <vt:lpstr>Gége felépítése</vt:lpstr>
      <vt:lpstr>PowerPoint-bemutató</vt:lpstr>
      <vt:lpstr>PowerPoint-bemutató</vt:lpstr>
      <vt:lpstr>Gyermekkori sajátosságok</vt:lpstr>
      <vt:lpstr>PowerPoint-bemutató</vt:lpstr>
      <vt:lpstr>PowerPoint-bemutató</vt:lpstr>
      <vt:lpstr>Gyermekkori sajátosságok 2. </vt:lpstr>
      <vt:lpstr>Nehéz légút felmérése</vt:lpstr>
      <vt:lpstr>PowerPoint-bemutató</vt:lpstr>
      <vt:lpstr>Mallampati-beosztás</vt:lpstr>
      <vt:lpstr>Endotrachealis intubatio</vt:lpstr>
      <vt:lpstr>Endotrachealis intubatio eszközei</vt:lpstr>
      <vt:lpstr>Laringoszkóp</vt:lpstr>
      <vt:lpstr>PowerPoint-bemutató</vt:lpstr>
      <vt:lpstr>PowerPoint-bemutató</vt:lpstr>
      <vt:lpstr>PowerPoint-bemutató</vt:lpstr>
      <vt:lpstr>PowerPoint-bemutató</vt:lpstr>
      <vt:lpstr>Endotrachealis tubus (ET)</vt:lpstr>
      <vt:lpstr>PowerPoint-bemutató</vt:lpstr>
      <vt:lpstr>PowerPoint-bemutató</vt:lpstr>
      <vt:lpstr>ET méret</vt:lpstr>
      <vt:lpstr>Gyermek ET méret</vt:lpstr>
      <vt:lpstr>Méretek</vt:lpstr>
      <vt:lpstr>Tubusvezető nyárs</vt:lpstr>
      <vt:lpstr>Bougie</vt:lpstr>
      <vt:lpstr>Bougie</vt:lpstr>
      <vt:lpstr>Filter</vt:lpstr>
      <vt:lpstr>PEEP szelep</vt:lpstr>
      <vt:lpstr>PowerPoint-bemutató</vt:lpstr>
      <vt:lpstr>ET rögzítése</vt:lpstr>
      <vt:lpstr>PowerPoint-bemutató</vt:lpstr>
      <vt:lpstr>ET mandzsetta nyomás ellenőrzése </vt:lpstr>
      <vt:lpstr>ETI végrehajtása</vt:lpstr>
      <vt:lpstr>ETI lépései</vt:lpstr>
      <vt:lpstr>PowerPoint-bemutató</vt:lpstr>
      <vt:lpstr>ETI bougie segítségével</vt:lpstr>
      <vt:lpstr>PowerPoint-bemutató</vt:lpstr>
      <vt:lpstr>Tubus mélysége</vt:lpstr>
      <vt:lpstr>ET helyzetének ellenőrzése</vt:lpstr>
      <vt:lpstr>ET helyzetének ellenőrzése</vt:lpstr>
      <vt:lpstr>Capnographia</vt:lpstr>
      <vt:lpstr>PowerPoint-bemutató</vt:lpstr>
      <vt:lpstr>Kapnográfia</vt:lpstr>
      <vt:lpstr>Kapnogramm</vt:lpstr>
      <vt:lpstr>PowerPoint-bemutató</vt:lpstr>
      <vt:lpstr>Mellkas röntgen</vt:lpstr>
      <vt:lpstr>Ultrahang</vt:lpstr>
      <vt:lpstr>Oesophagalis detektáló eszközök</vt:lpstr>
      <vt:lpstr>Orotrachealis intubatio relativ kontraindikációk</vt:lpstr>
      <vt:lpstr>PowerPoint-bemutató</vt:lpstr>
      <vt:lpstr>ETI szövődményei</vt:lpstr>
      <vt:lpstr>ETI szövődményei</vt:lpstr>
      <vt:lpstr>ETI speciális helyzete</vt:lpstr>
      <vt:lpstr>Endotrachealis intbutio ALS-ben (ERC ajánlása)</vt:lpstr>
      <vt:lpstr>PowerPoint-bemutató</vt:lpstr>
      <vt:lpstr>Videolaryngoscopia</vt:lpstr>
      <vt:lpstr>PowerPoint-bemutató</vt:lpstr>
      <vt:lpstr>Fiberoscopia</vt:lpstr>
      <vt:lpstr>PowerPoint-bemutató</vt:lpstr>
      <vt:lpstr>Nasalis intubatio </vt:lpstr>
      <vt:lpstr>SARS-CoV-2 gyanúja esetén légútbiztosítzás</vt:lpstr>
      <vt:lpstr>PowerPoint-bemutató</vt:lpstr>
      <vt:lpstr>PowerPoint-bemutató</vt:lpstr>
      <vt:lpstr>Sikertelen intubatio – forrás: OMSZ </vt:lpstr>
      <vt:lpstr>Supraglotticus eszközök</vt:lpstr>
      <vt:lpstr>Supraglotticus eszközök</vt:lpstr>
      <vt:lpstr>Supraglotticus eszközök</vt:lpstr>
      <vt:lpstr>PowerPoint-bemutató</vt:lpstr>
      <vt:lpstr>PowerPoint-bemutató</vt:lpstr>
      <vt:lpstr>PowerPoint-bemutató</vt:lpstr>
      <vt:lpstr>I-gel</vt:lpstr>
      <vt:lpstr>LMA – Laryngeal Mask Airway</vt:lpstr>
      <vt:lpstr>LMA</vt:lpstr>
      <vt:lpstr>LMA</vt:lpstr>
      <vt:lpstr>Intubatios LMA - ILMA</vt:lpstr>
      <vt:lpstr>Laringealis tubus</vt:lpstr>
      <vt:lpstr>Kombitubus</vt:lpstr>
      <vt:lpstr>Kombitubus</vt:lpstr>
      <vt:lpstr>Conicotomia</vt:lpstr>
      <vt:lpstr>Conicotomia</vt:lpstr>
      <vt:lpstr>PowerPoint-bemutató</vt:lpstr>
      <vt:lpstr>Anatómia</vt:lpstr>
      <vt:lpstr>Conicotomia - Indikációk</vt:lpstr>
      <vt:lpstr>Conicotomia - Kontraindikációk</vt:lpstr>
      <vt:lpstr>Kivitelezés</vt:lpstr>
      <vt:lpstr>PowerPoint-bemutató</vt:lpstr>
      <vt:lpstr>PowerPoint-bemutató</vt:lpstr>
      <vt:lpstr>Tű conicotomia</vt:lpstr>
      <vt:lpstr>Gyakorló kérdések</vt:lpstr>
      <vt:lpstr>Mik a légútbiztosítás indikációi? </vt:lpstr>
      <vt:lpstr>Légútbiztosítás indikáció</vt:lpstr>
      <vt:lpstr>Tubusméret, rögzítés helye?</vt:lpstr>
      <vt:lpstr>Méretek</vt:lpstr>
      <vt:lpstr>Mik a conicotomia indikációi? </vt:lpstr>
      <vt:lpstr>Conicotomia - Indikációk</vt:lpstr>
      <vt:lpstr>Tensios PTX ellátása</vt:lpstr>
      <vt:lpstr>Pneumothorax</vt:lpstr>
      <vt:lpstr>PTX fajtái</vt:lpstr>
      <vt:lpstr>PTX fajtái </vt:lpstr>
      <vt:lpstr>PTX fajtái</vt:lpstr>
      <vt:lpstr>Megtartott keringés esetén T-PTX jelei:</vt:lpstr>
      <vt:lpstr>PowerPoint-bemutató</vt:lpstr>
      <vt:lpstr>PTX UH képe</vt:lpstr>
      <vt:lpstr>PowerPoint-bemutató</vt:lpstr>
      <vt:lpstr>PowerPoint-bemutató</vt:lpstr>
      <vt:lpstr>PowerPoint-bemutató</vt:lpstr>
      <vt:lpstr>PTX – légimentők oktatási anyaga</vt:lpstr>
      <vt:lpstr>PTX szövődményei</vt:lpstr>
      <vt:lpstr>Tű thoracostomia</vt:lpstr>
      <vt:lpstr>PowerPoint-bemutató</vt:lpstr>
      <vt:lpstr>PowerPoint-bemutató</vt:lpstr>
      <vt:lpstr>Thoracostomia kivitelezése: (HEMS eljárásrend)</vt:lpstr>
      <vt:lpstr>Traumás reanimatio</vt:lpstr>
      <vt:lpstr>PowerPoint-bemutató</vt:lpstr>
      <vt:lpstr>ERC 2015</vt:lpstr>
      <vt:lpstr>PowerPoint-bemutató</vt:lpstr>
      <vt:lpstr>Újabb nézetek:</vt:lpstr>
      <vt:lpstr>PowerPoint-bemutató</vt:lpstr>
      <vt:lpstr>Hol tartunk ma?</vt:lpstr>
      <vt:lpstr>Gyakorló kérdések</vt:lpstr>
      <vt:lpstr>Mik a tensios PTX jelei? </vt:lpstr>
      <vt:lpstr>Megtartott keringés esetén T-PTX jelei:</vt:lpstr>
      <vt:lpstr>PTX UH jelei? </vt:lpstr>
      <vt:lpstr>PowerPoint-bemutató</vt:lpstr>
      <vt:lpstr>Thoracostomia/Tű detenzionálás helye? </vt:lpstr>
      <vt:lpstr>4H4T traumás esetben? </vt:lpstr>
      <vt:lpstr>PowerPoint-bemutató</vt:lpstr>
      <vt:lpstr>PowerPoint-bemutató</vt:lpstr>
      <vt:lpstr>2. rész</vt:lpstr>
      <vt:lpstr>Perifériás vénabiztosítás</vt:lpstr>
      <vt:lpstr>Perifériás vénabiztosítás</vt:lpstr>
      <vt:lpstr>PowerPoint-bemutató</vt:lpstr>
      <vt:lpstr>Perifériás vénabiztosítás</vt:lpstr>
      <vt:lpstr>PowerPoint-bemutató</vt:lpstr>
      <vt:lpstr>PowerPoint-bemutató</vt:lpstr>
      <vt:lpstr>PowerPoint-bemutató</vt:lpstr>
      <vt:lpstr>Intraossealis kanül</vt:lpstr>
      <vt:lpstr>Intraossealis út biztosítása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Invazív monitorizálási technikák</vt:lpstr>
      <vt:lpstr>Centrál véna</vt:lpstr>
      <vt:lpstr>Centrális vénák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UH segítségével</vt:lpstr>
      <vt:lpstr>PowerPoint-bemutató</vt:lpstr>
      <vt:lpstr>PowerPoint-bemutató</vt:lpstr>
      <vt:lpstr>CVK szövődményei</vt:lpstr>
      <vt:lpstr>PowerPoint-bemutató</vt:lpstr>
      <vt:lpstr>Centrál vénás nyomásmérés</vt:lpstr>
      <vt:lpstr>PowerPoint-bemutató</vt:lpstr>
      <vt:lpstr>Centrál vénás nyomásmérés</vt:lpstr>
      <vt:lpstr>PowerPoint-bemutató</vt:lpstr>
      <vt:lpstr>Artériás vérnyomásmérés</vt:lpstr>
      <vt:lpstr>PowerPoint-bemutató</vt:lpstr>
      <vt:lpstr>Invazív vérnyomásmérés</vt:lpstr>
      <vt:lpstr>PowerPoint-bemutató</vt:lpstr>
      <vt:lpstr>PowerPoint-bemutató</vt:lpstr>
      <vt:lpstr>PowerPoint-bemutató</vt:lpstr>
      <vt:lpstr>Arteria punctio és kanülálás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Swan-Ganz katéter</vt:lpstr>
      <vt:lpstr>PowerPoint-bemutató</vt:lpstr>
      <vt:lpstr>PowerPoint-bemutató</vt:lpstr>
      <vt:lpstr>PiCCO</vt:lpstr>
      <vt:lpstr>PowerPoint-bemutató</vt:lpstr>
      <vt:lpstr>PowerPoint-bemutató</vt:lpstr>
      <vt:lpstr>Intracranialis nyomásmérés</vt:lpstr>
      <vt:lpstr>PowerPoint-bemutató</vt:lpstr>
      <vt:lpstr>PowerPoint-bemutató</vt:lpstr>
      <vt:lpstr>PowerPoint-bemutató</vt:lpstr>
      <vt:lpstr>PowerPoint-bemutató</vt:lpstr>
      <vt:lpstr>Gyakorló kérdések</vt:lpstr>
      <vt:lpstr>Mennyi folyadék juttatható be egy….. Kanülön keresztül?</vt:lpstr>
      <vt:lpstr>PowerPoint-bemutató</vt:lpstr>
      <vt:lpstr>Melyek az IO. Fúrási pontok?</vt:lpstr>
      <vt:lpstr>PowerPoint-bemutató</vt:lpstr>
      <vt:lpstr>Sebvarrás, sutura, csomózási technikák</vt:lpstr>
      <vt:lpstr>Seb fajtái</vt:lpstr>
      <vt:lpstr>Elsődleges sebellátás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Bőr sérülésének ellátása</vt:lpstr>
      <vt:lpstr>Sebészi csomó</vt:lpstr>
      <vt:lpstr>Bécsi csomó</vt:lpstr>
      <vt:lpstr>Sebészeti alapok</vt:lpstr>
      <vt:lpstr>Varratok</vt:lpstr>
      <vt:lpstr>Thoracotomia</vt:lpstr>
      <vt:lpstr>PowerPoint-bemutató</vt:lpstr>
      <vt:lpstr>Sürgősségi thoracotomia</vt:lpstr>
      <vt:lpstr>PowerPoint-bemutató</vt:lpstr>
      <vt:lpstr>ERC 2015</vt:lpstr>
      <vt:lpstr>PowerPoint-bemutató</vt:lpstr>
      <vt:lpstr>PowerPoint-bemutató</vt:lpstr>
      <vt:lpstr>PowerPoint-bemutató</vt:lpstr>
      <vt:lpstr>PowerPoint-bemutató</vt:lpstr>
      <vt:lpstr>Szívsérülések ellátása</vt:lpstr>
      <vt:lpstr>PowerPoint-bemutató</vt:lpstr>
      <vt:lpstr>Hilus sérüléseinek ellátása</vt:lpstr>
      <vt:lpstr>PowerPoint-bemutató</vt:lpstr>
      <vt:lpstr>PowerPoint-bemutató</vt:lpstr>
      <vt:lpstr>Escharotomia</vt:lpstr>
      <vt:lpstr>Égés kórélettana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Perimortem sect. Caes.</vt:lpstr>
      <vt:lpstr>PowerPoint-bemutató</vt:lpstr>
      <vt:lpstr>PowerPoint-bemutató</vt:lpstr>
      <vt:lpstr>Kivitelezés - HEMS</vt:lpstr>
      <vt:lpstr>PowerPoint-bemutató</vt:lpstr>
      <vt:lpstr>PowerPoint-bemutató</vt:lpstr>
      <vt:lpstr>Anya ellátás</vt:lpstr>
      <vt:lpstr>Újszülött ellátás</vt:lpstr>
      <vt:lpstr>PowerPoint-bemutató</vt:lpstr>
      <vt:lpstr>Felhasznált irodalom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gabor.varga</dc:creator>
  <cp:lastModifiedBy>dr. Szabó Balázs László</cp:lastModifiedBy>
  <cp:revision>165</cp:revision>
  <dcterms:created xsi:type="dcterms:W3CDTF">2020-03-12T12:44:42Z</dcterms:created>
  <dcterms:modified xsi:type="dcterms:W3CDTF">2021-11-03T20:02:54Z</dcterms:modified>
</cp:coreProperties>
</file>