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898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778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487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7765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508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656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356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227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04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884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70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659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403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774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1E4B1F5-423F-46DB-BA6F-82F6F9162AC8}" type="datetimeFigureOut">
              <a:rPr lang="hu-HU" smtClean="0"/>
              <a:t>2020. 11. 03.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AD62B11-AC9D-4C86-86D3-96DDDB1CBD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7425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BETEGELLÁTÁS A KLINIKAI GYAKORLATBAN</a:t>
            </a:r>
            <a:br>
              <a:rPr lang="hu-HU" dirty="0"/>
            </a:br>
            <a:r>
              <a:rPr lang="hu-HU" dirty="0"/>
              <a:t>ESETLEÍRÁS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/>
              <a:t>BŐDI NORBERT DÁVID /FPMA90/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490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Esetbemutatás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24" y="2726784"/>
            <a:ext cx="11960773" cy="3636511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 szolgálat esetkocsi személyzeteként zajlott</a:t>
            </a:r>
          </a:p>
          <a:p>
            <a:r>
              <a:rPr lang="hu-HU" dirty="0"/>
              <a:t>A bejelentés: 94 éves nő beteg, este elesett, azóta nem tud felkelni a földről</a:t>
            </a:r>
          </a:p>
          <a:p>
            <a:r>
              <a:rPr lang="hu-HU" dirty="0"/>
              <a:t>Kivonulás 1 percen belül, 12 perc alatt a helyszínen</a:t>
            </a:r>
          </a:p>
          <a:p>
            <a:r>
              <a:rPr lang="hu-HU" dirty="0"/>
              <a:t>Helyszín: Családi ház, biztonságos a környezet, egyéni védőeszközök rajtunk</a:t>
            </a:r>
          </a:p>
          <a:p>
            <a:r>
              <a:rPr lang="hu-HU" dirty="0"/>
              <a:t>Felszerelés: AB; CD táska, motoros leszívó, monitor/defibrillátor</a:t>
            </a:r>
          </a:p>
          <a:p>
            <a:r>
              <a:rPr lang="hu-HU" dirty="0"/>
              <a:t>A beteg: sápadt, eszméletén van, földön ül, bal combja alá van fordulva, deformált, nagyot hall, jelentős </a:t>
            </a:r>
            <a:r>
              <a:rPr lang="hu-HU" dirty="0" err="1"/>
              <a:t>kifózis</a:t>
            </a:r>
            <a:r>
              <a:rPr lang="hu-HU" dirty="0"/>
              <a:t> figyelhető meg</a:t>
            </a:r>
          </a:p>
          <a:p>
            <a:r>
              <a:rPr lang="hu-HU" dirty="0"/>
              <a:t>Ellátás: 360°-</a:t>
            </a:r>
            <a:r>
              <a:rPr lang="hu-HU" dirty="0" err="1"/>
              <a:t>os</a:t>
            </a:r>
            <a:r>
              <a:rPr lang="hu-HU" dirty="0"/>
              <a:t> körbejárhatóság megteremtése, a vizsgálat AVPU ABCDE elveknek megfelelően zajlik</a:t>
            </a:r>
          </a:p>
          <a:p>
            <a:r>
              <a:rPr lang="hu-HU" dirty="0"/>
              <a:t>AVPU: éber</a:t>
            </a:r>
          </a:p>
          <a:p>
            <a:pPr marL="0" indent="0">
              <a:buNone/>
            </a:pPr>
            <a:r>
              <a:rPr lang="hu-HU" dirty="0"/>
              <a:t>		</a:t>
            </a:r>
            <a:br>
              <a:rPr lang="hu-HU" dirty="0"/>
            </a:b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893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ABCDE betegvizsgálat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504334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A: átjárható, mondatokban beszél</a:t>
            </a:r>
          </a:p>
          <a:p>
            <a:r>
              <a:rPr lang="hu-HU" dirty="0"/>
              <a:t>B: LF:22 / SPO2: 92% / légzési segédizmokat nem használja / tiszta légzési hangok / mellkas szimmetrikusan kitér / paradox légzőmozgás, </a:t>
            </a:r>
            <a:r>
              <a:rPr lang="hu-HU" dirty="0" err="1"/>
              <a:t>subcutan</a:t>
            </a:r>
            <a:r>
              <a:rPr lang="hu-HU" dirty="0"/>
              <a:t> </a:t>
            </a:r>
            <a:r>
              <a:rPr lang="hu-HU" dirty="0" err="1"/>
              <a:t>emphysema</a:t>
            </a:r>
            <a:r>
              <a:rPr lang="hu-HU" dirty="0"/>
              <a:t> nincs / mellkas nem fájdalmas tapintásra / perifériás cianózis van</a:t>
            </a:r>
          </a:p>
          <a:p>
            <a:r>
              <a:rPr lang="hu-HU" dirty="0"/>
              <a:t>Beavatkozás: nem visszalégző rezervoáros maszkon keresztül, 12 L/perc áramlási sebesség mellett.</a:t>
            </a:r>
          </a:p>
          <a:p>
            <a:r>
              <a:rPr lang="hu-HU" dirty="0"/>
              <a:t>C: C: bőre sápadt, hideg tapintatú, hideg-meleg határ a hónalj vonalában volt érezhető, </a:t>
            </a:r>
            <a:r>
              <a:rPr lang="hu-HU" dirty="0" err="1"/>
              <a:t>filiformis</a:t>
            </a:r>
            <a:r>
              <a:rPr lang="hu-HU" dirty="0"/>
              <a:t> </a:t>
            </a:r>
            <a:r>
              <a:rPr lang="hu-HU" dirty="0" err="1"/>
              <a:t>radialis</a:t>
            </a:r>
            <a:r>
              <a:rPr lang="hu-HU" dirty="0"/>
              <a:t> pulzus, 120/perc, vérnyomása 100/70 Hgmm mindkét oldalon, monitoron 120/perc sinusritmus, keskeny QRS-</a:t>
            </a:r>
            <a:r>
              <a:rPr lang="hu-HU" dirty="0" err="1"/>
              <a:t>sel</a:t>
            </a:r>
            <a:r>
              <a:rPr lang="hu-HU" dirty="0"/>
              <a:t>, kapilláris </a:t>
            </a:r>
            <a:r>
              <a:rPr lang="hu-HU" dirty="0" err="1"/>
              <a:t>újratelődési</a:t>
            </a:r>
            <a:r>
              <a:rPr lang="hu-HU" dirty="0"/>
              <a:t> idő 5 másodperc. A bal combja deformált, meg volt duzzadva, véraláfutás volt látható, illetve a beteg alá volt fordulva. Medencéje a sérülés mechanizmusa alapján stabilnak tűnt. Hasa nem fájdalmas.</a:t>
            </a:r>
          </a:p>
          <a:p>
            <a:r>
              <a:rPr lang="hu-HU" dirty="0"/>
              <a:t>Beavatkozás: vénabiztosítás. 500 ml </a:t>
            </a:r>
            <a:r>
              <a:rPr lang="hu-HU" dirty="0" err="1"/>
              <a:t>krisztalloid</a:t>
            </a:r>
            <a:r>
              <a:rPr lang="hu-HU" dirty="0"/>
              <a:t> infúzió bekötése</a:t>
            </a:r>
          </a:p>
          <a:p>
            <a:r>
              <a:rPr lang="hu-HU" dirty="0"/>
              <a:t>D: GCS: 15, a szemét nyitotta spontán (4 pont), az utasításokat végrehajtotta (6 pont), térben időben orientált (5 pont). Neurológiai gócjel nem volt látható, pupillák eltérés nélküliek, vércukor 6,8 mmol/L.</a:t>
            </a:r>
          </a:p>
        </p:txBody>
      </p:sp>
    </p:spTree>
    <p:extLst>
      <p:ext uri="{BB962C8B-B14F-4D97-AF65-F5344CB8AC3E}">
        <p14:creationId xmlns:p14="http://schemas.microsoft.com/office/powerpoint/2010/main" val="216595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ABCDE betegvizsgálat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E: SAMPLE anamnézis alapján történt. A betegtől autóanamnézis volt nyerhető.</a:t>
            </a:r>
          </a:p>
          <a:p>
            <a:r>
              <a:rPr lang="hu-HU" dirty="0"/>
              <a:t>S: Este elesett, miközben a fürdőszobába igyekezett, azóta nem tudott felkelni, fájlalta a bal combját.</a:t>
            </a:r>
          </a:p>
          <a:p>
            <a:r>
              <a:rPr lang="hu-HU" dirty="0"/>
              <a:t>A: gyógyszerallergia nem ismert.</a:t>
            </a:r>
          </a:p>
          <a:p>
            <a:r>
              <a:rPr lang="hu-HU" dirty="0"/>
              <a:t>M: </a:t>
            </a:r>
            <a:r>
              <a:rPr lang="hu-HU" dirty="0" err="1"/>
              <a:t>Tensiomin</a:t>
            </a:r>
            <a:r>
              <a:rPr lang="hu-HU" dirty="0"/>
              <a:t>, </a:t>
            </a:r>
            <a:r>
              <a:rPr lang="hu-HU" dirty="0" err="1"/>
              <a:t>Betaloc</a:t>
            </a:r>
            <a:r>
              <a:rPr lang="hu-HU" dirty="0"/>
              <a:t>, </a:t>
            </a:r>
            <a:r>
              <a:rPr lang="hu-HU" dirty="0" err="1"/>
              <a:t>Metformin</a:t>
            </a:r>
            <a:r>
              <a:rPr lang="hu-HU" dirty="0"/>
              <a:t>, </a:t>
            </a:r>
            <a:r>
              <a:rPr lang="hu-HU" dirty="0" err="1"/>
              <a:t>Furon</a:t>
            </a:r>
            <a:r>
              <a:rPr lang="hu-HU" dirty="0"/>
              <a:t>, </a:t>
            </a:r>
            <a:r>
              <a:rPr lang="hu-HU" dirty="0" err="1"/>
              <a:t>Kaldyum</a:t>
            </a:r>
            <a:r>
              <a:rPr lang="hu-HU" dirty="0"/>
              <a:t>, </a:t>
            </a:r>
            <a:r>
              <a:rPr lang="hu-HU" dirty="0" err="1"/>
              <a:t>Rivotril</a:t>
            </a:r>
            <a:r>
              <a:rPr lang="hu-HU" dirty="0"/>
              <a:t>.</a:t>
            </a:r>
          </a:p>
          <a:p>
            <a:r>
              <a:rPr lang="hu-HU" dirty="0"/>
              <a:t>P: </a:t>
            </a:r>
            <a:r>
              <a:rPr lang="hu-HU" dirty="0" err="1"/>
              <a:t>hipertenzió</a:t>
            </a:r>
            <a:r>
              <a:rPr lang="hu-HU" dirty="0"/>
              <a:t>, 2-es típusú diabétesz, </a:t>
            </a:r>
            <a:r>
              <a:rPr lang="hu-HU" dirty="0" err="1"/>
              <a:t>kifózis</a:t>
            </a:r>
            <a:r>
              <a:rPr lang="hu-HU" dirty="0"/>
              <a:t>.</a:t>
            </a:r>
          </a:p>
          <a:p>
            <a:r>
              <a:rPr lang="hu-HU" dirty="0"/>
              <a:t>L: tegnap este evett utoljára.</a:t>
            </a:r>
          </a:p>
          <a:p>
            <a:r>
              <a:rPr lang="hu-HU" dirty="0"/>
              <a:t>E: szédült, gyengeségérzése volt.</a:t>
            </a:r>
          </a:p>
          <a:p>
            <a:r>
              <a:rPr lang="hu-HU" dirty="0"/>
              <a:t>Testhő 35,2 °C, egyéb fizikális sérülést nem találtunk rajta. 12 elvezetéses EKG nem készült.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210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Diagnózis és terápia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0000" y="2726784"/>
            <a:ext cx="10554574" cy="3636511"/>
          </a:xfrm>
        </p:spPr>
        <p:txBody>
          <a:bodyPr/>
          <a:lstStyle/>
          <a:p>
            <a:r>
              <a:rPr lang="hu-HU" dirty="0"/>
              <a:t>Dg: bal combcsont törése</a:t>
            </a:r>
          </a:p>
          <a:p>
            <a:r>
              <a:rPr lang="hu-HU" dirty="0" err="1"/>
              <a:t>Th</a:t>
            </a:r>
            <a:r>
              <a:rPr lang="hu-HU" dirty="0"/>
              <a:t>: </a:t>
            </a:r>
            <a:r>
              <a:rPr lang="hu-HU" dirty="0" err="1"/>
              <a:t>ketamin</a:t>
            </a:r>
            <a:r>
              <a:rPr lang="hu-HU" dirty="0"/>
              <a:t> 21mg + </a:t>
            </a:r>
            <a:r>
              <a:rPr lang="hu-HU" dirty="0" err="1"/>
              <a:t>midazolam</a:t>
            </a:r>
            <a:r>
              <a:rPr lang="hu-HU" dirty="0"/>
              <a:t> 1,4 mg (70 kg-os becsült testsúly)</a:t>
            </a:r>
          </a:p>
          <a:p>
            <a:r>
              <a:rPr lang="hu-HU" dirty="0"/>
              <a:t>Tálcafogással hordágyra mozgatás, a sérült láb manuális húzása, majd húzósín felhelyezése</a:t>
            </a:r>
          </a:p>
          <a:p>
            <a:r>
              <a:rPr lang="hu-HU" dirty="0"/>
              <a:t>Ülőhelyzet a </a:t>
            </a:r>
            <a:r>
              <a:rPr lang="hu-HU" dirty="0" err="1"/>
              <a:t>kifózis</a:t>
            </a:r>
            <a:r>
              <a:rPr lang="hu-HU" dirty="0"/>
              <a:t> miatt, buborékfóliával védtük a beteget a kihűléstől</a:t>
            </a:r>
          </a:p>
          <a:p>
            <a:r>
              <a:rPr lang="hu-HU" dirty="0"/>
              <a:t>Vénás kapcsolat megszűnése miatt </a:t>
            </a:r>
            <a:r>
              <a:rPr lang="hu-HU" dirty="0" err="1"/>
              <a:t>intraossealis</a:t>
            </a:r>
            <a:r>
              <a:rPr lang="hu-HU" dirty="0"/>
              <a:t> út teremtés, 250 ml </a:t>
            </a:r>
            <a:r>
              <a:rPr lang="hu-HU" dirty="0" err="1"/>
              <a:t>folyadékbólus</a:t>
            </a:r>
            <a:endParaRPr lang="hu-HU" dirty="0"/>
          </a:p>
          <a:p>
            <a:r>
              <a:rPr lang="hu-HU" dirty="0"/>
              <a:t>Ismételt ABCDE: A: rendben, B: SPO2: 96%, LF:18, C: BP:110/70, D: rendben</a:t>
            </a:r>
          </a:p>
          <a:p>
            <a:r>
              <a:rPr lang="hu-HU" dirty="0"/>
              <a:t>Transzport az SBO-</a:t>
            </a:r>
            <a:r>
              <a:rPr lang="hu-HU" dirty="0" err="1"/>
              <a:t>ra</a:t>
            </a:r>
            <a:r>
              <a:rPr lang="hu-HU" dirty="0"/>
              <a:t>, közben folyamatos </a:t>
            </a:r>
            <a:r>
              <a:rPr lang="hu-HU" dirty="0" err="1"/>
              <a:t>monitorizálás</a:t>
            </a:r>
            <a:endParaRPr lang="hu-HU" dirty="0"/>
          </a:p>
          <a:p>
            <a:r>
              <a:rPr lang="hu-HU" dirty="0"/>
              <a:t>Kórházban eseménytelenül átadva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6051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Jegyezhető">
  <a:themeElements>
    <a:clrScheme name="Jegyezhető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Jegyezhető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Jegyezhető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TM03457503[[fn=Jegyezhető]]</Template>
  <TotalTime>52</TotalTime>
  <Words>487</Words>
  <Application>Microsoft Office PowerPoint</Application>
  <PresentationFormat>Szélesvásznú</PresentationFormat>
  <Paragraphs>38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Jegyezhető</vt:lpstr>
      <vt:lpstr>BETEGELLÁTÁS A KLINIKAI GYAKORLATBAN ESETLEÍRÁS</vt:lpstr>
      <vt:lpstr>Esetbemutatás</vt:lpstr>
      <vt:lpstr>ABCDE betegvizsgálat</vt:lpstr>
      <vt:lpstr>ABCDE betegvizsgálat</vt:lpstr>
      <vt:lpstr>Diagnózis és terápia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BETEGELLÁTÁS A KLINIKAI GYAKORLATBAN ESETLEÍRÁS</dc:title>
  <dc:creator>HOME</dc:creator>
  <cp:lastModifiedBy>Bődi Norbert Dávid</cp:lastModifiedBy>
  <cp:revision>7</cp:revision>
  <dcterms:created xsi:type="dcterms:W3CDTF">2020-11-02T17:52:48Z</dcterms:created>
  <dcterms:modified xsi:type="dcterms:W3CDTF">2020-11-03T13:58:22Z</dcterms:modified>
</cp:coreProperties>
</file>