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6625-8EA4-4424-962E-3D9FCD9EF8C9}" type="datetimeFigureOut">
              <a:rPr lang="hu-HU" smtClean="0"/>
              <a:t>2020. 11. 01.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854A0-F8F8-4EA3-A6C0-610729BC958E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43050"/>
          </a:xfrm>
        </p:spPr>
        <p:txBody>
          <a:bodyPr>
            <a:normAutofit fontScale="90000"/>
          </a:bodyPr>
          <a:lstStyle/>
          <a:p>
            <a:pPr marL="457200" indent="-457200" algn="l"/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Bejelentés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:70éves nő hirtelen fulladása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Helyszín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: biztonságos, egyéni védőfelszerelés, 360fokos körbejárhatóság, AVPU:A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/>
            </a:r>
            <a:br>
              <a:rPr lang="hu-HU" sz="2000" dirty="0" smtClean="0"/>
            </a:br>
            <a:endParaRPr lang="hu-HU" sz="20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642910" y="785794"/>
            <a:ext cx="7572428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ABCDE</a:t>
            </a:r>
          </a:p>
          <a:p>
            <a:pPr algn="ctr"/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A-légút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 a beteg kommunikál,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szabad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füllel hallható légúti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szörcsölő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hang.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100%-os belégzési oxigén koncentrációt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alkalmazunk (15l/p). </a:t>
            </a:r>
          </a:p>
          <a:p>
            <a:pPr lvl="0"/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B-légzés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, fokozott légzési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munka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légzési segédizmok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használata. LF40/p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tachy-dyspnoe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onendoszkóppal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a tüdő 4 pontján,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mko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apex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pulmonumon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és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bazis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pulmonumon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bronchialis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zörejek nedves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szörcszörej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hallható, tehát pangás.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Sp02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70%. 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u-HU" b="1" dirty="0" err="1" smtClean="0">
                <a:latin typeface="Times New Roman" pitchFamily="18" charset="0"/>
                <a:cs typeface="Times New Roman" pitchFamily="18" charset="0"/>
              </a:rPr>
              <a:t>C-Keringés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akrákon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cyanosis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a hűvös meleg határ a csukló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környékén.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Perifériás pulzus vizsgálata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100/min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ritmusos. CRT:4mp.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Vérnyomásmérés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j.o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. 215/110 Hgmm MAP:145,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b.o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. 205/110 Hgmm, a mérési intervallumot 3percre állítjuk.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EKG:sinus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tachycardia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P.V.B. </a:t>
            </a:r>
          </a:p>
          <a:p>
            <a:pPr lvl="0"/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D-idegrendszer</a:t>
            </a:r>
            <a:r>
              <a:rPr lang="hu-HU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durva neurológiai eltérés nélkül. V.C. 6,7mmol/l. 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36C°..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SAMPLE </a:t>
            </a:r>
            <a:r>
              <a:rPr lang="hu-H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közben </a:t>
            </a:r>
            <a:r>
              <a:rPr lang="hu-H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elkezdődik a gyógyszeres </a:t>
            </a:r>
            <a:r>
              <a:rPr lang="hu-H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therápia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DG: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hypertensiv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excessus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talaján kialakuló heveny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szívelégtelenség.S-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fulladás.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A-cave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nincs M-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moxonidin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bisoprolol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carvedilol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alprazolam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P- ismert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hypertoniás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CMP-s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beteg. L-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elmúlt 24órában nem evett. E- az információk birtokában megerősítést nyert a diagnózis.</a:t>
            </a:r>
          </a:p>
          <a:p>
            <a:endParaRPr lang="hu-HU" dirty="0"/>
          </a:p>
          <a:p>
            <a:pPr lvl="0"/>
            <a:endParaRPr lang="hu-HU" dirty="0" smtClean="0"/>
          </a:p>
          <a:p>
            <a:pPr lvl="0"/>
            <a:endParaRPr lang="hu-HU" dirty="0"/>
          </a:p>
          <a:p>
            <a:pPr lvl="0"/>
            <a:endParaRPr lang="hu-HU" dirty="0"/>
          </a:p>
          <a:p>
            <a:endParaRPr lang="hu-HU" dirty="0"/>
          </a:p>
          <a:p>
            <a:pPr lvl="0"/>
            <a:endParaRPr lang="hu-HU" dirty="0" smtClean="0"/>
          </a:p>
          <a:p>
            <a:pPr lvl="0"/>
            <a:endParaRPr lang="hu-HU" dirty="0"/>
          </a:p>
          <a:p>
            <a:pPr lvl="0"/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3000396"/>
          </a:xfrm>
        </p:spPr>
        <p:txBody>
          <a:bodyPr>
            <a:noAutofit/>
          </a:bodyPr>
          <a:lstStyle/>
          <a:p>
            <a:pPr algn="l"/>
            <a:r>
              <a:rPr lang="hu-HU" sz="1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Therápia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: SpO2 az ellátás azon szakaszában78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%.</a:t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gy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elkezdjük a</a:t>
            </a:r>
            <a:r>
              <a:rPr lang="hu-H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CPAP/NIV </a:t>
            </a:r>
            <a:r>
              <a:rPr lang="hu-HU" sz="1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noninvazív</a:t>
            </a:r>
            <a:r>
              <a:rPr lang="hu-H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lélegeztetést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 paraméterek kezdeti beállítása: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-FiO2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100%</a:t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-PEEP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: 5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mbar</a:t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 err="1" smtClean="0">
                <a:latin typeface="Times New Roman" pitchFamily="18" charset="0"/>
                <a:cs typeface="Times New Roman" pitchFamily="18" charset="0"/>
              </a:rPr>
              <a:t>-Trigger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l/min</a:t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err="1" smtClean="0">
                <a:latin typeface="Times New Roman" pitchFamily="18" charset="0"/>
                <a:cs typeface="Times New Roman" pitchFamily="18" charset="0"/>
              </a:rPr>
              <a:t>-Nyomástámogatás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(PS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): 5-8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mbar</a:t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err="1" smtClean="0">
                <a:latin typeface="Times New Roman" pitchFamily="18" charset="0"/>
                <a:cs typeface="Times New Roman" pitchFamily="18" charset="0"/>
              </a:rPr>
              <a:t>-Pmax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: 35-45 mbar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E közben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10mg-10ml </a:t>
            </a:r>
            <a:r>
              <a:rPr lang="hu-H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nitrátot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hígítunk 50ml-re, majd </a:t>
            </a:r>
            <a:r>
              <a:rPr lang="hu-HU" sz="1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3mg/15ml/óra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sebességgel indítjuk el. </a:t>
            </a:r>
            <a:r>
              <a:rPr lang="hu-HU" sz="1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40mg </a:t>
            </a:r>
            <a:r>
              <a:rPr lang="hu-HU" sz="1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furosemid</a:t>
            </a:r>
            <a:r>
              <a:rPr lang="hu-HU" sz="1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hu-HU" sz="1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, illetve 10mg-1ml </a:t>
            </a:r>
            <a:r>
              <a:rPr lang="hu-HU" sz="1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morfiumot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10ml-re hígítottunk és </a:t>
            </a:r>
            <a:r>
              <a:rPr lang="hu-HU" sz="1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3mg-ot kapott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a beteg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800" dirty="0">
                <a:latin typeface="Times New Roman" pitchFamily="18" charset="0"/>
                <a:cs typeface="Times New Roman" pitchFamily="18" charset="0"/>
              </a:rPr>
            </a:br>
            <a:endParaRPr lang="hu-H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571472" y="3429000"/>
            <a:ext cx="8001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10.perc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: SpO2:83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% RR:195/100Hgmm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j.o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. MAP:131, 97-es frekvencia CRT 4sec. EtcO2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48Hgmm. </a:t>
            </a:r>
            <a:r>
              <a:rPr lang="hu-H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PEEP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értéket fokozatosan emeltük 10mbar-ig. A </a:t>
            </a:r>
            <a:r>
              <a:rPr lang="hu-H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nitrátot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pedig </a:t>
            </a:r>
            <a:r>
              <a:rPr lang="hu-H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5mg/25ml/órára emeltük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, illetve további </a:t>
            </a:r>
            <a:r>
              <a:rPr lang="hu-H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20mg </a:t>
            </a:r>
            <a:r>
              <a:rPr lang="hu-HU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furosemid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kapott és </a:t>
            </a:r>
            <a:r>
              <a:rPr lang="hu-H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2*2mg morfiumot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. 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hu-H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perc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SpO2:84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% RR 175/90Hgmm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j.o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. MAP:118. 98-as frekvencia CRT 4sec EtcO2: 46Hgmm. 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>
                <a:latin typeface="Times New Roman" pitchFamily="18" charset="0"/>
                <a:cs typeface="Times New Roman" pitchFamily="18" charset="0"/>
              </a:rPr>
              <a:t>A beteg állapota CPAP/NIV és gyógyszeres kezelés mellett sem javult megfelelően, a légzési segédizmokat továbbra is használta, a légzésis státusza érdemben nem változott, így a kórház távolsága és a beteg állapota végett emeltszintű </a:t>
            </a:r>
            <a:r>
              <a:rPr lang="hu-HU" dirty="0" err="1">
                <a:latin typeface="Times New Roman" pitchFamily="18" charset="0"/>
                <a:cs typeface="Times New Roman" pitchFamily="18" charset="0"/>
              </a:rPr>
              <a:t>légútbiztosítás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 igénye merült fel, </a:t>
            </a:r>
            <a:r>
              <a:rPr lang="hu-H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RSI (Rapid </a:t>
            </a:r>
            <a:r>
              <a:rPr lang="hu-HU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lang="hu-H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Intubation</a:t>
            </a:r>
            <a:r>
              <a:rPr lang="hu-H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hu-HU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58246" cy="6643710"/>
          </a:xfrm>
        </p:spPr>
        <p:txBody>
          <a:bodyPr>
            <a:normAutofit/>
          </a:bodyPr>
          <a:lstStyle/>
          <a:p>
            <a:pPr algn="l"/>
            <a:r>
              <a:rPr lang="hu-H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RSI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: az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indukcióig </a:t>
            </a:r>
            <a:r>
              <a:rPr lang="hu-HU" sz="1800" dirty="0" err="1">
                <a:latin typeface="Times New Roman" pitchFamily="18" charset="0"/>
                <a:cs typeface="Times New Roman" pitchFamily="18" charset="0"/>
              </a:rPr>
              <a:t>félülő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helyzet.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Betegünk 60kg-os.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- Indukciós szerként </a:t>
            </a:r>
            <a:r>
              <a:rPr lang="hu-HU" sz="1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Etomidátot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alkalmaztunk. 20mg/10ml 0,3mg/</a:t>
            </a:r>
            <a:r>
              <a:rPr lang="hu-HU" sz="1800" dirty="0" err="1">
                <a:latin typeface="Times New Roman" pitchFamily="18" charset="0"/>
                <a:cs typeface="Times New Roman" pitchFamily="18" charset="0"/>
              </a:rPr>
              <a:t>ttkg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tehát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18mg a dózis, azaz </a:t>
            </a:r>
            <a:r>
              <a:rPr lang="hu-H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9ml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 -A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rövidhatású </a:t>
            </a:r>
            <a:r>
              <a:rPr lang="hu-HU" sz="1800" dirty="0" err="1">
                <a:latin typeface="Times New Roman" pitchFamily="18" charset="0"/>
                <a:cs typeface="Times New Roman" pitchFamily="18" charset="0"/>
              </a:rPr>
              <a:t>relaxáns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Szukcinilkolin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100mg/2ml 1,5mg/</a:t>
            </a:r>
            <a:r>
              <a:rPr lang="hu-HU" sz="1800" dirty="0" err="1">
                <a:latin typeface="Times New Roman" pitchFamily="18" charset="0"/>
                <a:cs typeface="Times New Roman" pitchFamily="18" charset="0"/>
              </a:rPr>
              <a:t>ttkg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hu-H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tehát 90mg a dózis, azaz 1,8ml.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-A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hosszúhatású </a:t>
            </a:r>
            <a:r>
              <a:rPr lang="hu-HU" sz="1800" dirty="0" err="1">
                <a:latin typeface="Times New Roman" pitchFamily="18" charset="0"/>
                <a:cs typeface="Times New Roman" pitchFamily="18" charset="0"/>
              </a:rPr>
              <a:t>relaxáns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hu-HU" sz="1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Rocuronium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50mg/5ml 0,5mg/</a:t>
            </a:r>
            <a:r>
              <a:rPr lang="hu-HU" sz="1800" dirty="0" err="1">
                <a:latin typeface="Times New Roman" pitchFamily="18" charset="0"/>
                <a:cs typeface="Times New Roman" pitchFamily="18" charset="0"/>
              </a:rPr>
              <a:t>ttkg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tehát 30mg a dózis, azaz 3ml</a:t>
            </a:r>
            <a:r>
              <a:rPr lang="hu-H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hu-H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Az indukció </a:t>
            </a:r>
            <a:r>
              <a:rPr lang="hu-H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után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NPA,OPA,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majd 4kezes ballonos maszkos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lélegeztetés.</a:t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Laringoszkópia: </a:t>
            </a:r>
            <a:r>
              <a:rPr lang="hu-HU" sz="1800" dirty="0" err="1" smtClean="0">
                <a:latin typeface="Times New Roman" pitchFamily="18" charset="0"/>
                <a:cs typeface="Times New Roman" pitchFamily="18" charset="0"/>
              </a:rPr>
              <a:t>Cormack-Lehane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skálán 1-es.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RSI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Hgmm szisztolés vérnyomás felett voltunk így a beteg </a:t>
            </a:r>
            <a:r>
              <a:rPr lang="hu-HU" sz="1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Propofolt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kapott 200mg/20ml 2mg/</a:t>
            </a:r>
            <a:r>
              <a:rPr lang="hu-HU" sz="1800" dirty="0" err="1">
                <a:latin typeface="Times New Roman" pitchFamily="18" charset="0"/>
                <a:cs typeface="Times New Roman" pitchFamily="18" charset="0"/>
              </a:rPr>
              <a:t>ttkg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/óra </a:t>
            </a:r>
            <a:r>
              <a:rPr lang="hu-H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tehát 120mg/óra, azaz 12ml/órás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 err="1">
                <a:latin typeface="Times New Roman" pitchFamily="18" charset="0"/>
                <a:cs typeface="Times New Roman" pitchFamily="18" charset="0"/>
              </a:rPr>
              <a:t>perfúzor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beállítással ÉS </a:t>
            </a:r>
            <a:r>
              <a:rPr lang="hu-HU" sz="1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Fentanyl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100µg/2ml 1µg/</a:t>
            </a:r>
            <a:r>
              <a:rPr lang="hu-HU" sz="1800" dirty="0" err="1">
                <a:latin typeface="Times New Roman" pitchFamily="18" charset="0"/>
                <a:cs typeface="Times New Roman" pitchFamily="18" charset="0"/>
              </a:rPr>
              <a:t>ttkg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tehát kerekítve 50µg 20percenként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ismételve.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 err="1" smtClean="0">
                <a:latin typeface="Times New Roman" pitchFamily="18" charset="0"/>
                <a:cs typeface="Times New Roman" pitchFamily="18" charset="0"/>
              </a:rPr>
              <a:t>Perfúzorral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pedig továbbra is 3mg/óra dózissal Nitrát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hu-H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1800" dirty="0">
                <a:latin typeface="Times New Roman" pitchFamily="18" charset="0"/>
                <a:cs typeface="Times New Roman" pitchFamily="18" charset="0"/>
              </a:rPr>
            </a:b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A beteget </a:t>
            </a:r>
            <a:r>
              <a:rPr lang="hu-H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SBAR</a:t>
            </a:r>
            <a:r>
              <a:rPr lang="hu-HU" sz="1800" dirty="0">
                <a:latin typeface="Times New Roman" pitchFamily="18" charset="0"/>
                <a:cs typeface="Times New Roman" pitchFamily="18" charset="0"/>
              </a:rPr>
              <a:t> szerint referáltuk a legközelebbi sürgősségi betegellátó osztályra, majd eseménytelen szállítás után stabil paraméterekkel adtuk át. </a:t>
            </a:r>
            <a:r>
              <a:rPr lang="hu-HU" sz="1800" dirty="0"/>
              <a:t/>
            </a:r>
            <a:br>
              <a:rPr lang="hu-HU" sz="1800" dirty="0"/>
            </a:br>
            <a:r>
              <a:rPr lang="hu-HU" sz="1800" dirty="0">
                <a:solidFill>
                  <a:srgbClr val="FF0000"/>
                </a:solidFill>
              </a:rPr>
              <a:t/>
            </a:r>
            <a:br>
              <a:rPr lang="hu-HU" sz="1800" dirty="0">
                <a:solidFill>
                  <a:srgbClr val="FF0000"/>
                </a:solidFill>
              </a:rPr>
            </a:br>
            <a:endParaRPr lang="hu-H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</TotalTime>
  <Words>288</Words>
  <Application>Microsoft Office PowerPoint</Application>
  <PresentationFormat>Diavetítés a képernyőre (4:3 oldalarány)</PresentationFormat>
  <Paragraphs>26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 Bejelentés:70éves nő hirtelen fulladása Helyszín: biztonságos, egyéni védőfelszerelés, 360fokos körbejárhatóság, AVPU:A    </vt:lpstr>
      <vt:lpstr>Therápia: SpO2 az ellátás azon szakaszában78%.  így elkezdjük a CPAP/NIV noninvazív lélegeztetést. A paraméterek kezdeti beállítása: -FiO2: 100% -PEEP: 5 mbar  -Trigger: 3 l/min -Nyomástámogatás(PS): 5-8 mbar -Pmax: 35-45 mbar.  E közben 10mg-10ml nitrátot hígítunk 50ml-re, majd 3mg/15ml/óra sebességgel indítjuk el. 40mg furosemid iv. , illetve 10mg-1ml morfiumot 10ml-re hígítottunk és 3mg-ot kapott a beteg.  </vt:lpstr>
      <vt:lpstr>RSI: az indukcióig félülő helyzet. Betegünk 60kg-os.  - Indukciós szerként Etomidátot alkalmaztunk. 20mg/10ml 0,3mg/ttkg, tehát 18mg a dózis, azaz 9ml.  -A rövidhatású relaxáns Szukcinilkolin 100mg/2ml 1,5mg/ttkg , tehát 90mg a dózis, azaz 1,8ml.  -A hosszúhatású relaxáns a Rocuronium 50mg/5ml 0,5mg/ttkg, tehát 30mg a dózis, azaz 3ml.  Az indukció után NPA,OPA, majd 4kezes ballonos maszkos lélegeztetés. Laringoszkópia: Cormack-Lehane skálán 1-es.  Az RSI 100 Hgmm szisztolés vérnyomás felett voltunk így a beteg Propofolt kapott 200mg/20ml 2mg/ttkg/óra tehát 120mg/óra, azaz 12ml/órás perfúzor beállítással ÉS Fentanyl 100µg/2ml 1µg/ttkg, tehát kerekítve 50µg 20percenként ismételve.  Perfúzorral pedig továbbra is 3mg/óra dózissal Nitrát.  A beteget SBAR szerint referáltuk a legközelebbi sürgősségi betegellátó osztályra, majd eseménytelen szállítás után stabil paraméterekkel adtuk át.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Bejelentés:70éves nő hirtelen fulladása Helyszín: biztonságos, egyéni védőfelszerelés, 360fokos körbejárhatóság</dc:title>
  <dc:creator>Bálint Szabolcs</dc:creator>
  <cp:lastModifiedBy>Bálint Szabolcs</cp:lastModifiedBy>
  <cp:revision>5</cp:revision>
  <dcterms:created xsi:type="dcterms:W3CDTF">2020-11-01T12:06:19Z</dcterms:created>
  <dcterms:modified xsi:type="dcterms:W3CDTF">2020-11-01T12:48:37Z</dcterms:modified>
</cp:coreProperties>
</file>