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4" r:id="rId3"/>
    <p:sldId id="269" r:id="rId4"/>
    <p:sldId id="270" r:id="rId5"/>
    <p:sldId id="271" r:id="rId6"/>
    <p:sldId id="274" r:id="rId7"/>
    <p:sldId id="273" r:id="rId8"/>
    <p:sldId id="276" r:id="rId9"/>
    <p:sldId id="277" r:id="rId10"/>
    <p:sldId id="278" r:id="rId11"/>
    <p:sldId id="292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5" r:id="rId21"/>
    <p:sldId id="287" r:id="rId22"/>
    <p:sldId id="288" r:id="rId23"/>
    <p:sldId id="294" r:id="rId24"/>
    <p:sldId id="295" r:id="rId25"/>
    <p:sldId id="296" r:id="rId26"/>
    <p:sldId id="297" r:id="rId27"/>
    <p:sldId id="298" r:id="rId28"/>
    <p:sldId id="289" r:id="rId29"/>
    <p:sldId id="290" r:id="rId30"/>
    <p:sldId id="300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293" r:id="rId4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2020. 09. 22.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2020. 09. 22.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2020. 09. 22.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Mentésirányítás, Mentésszervezés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altLang="hu-HU" sz="3600" dirty="0"/>
              <a:t>Mi történt?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altLang="hu-HU" sz="3600" dirty="0"/>
              <a:t>Hol történt?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altLang="hu-HU" sz="3600" dirty="0"/>
              <a:t>Bejelentő?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altLang="hu-HU" sz="3600" dirty="0"/>
              <a:t>Telefon?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hu-HU" altLang="hu-HU" sz="3600" dirty="0"/>
              <a:t>Helyszín?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solidFill>
                  <a:schemeClr val="hlink"/>
                </a:solidFill>
              </a:rPr>
              <a:t>                            ITT DŐL EL MINDEN …</a:t>
            </a:r>
          </a:p>
        </p:txBody>
      </p:sp>
    </p:spTree>
    <p:extLst>
      <p:ext uri="{BB962C8B-B14F-4D97-AF65-F5344CB8AC3E}">
        <p14:creationId xmlns:p14="http://schemas.microsoft.com/office/powerpoint/2010/main" val="42597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Mentőegységek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b="1" dirty="0" err="1"/>
              <a:t>Mentőgépkocsi</a:t>
            </a:r>
            <a:endParaRPr lang="hu-HU" sz="2400" b="1" dirty="0"/>
          </a:p>
          <a:p>
            <a:r>
              <a:rPr lang="hu-HU" sz="2400" b="1" dirty="0"/>
              <a:t>Eset és rohamkocsi</a:t>
            </a:r>
          </a:p>
          <a:p>
            <a:r>
              <a:rPr lang="hu-HU" sz="2400" b="1" dirty="0"/>
              <a:t>Mentőorvosi kocsi (MOK)</a:t>
            </a:r>
          </a:p>
          <a:p>
            <a:r>
              <a:rPr lang="hu-HU" sz="2400" b="1" dirty="0"/>
              <a:t>Mentőtiszti kocsi (MTK)</a:t>
            </a:r>
          </a:p>
          <a:p>
            <a:r>
              <a:rPr lang="hu-HU" sz="2400" b="1" dirty="0"/>
              <a:t>Mentő-motorkerékpár</a:t>
            </a:r>
          </a:p>
          <a:p>
            <a:r>
              <a:rPr lang="hu-HU" sz="2400" b="1" dirty="0" err="1"/>
              <a:t>Légimentők</a:t>
            </a:r>
            <a:endParaRPr lang="hu-HU" sz="2400" b="1" dirty="0"/>
          </a:p>
          <a:p>
            <a:r>
              <a:rPr lang="hu-HU" sz="2400" b="1" dirty="0"/>
              <a:t>Gyermek mentőorvosi és rohamkocsi</a:t>
            </a:r>
          </a:p>
          <a:p>
            <a:r>
              <a:rPr lang="hu-HU" sz="2400" b="1" dirty="0" err="1"/>
              <a:t>Neonatológiai</a:t>
            </a:r>
            <a:r>
              <a:rPr lang="hu-HU" sz="2400" b="1" dirty="0"/>
              <a:t> </a:t>
            </a:r>
            <a:r>
              <a:rPr lang="hu-HU" sz="2400" b="1" dirty="0" err="1"/>
              <a:t>mentőgépkocsi</a:t>
            </a:r>
            <a:r>
              <a:rPr lang="hu-HU" sz="2400" b="1" dirty="0"/>
              <a:t> és rohamkocsi</a:t>
            </a:r>
          </a:p>
          <a:p>
            <a:r>
              <a:rPr lang="hu-HU" sz="2400" b="1" dirty="0"/>
              <a:t>M.I.C.U. - Mobile </a:t>
            </a:r>
            <a:r>
              <a:rPr lang="hu-HU" sz="2400" b="1" dirty="0" err="1"/>
              <a:t>Intensive</a:t>
            </a:r>
            <a:r>
              <a:rPr lang="hu-HU" sz="2400" b="1" dirty="0"/>
              <a:t> </a:t>
            </a:r>
            <a:r>
              <a:rPr lang="hu-HU" sz="2400" b="1" dirty="0" err="1"/>
              <a:t>Care</a:t>
            </a:r>
            <a:r>
              <a:rPr lang="hu-HU" sz="2400" b="1" dirty="0"/>
              <a:t> Unit</a:t>
            </a:r>
          </a:p>
          <a:p>
            <a:r>
              <a:rPr lang="hu-HU" sz="2400" b="1" dirty="0"/>
              <a:t>TTBE (Tömeges Baleseti Egység)</a:t>
            </a:r>
            <a:endParaRPr lang="hu-HU" sz="2400" dirty="0"/>
          </a:p>
          <a:p>
            <a:r>
              <a:rPr lang="hu-HU" sz="2400" b="1" dirty="0"/>
              <a:t>Barlangi Mentőszolgálat</a:t>
            </a:r>
          </a:p>
          <a:p>
            <a:r>
              <a:rPr lang="hu-HU" sz="2400" b="1" dirty="0"/>
              <a:t>Mentőhajó</a:t>
            </a:r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b="1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655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rgbClr val="0066FF"/>
                </a:solidFill>
              </a:rPr>
              <a:t>MENTŐKOCSI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4400" dirty="0" smtClean="0"/>
              <a:t>Alapfelszerelés</a:t>
            </a:r>
          </a:p>
          <a:p>
            <a:pPr lvl="1" eaLnBrk="1" hangingPunct="1"/>
            <a:r>
              <a:rPr lang="hu-HU" altLang="hu-HU" sz="4400" dirty="0" smtClean="0"/>
              <a:t>Kötszerek, fertőtlenítő szerek</a:t>
            </a:r>
          </a:p>
          <a:p>
            <a:pPr lvl="1" eaLnBrk="1" hangingPunct="1"/>
            <a:r>
              <a:rPr lang="hu-HU" altLang="hu-HU" sz="4400" dirty="0" smtClean="0"/>
              <a:t>Rögzítés eszközei</a:t>
            </a:r>
          </a:p>
          <a:p>
            <a:pPr lvl="1" eaLnBrk="1" hangingPunct="1"/>
            <a:r>
              <a:rPr lang="hu-HU" altLang="hu-HU" sz="4400" dirty="0" smtClean="0"/>
              <a:t>Szülészeti készlet</a:t>
            </a:r>
          </a:p>
          <a:p>
            <a:pPr lvl="1" eaLnBrk="1" hangingPunct="1"/>
            <a:r>
              <a:rPr lang="hu-HU" altLang="hu-HU" sz="4400" dirty="0" smtClean="0"/>
              <a:t>Néhány gyógyszer</a:t>
            </a:r>
          </a:p>
          <a:p>
            <a:pPr eaLnBrk="1" hangingPunct="1"/>
            <a:r>
              <a:rPr lang="hu-HU" altLang="hu-HU" sz="4400" dirty="0" smtClean="0"/>
              <a:t>Mentőápoló</a:t>
            </a:r>
          </a:p>
          <a:p>
            <a:pPr eaLnBrk="1" hangingPunct="1"/>
            <a:r>
              <a:rPr lang="hu-HU" altLang="hu-HU" sz="4400" dirty="0"/>
              <a:t>G</a:t>
            </a:r>
            <a:r>
              <a:rPr lang="hu-HU" altLang="hu-HU" sz="4400" dirty="0" smtClean="0"/>
              <a:t>épkocsivezető</a:t>
            </a:r>
          </a:p>
        </p:txBody>
      </p:sp>
    </p:spTree>
    <p:extLst>
      <p:ext uri="{BB962C8B-B14F-4D97-AF65-F5344CB8AC3E}">
        <p14:creationId xmlns:p14="http://schemas.microsoft.com/office/powerpoint/2010/main" val="31051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solidFill>
                  <a:schemeClr val="hlink"/>
                </a:solidFill>
              </a:rPr>
              <a:t>ESETKOCSI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4400" dirty="0" smtClean="0"/>
              <a:t>Mentőtiszttel vagy mentőorvossal kivonuló, egészségügyi többletfelszereléssel ellátott mentőkocsi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4400" dirty="0" smtClean="0"/>
              <a:t>Betegterének méretei a törvényben meghatározottak</a:t>
            </a:r>
          </a:p>
          <a:p>
            <a:pPr eaLnBrk="1" hangingPunct="1"/>
            <a:endParaRPr lang="hu-HU" altLang="hu-HU" sz="4400" dirty="0"/>
          </a:p>
        </p:txBody>
      </p:sp>
    </p:spTree>
    <p:extLst>
      <p:ext uri="{BB962C8B-B14F-4D97-AF65-F5344CB8AC3E}">
        <p14:creationId xmlns:p14="http://schemas.microsoft.com/office/powerpoint/2010/main" val="23464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solidFill>
                  <a:schemeClr val="hlink"/>
                </a:solidFill>
              </a:rPr>
              <a:t>ROHAMKOCSI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484313"/>
            <a:ext cx="8229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altLang="hu-HU" sz="3200" dirty="0">
                <a:solidFill>
                  <a:srgbClr val="FFFF00"/>
                </a:solidFill>
              </a:rPr>
              <a:t>	</a:t>
            </a:r>
            <a:r>
              <a:rPr lang="hu-HU" altLang="hu-HU" sz="3600" dirty="0" err="1"/>
              <a:t>Oxyologus</a:t>
            </a:r>
            <a:r>
              <a:rPr lang="hu-HU" altLang="hu-HU" sz="3600" dirty="0"/>
              <a:t> szakorvossal, vagy kórházi gyakorlatát elvégzett, egy éve kivonuló szolgálatot teljesítő főfoglalkozású mentőorvossal, vagy aneszteziológus szakorvossal, vagy legalább ötéves mentőgyakorlattal rendelkező részfoglalkozású orvossal kivonuló többletfelszereléssel ellátott esetkocsi</a:t>
            </a:r>
          </a:p>
        </p:txBody>
      </p:sp>
    </p:spTree>
    <p:extLst>
      <p:ext uri="{BB962C8B-B14F-4D97-AF65-F5344CB8AC3E}">
        <p14:creationId xmlns:p14="http://schemas.microsoft.com/office/powerpoint/2010/main" val="16561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>
                <a:solidFill>
                  <a:schemeClr val="hlink"/>
                </a:solidFill>
              </a:rPr>
              <a:t>ROHAMKOCSI RIASZTHATÓ II.: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Folyamatos </a:t>
            </a:r>
            <a:r>
              <a:rPr lang="hu-HU" altLang="hu-HU" dirty="0" err="1" smtClean="0"/>
              <a:t>convulsio</a:t>
            </a:r>
            <a:endParaRPr lang="hu-HU" altLang="hu-HU" dirty="0" smtClean="0"/>
          </a:p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Aspiráció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Extrém hőártalmak, elektromos ártalmak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Tömeges baleset, katasztrófa esetén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dirty="0" smtClean="0"/>
              <a:t>	kárhelyparancsnoki kocsi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Szekunder szállítások (speciális tárgyi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dirty="0" smtClean="0"/>
              <a:t>	feltételek – pacemaker)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Mozgóőrség (nemzetközi rendezvények,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dirty="0" smtClean="0"/>
              <a:t>	5 000 fő feletti események)</a:t>
            </a:r>
          </a:p>
          <a:p>
            <a:pPr eaLnBrk="1" hangingPunct="1">
              <a:lnSpc>
                <a:spcPct val="80000"/>
              </a:lnSpc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7625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hlink"/>
                </a:solidFill>
              </a:rPr>
              <a:t>ESETKOCSI RIASZTHATÓ I.: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orvosi szintű ellátás igénye, de nincs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	közvetlen életveszély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Traumás esetek (nincs </a:t>
            </a:r>
            <a:r>
              <a:rPr lang="hu-HU" altLang="hu-HU" dirty="0" err="1" smtClean="0"/>
              <a:t>polytrauma</a:t>
            </a:r>
            <a:r>
              <a:rPr lang="hu-HU" altLang="hu-HU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Belgyógyászati balesetek (égés, fagyás,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	</a:t>
            </a:r>
            <a:r>
              <a:rPr lang="hu-HU" altLang="hu-HU" dirty="0" err="1" smtClean="0"/>
              <a:t>elektrotrauma</a:t>
            </a:r>
            <a:r>
              <a:rPr lang="hu-HU" altLang="hu-HU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err="1" smtClean="0"/>
              <a:t>Collapsus</a:t>
            </a:r>
            <a:endParaRPr lang="hu-HU" altLang="hu-HU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Köves rohamok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err="1" smtClean="0"/>
              <a:t>Asthma</a:t>
            </a:r>
            <a:r>
              <a:rPr lang="hu-HU" altLang="hu-HU" dirty="0" smtClean="0"/>
              <a:t>, cukorbetegség			</a:t>
            </a:r>
          </a:p>
        </p:txBody>
      </p:sp>
    </p:spTree>
    <p:extLst>
      <p:ext uri="{BB962C8B-B14F-4D97-AF65-F5344CB8AC3E}">
        <p14:creationId xmlns:p14="http://schemas.microsoft.com/office/powerpoint/2010/main" val="1041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hlink"/>
                </a:solidFill>
              </a:rPr>
              <a:t>ESETKOCSI RIASZTHATÓ II.: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Neurológiai esetek (</a:t>
            </a:r>
            <a:r>
              <a:rPr lang="hu-HU" altLang="hu-HU" dirty="0" err="1" smtClean="0"/>
              <a:t>convulsio</a:t>
            </a:r>
            <a:r>
              <a:rPr lang="hu-HU" altLang="hu-HU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	elmebetegség)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Szülés (elfolyt magzatvíz, kitolási szak)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Halálmegállapítás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Ambuláns betegek ellátása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Szekunder szállítások (</a:t>
            </a:r>
            <a:r>
              <a:rPr lang="hu-HU" altLang="hu-HU" dirty="0" err="1" smtClean="0"/>
              <a:t>monitorozás</a:t>
            </a:r>
            <a:r>
              <a:rPr lang="hu-HU" altLang="hu-HU" dirty="0" smtClean="0"/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dirty="0" smtClean="0"/>
              <a:t>	</a:t>
            </a:r>
            <a:r>
              <a:rPr lang="hu-HU" altLang="hu-HU" dirty="0" err="1" smtClean="0"/>
              <a:t>defibrillátor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pM</a:t>
            </a:r>
            <a:r>
              <a:rPr lang="hu-HU" altLang="hu-HU" dirty="0" smtClean="0"/>
              <a:t>, lélegeztetés)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 smtClean="0"/>
              <a:t>Mozgóőrség (1 000 fő feletti események)</a:t>
            </a:r>
          </a:p>
          <a:p>
            <a:pPr eaLnBrk="1" hangingPunct="1">
              <a:lnSpc>
                <a:spcPct val="90000"/>
              </a:lnSpc>
            </a:pPr>
            <a:endParaRPr lang="hu-HU" altLang="hu-H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hlink"/>
                </a:solidFill>
              </a:rPr>
              <a:t>A MOK BEVETHETŐ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4400" dirty="0" smtClean="0"/>
              <a:t>Legalább esetkocsi szintű felszereléssel rendelkezik (hordágy nélkül)</a:t>
            </a:r>
          </a:p>
          <a:p>
            <a:pPr eaLnBrk="1" hangingPunct="1"/>
            <a:r>
              <a:rPr lang="hu-HU" altLang="hu-HU" sz="4400" dirty="0" smtClean="0"/>
              <a:t>Kárhelyparancsnoki teendők ellátására</a:t>
            </a:r>
          </a:p>
          <a:p>
            <a:pPr eaLnBrk="1" hangingPunct="1"/>
            <a:r>
              <a:rPr lang="hu-HU" altLang="hu-HU" sz="4400" dirty="0" smtClean="0"/>
              <a:t>Lépcsőzetes mentőellátásra</a:t>
            </a:r>
          </a:p>
          <a:p>
            <a:pPr eaLnBrk="1" hangingPunct="1"/>
            <a:r>
              <a:rPr lang="hu-HU" altLang="hu-HU" sz="4400" dirty="0" smtClean="0"/>
              <a:t>Párhuzamos riasztásra</a:t>
            </a:r>
          </a:p>
          <a:p>
            <a:pPr eaLnBrk="1" hangingPunct="1"/>
            <a:r>
              <a:rPr lang="hu-HU" altLang="hu-HU" sz="4400" dirty="0" smtClean="0"/>
              <a:t>Önálló betegellátásra (ha feltehetően nem kell a beteget elszállítani)</a:t>
            </a:r>
          </a:p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933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hlink"/>
                </a:solidFill>
              </a:rPr>
              <a:t>MICU ALKALMAZÁSA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sz="4000" dirty="0" smtClean="0"/>
              <a:t>Rohamkocsi szintű felszerelés többleteszközökkel (mobil lélegeztetőgép, </a:t>
            </a:r>
            <a:r>
              <a:rPr lang="hu-HU" altLang="hu-HU" sz="4000" dirty="0" err="1" smtClean="0"/>
              <a:t>noninvazív</a:t>
            </a:r>
            <a:r>
              <a:rPr lang="hu-HU" altLang="hu-HU" sz="4000" dirty="0" smtClean="0"/>
              <a:t> és </a:t>
            </a:r>
            <a:r>
              <a:rPr lang="hu-HU" altLang="hu-HU" sz="4000" dirty="0" err="1" smtClean="0"/>
              <a:t>invazív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monitorozási</a:t>
            </a:r>
            <a:r>
              <a:rPr lang="hu-HU" altLang="hu-HU" sz="4000" dirty="0" smtClean="0"/>
              <a:t> lehetőség)</a:t>
            </a:r>
          </a:p>
          <a:p>
            <a:pPr eaLnBrk="1" hangingPunct="1"/>
            <a:r>
              <a:rPr lang="hu-HU" altLang="hu-HU" sz="4000" dirty="0" smtClean="0"/>
              <a:t>Kiemelt személyzet (szakorvos(ok), mentőtiszt, gépkocsivezető)</a:t>
            </a:r>
          </a:p>
          <a:p>
            <a:pPr eaLnBrk="1" hangingPunct="1"/>
            <a:r>
              <a:rPr lang="hu-HU" altLang="hu-HU" sz="4000" dirty="0" smtClean="0"/>
              <a:t>A „szállíthatatlan” betegek transzportja</a:t>
            </a:r>
          </a:p>
          <a:p>
            <a:pPr eaLnBrk="1" hangingPunct="1"/>
            <a:r>
              <a:rPr lang="hu-HU" altLang="hu-HU" sz="4000" dirty="0" smtClean="0"/>
              <a:t>Őrzött szállítások</a:t>
            </a:r>
          </a:p>
        </p:txBody>
      </p:sp>
    </p:spTree>
    <p:extLst>
      <p:ext uri="{BB962C8B-B14F-4D97-AF65-F5344CB8AC3E}">
        <p14:creationId xmlns:p14="http://schemas.microsoft.com/office/powerpoint/2010/main" val="4137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75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25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Irányító csoport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Bejelentés alapján döntést hoz: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mentés szükségességéről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mentőkapacitás függvényében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megfelelő szintű mentőegység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szakosodott ellátó szervezet riasztásáról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háziorvosi vagy orvosi ügyeleti szolgálat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   tűzoltóság . rendőrség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 dirty="0"/>
          </a:p>
          <a:p>
            <a:pPr>
              <a:buFont typeface="Wingdings" panose="05000000000000000000" pitchFamily="2" charset="2"/>
              <a:buNone/>
            </a:pPr>
            <a:r>
              <a:rPr lang="hu-HU" altLang="hu-HU" dirty="0"/>
              <a:t>Bejelentés elutasításáról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Gyermek rohamkocsi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Vezetője gyermek szakorvos (esetleg </a:t>
            </a:r>
            <a:r>
              <a:rPr lang="hu-HU" sz="3600" dirty="0" err="1"/>
              <a:t>gyermekintenzíves</a:t>
            </a:r>
            <a:r>
              <a:rPr lang="hu-HU" sz="3600" dirty="0"/>
              <a:t> orvos) .Gyermek orvossal, gyermek intenzív terápiás szakápolóval és mentőgépkocsi-vezetővel kivonuló, rádiótelefonnal és megkülönböztető jelzéssel felszerelt, valamint legalább egy inkubátor szállítására beépített hordágytartóval ellátott mentőgépkocsi. </a:t>
            </a:r>
            <a:br>
              <a:rPr lang="hu-HU" sz="3600" dirty="0"/>
            </a:br>
            <a:r>
              <a:rPr lang="hu-HU" sz="3600" dirty="0"/>
              <a:t>Kizárólag gyermekek speciális mentésében és szállításában vesz részt. Kiemelt, speciális egészségügyi felszereléssel rendelkezik.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86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Mentő- motorkerékpár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Megkülönböztetett jelzéssel, mentésre alkalmas műszaki paraméterekkel rendelkező, esetkocsi szintű egészségügyi felszereléssel (kivéve hordágy, nitrogénoxidul és oxigén 50-50 százalékos keverékét tartalmazó palack és inhalátor, gyomormosó felszerelés) ellátott nagy teljesítményű motorkerékpár. Vezetője mentőorvos, vagy mentőtiszt. Betegszállításra nem alkalmas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963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Mentőhelikopter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légi közlekedéssel kapcsolatos jogszabályoknak megfelelő szervezeti háttérrel rendelkező légi jármű. Külön bevetési protokoll alapján történik a </a:t>
            </a:r>
            <a:r>
              <a:rPr lang="hu-HU" dirty="0" err="1"/>
              <a:t>szolg.vez.főorvos</a:t>
            </a:r>
            <a:r>
              <a:rPr lang="hu-HU" dirty="0"/>
              <a:t> </a:t>
            </a:r>
            <a:r>
              <a:rPr lang="hu-HU" dirty="0" smtClean="0"/>
              <a:t>által, illetve a mentésirányításból.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u="sng" dirty="0"/>
              <a:t>Személyzet: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smtClean="0"/>
              <a:t>-Orvos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-</a:t>
            </a:r>
            <a:r>
              <a:rPr lang="hu-HU" dirty="0" err="1" smtClean="0"/>
              <a:t>Paramedikus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-Pilóta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64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/>
              <a:t>LEVEGŐ KONTRA FÖLD I.(idő)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Gyorsabban ér a helyszínre (ha elindítják): 	50km = 15 perc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hu-HU" altLang="hu-HU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Gyorsabban és a kórházba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sz="2800" dirty="0" smtClean="0"/>
              <a:t>15 perc a földön = helikopter</a:t>
            </a:r>
          </a:p>
        </p:txBody>
      </p:sp>
    </p:spTree>
    <p:extLst>
      <p:ext uri="{BB962C8B-B14F-4D97-AF65-F5344CB8AC3E}">
        <p14:creationId xmlns:p14="http://schemas.microsoft.com/office/powerpoint/2010/main" val="1320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5492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dirty="0"/>
              <a:t>LEVEGŐ KONTRA FÖLD II. (felszerelés)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060575"/>
            <a:ext cx="8229600" cy="25209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Kiemelt felszerelést és szakembert visz a helyszínre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A jobb felszerelés és a képzettebb személyzet = hosszabb idő a földön?</a:t>
            </a:r>
          </a:p>
        </p:txBody>
      </p:sp>
    </p:spTree>
    <p:extLst>
      <p:ext uri="{BB962C8B-B14F-4D97-AF65-F5344CB8AC3E}">
        <p14:creationId xmlns:p14="http://schemas.microsoft.com/office/powerpoint/2010/main" val="20989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dirty="0"/>
              <a:t>LEVEGŐ KONTRA FÖLD III. (megközelítés)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Nehezen megközelíthető helyszínen is leszáll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hu-HU" altLang="hu-HU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Ha nem tud leszállni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felderít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megközelít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altLang="hu-HU" dirty="0" smtClean="0"/>
              <a:t>kötéltechnika?</a:t>
            </a:r>
          </a:p>
        </p:txBody>
      </p:sp>
      <p:pic>
        <p:nvPicPr>
          <p:cNvPr id="84999" name="Picture 7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5478464"/>
            <a:ext cx="14033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dirty="0"/>
              <a:t>LEVEGŐ KONTRA FÖLD IV. (De!)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2313" y="1341438"/>
            <a:ext cx="8229600" cy="4525962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hu-HU" altLang="hu-HU" sz="4000" dirty="0"/>
              <a:t>A helikopter veszélyes üzem!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hu-HU" altLang="hu-HU" sz="4000" dirty="0"/>
              <a:t>Az összeütközés veszélye sokkal több mint egyszerű mechanikai hiba!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hu-HU" altLang="hu-HU" sz="4000" dirty="0"/>
              <a:t>Magas épületek, hegyek, légvezetékek stb</a:t>
            </a:r>
            <a:r>
              <a:rPr lang="hu-HU" altLang="hu-HU" sz="4000" dirty="0" smtClean="0"/>
              <a:t>.</a:t>
            </a:r>
            <a:endParaRPr lang="hu-HU" altLang="hu-HU" sz="4000" dirty="0"/>
          </a:p>
        </p:txBody>
      </p:sp>
    </p:spTree>
    <p:extLst>
      <p:ext uri="{BB962C8B-B14F-4D97-AF65-F5344CB8AC3E}">
        <p14:creationId xmlns:p14="http://schemas.microsoft.com/office/powerpoint/2010/main" val="20403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3600" dirty="0"/>
              <a:t>A RIASZTÁS – SZOLGÁLATVEZETŐI FELADATOK </a:t>
            </a:r>
            <a:r>
              <a:rPr lang="hu-HU" altLang="hu-HU" sz="3600" dirty="0" smtClean="0">
                <a:solidFill>
                  <a:schemeClr val="hlink"/>
                </a:solidFill>
              </a:rPr>
              <a:t>.</a:t>
            </a:r>
            <a:endParaRPr lang="hu-HU" altLang="hu-HU" sz="3600" dirty="0">
              <a:solidFill>
                <a:schemeClr val="hlink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dirty="0"/>
              <a:t>Súlyos közúti baleset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Magasból esés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Magas amputáció, súlyos GI vérzés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Súlyos vagy tömeges mérgezés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Súlyos állapotú beteg, reanimáció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Vonat és légi jármű balesete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Tömeges vagy annak gyanúja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Nehezen megközelíthető helyszín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„Segélykocsi”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dirty="0"/>
              <a:t>VIP?</a:t>
            </a:r>
          </a:p>
        </p:txBody>
      </p:sp>
      <p:pic>
        <p:nvPicPr>
          <p:cNvPr id="87045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5478464"/>
            <a:ext cx="14033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Tömeges baleseti egység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 </a:t>
            </a:r>
            <a:r>
              <a:rPr lang="hu-HU" sz="4000" dirty="0"/>
              <a:t>Nagy mennyiségű gyógyszert és kötszert tartalmazó utánfutós, vagy </a:t>
            </a:r>
            <a:r>
              <a:rPr lang="hu-HU" sz="4000" dirty="0" err="1"/>
              <a:t>egyterű</a:t>
            </a:r>
            <a:r>
              <a:rPr lang="hu-HU" sz="4000" dirty="0"/>
              <a:t> mentőgépkocsi.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Tömeges </a:t>
            </a:r>
            <a:r>
              <a:rPr lang="hu-HU" sz="4000" dirty="0"/>
              <a:t>kárhelyekre rendelik ki </a:t>
            </a:r>
            <a:r>
              <a:rPr lang="hu-HU" sz="4000" dirty="0" smtClean="0"/>
              <a:t>.</a:t>
            </a:r>
          </a:p>
          <a:p>
            <a:pPr marL="0" indent="0">
              <a:buNone/>
            </a:pPr>
            <a:r>
              <a:rPr lang="hu-HU" sz="4000" dirty="0" smtClean="0"/>
              <a:t> </a:t>
            </a:r>
            <a:r>
              <a:rPr lang="hu-HU" sz="4000" dirty="0"/>
              <a:t>Betegszállításra nem alkalmas!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73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Mentőhajó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Három fős vízimentő személyzet mellett egy mentőtiszt vagy mentőorvos és egy mentőszakápoló is teljesít szolgálatot napi 24 órában a hajón. A fedélzeten minden olyan a sürgősségi betegellátást szolgáló eszköz megtalálható, ami az OMSZ </a:t>
            </a:r>
            <a:r>
              <a:rPr lang="hu-HU" sz="3600" dirty="0" err="1"/>
              <a:t>esetkocsijaiban</a:t>
            </a:r>
            <a:r>
              <a:rPr lang="hu-HU" sz="3600" dirty="0"/>
              <a:t> rendszeresített. A mentőtisztek vagy mentőorvosok és a mentőszakápolók heti váltásban szolgálnak.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99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oxiológiai adatok felvétele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eszmélet megléte</a:t>
            </a:r>
          </a:p>
          <a:p>
            <a:pPr lvl="0"/>
            <a:r>
              <a:rPr lang="hu-HU" dirty="0"/>
              <a:t>légzés megléte</a:t>
            </a:r>
          </a:p>
          <a:p>
            <a:pPr lvl="0"/>
            <a:r>
              <a:rPr lang="hu-HU" dirty="0"/>
              <a:t>észlelhető-e bármiféle mozgás?</a:t>
            </a:r>
          </a:p>
          <a:p>
            <a:pPr lvl="0"/>
            <a:r>
              <a:rPr lang="hu-HU" dirty="0"/>
              <a:t>vezető panaszok jellege, fennállásának ideje</a:t>
            </a:r>
          </a:p>
          <a:p>
            <a:pPr lvl="0"/>
            <a:r>
              <a:rPr lang="hu-HU" dirty="0"/>
              <a:t>tudnak-e kezelt betegségről?</a:t>
            </a:r>
          </a:p>
          <a:p>
            <a:pPr lvl="0"/>
            <a:r>
              <a:rPr lang="hu-HU" dirty="0"/>
              <a:t>sérülések jellemzői</a:t>
            </a:r>
          </a:p>
          <a:p>
            <a:pPr lvl="0"/>
            <a:r>
              <a:rPr lang="hu-HU" dirty="0"/>
              <a:t>vérzés fajtája, súlyossága</a:t>
            </a:r>
          </a:p>
          <a:p>
            <a:pPr lvl="0"/>
            <a:r>
              <a:rPr lang="hu-HU" dirty="0"/>
              <a:t>helyszín sajátosságai (veszélyes kárhely lehetősége) </a:t>
            </a:r>
          </a:p>
          <a:p>
            <a:r>
              <a:rPr lang="hu-HU" dirty="0"/>
              <a:t>több sérült esetén a sérültek száma (akár becsült adat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441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helyszín fogalma és jellemzése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000" dirty="0" smtClean="0"/>
              <a:t>Helyszín: ahol a sürgősségi ellátás igénye felmerül </a:t>
            </a:r>
            <a:r>
              <a:rPr lang="hu-HU" altLang="hu-HU" sz="4000" dirty="0" smtClean="0">
                <a:solidFill>
                  <a:schemeClr val="accent2"/>
                </a:solidFill>
              </a:rPr>
              <a:t>(NB: sürgősségi ellátás &gt;&lt; sürgős ellátás)</a:t>
            </a:r>
          </a:p>
          <a:p>
            <a:r>
              <a:rPr lang="hu-HU" altLang="hu-HU" sz="4000" dirty="0" smtClean="0"/>
              <a:t>Váratlanság</a:t>
            </a:r>
          </a:p>
          <a:p>
            <a:r>
              <a:rPr lang="hu-HU" altLang="hu-HU" sz="4000" dirty="0" smtClean="0"/>
              <a:t>Tervezetlen orvos-beteg találkozás</a:t>
            </a:r>
          </a:p>
          <a:p>
            <a:r>
              <a:rPr lang="hu-HU" altLang="hu-HU" sz="4000" dirty="0" smtClean="0"/>
              <a:t>Változatos helyszínek</a:t>
            </a:r>
          </a:p>
        </p:txBody>
      </p:sp>
    </p:spTree>
    <p:extLst>
      <p:ext uri="{BB962C8B-B14F-4D97-AF65-F5344CB8AC3E}">
        <p14:creationId xmlns:p14="http://schemas.microsoft.com/office/powerpoint/2010/main" val="3213689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1210" y="0"/>
            <a:ext cx="7506789" cy="1524000"/>
          </a:xfrm>
        </p:spPr>
        <p:txBody>
          <a:bodyPr/>
          <a:lstStyle/>
          <a:p>
            <a:r>
              <a:rPr lang="hu-HU" altLang="hu-HU" dirty="0" smtClean="0">
                <a:latin typeface="Arial" panose="020B0604020202020204" pitchFamily="34" charset="0"/>
              </a:rPr>
              <a:t>A helyszíni ellátás fontos kérdései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85344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u-HU" altLang="hu-HU" dirty="0"/>
              <a:t>Veszélyes –e a helyszín? 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Ki a páciens?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Beteg-e, ha igen, legalább: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Csoportdiagnózis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A veszélyeztetettség megítélése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Beavatkozás 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mi és mennyire sürgősen?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Szállítás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(Egyáltalán?)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Hogyan?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Hová?</a:t>
            </a:r>
          </a:p>
          <a:p>
            <a:pPr lvl="1">
              <a:lnSpc>
                <a:spcPct val="90000"/>
              </a:lnSpc>
            </a:pPr>
            <a:r>
              <a:rPr lang="hu-HU" altLang="hu-HU" dirty="0"/>
              <a:t>Mennyire sürgősen?</a:t>
            </a:r>
          </a:p>
        </p:txBody>
      </p:sp>
    </p:spTree>
    <p:extLst>
      <p:ext uri="{BB962C8B-B14F-4D97-AF65-F5344CB8AC3E}">
        <p14:creationId xmlns:p14="http://schemas.microsoft.com/office/powerpoint/2010/main" val="2963292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Veszélyforrások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8610600" cy="4267200"/>
          </a:xfrm>
        </p:spPr>
        <p:txBody>
          <a:bodyPr/>
          <a:lstStyle/>
          <a:p>
            <a:r>
              <a:rPr lang="hu-HU" altLang="hu-HU" sz="4400" dirty="0" smtClean="0"/>
              <a:t>A helyszín önmagában</a:t>
            </a:r>
          </a:p>
          <a:p>
            <a:r>
              <a:rPr lang="hu-HU" altLang="hu-HU" dirty="0" smtClean="0"/>
              <a:t>A beteg </a:t>
            </a:r>
          </a:p>
          <a:p>
            <a:pPr lvl="1"/>
            <a:r>
              <a:rPr lang="hu-HU" altLang="hu-HU" dirty="0" smtClean="0"/>
              <a:t>veszélyeztető magatartás (agresszivitás) </a:t>
            </a:r>
          </a:p>
          <a:p>
            <a:pPr lvl="1"/>
            <a:r>
              <a:rPr lang="hu-HU" altLang="hu-HU" dirty="0" smtClean="0"/>
              <a:t>fertőzésveszély</a:t>
            </a:r>
          </a:p>
          <a:p>
            <a:r>
              <a:rPr lang="hu-HU" altLang="hu-HU" dirty="0" smtClean="0"/>
              <a:t>A jelenlévők (agresszivitás, gondatlanság)</a:t>
            </a:r>
          </a:p>
        </p:txBody>
      </p:sp>
    </p:spTree>
    <p:extLst>
      <p:ext uri="{BB962C8B-B14F-4D97-AF65-F5344CB8AC3E}">
        <p14:creationId xmlns:p14="http://schemas.microsoft.com/office/powerpoint/2010/main" val="29846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helyszín veszélyei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4000" dirty="0" smtClean="0"/>
              <a:t>Közút, közterület</a:t>
            </a:r>
          </a:p>
          <a:p>
            <a:r>
              <a:rPr lang="hu-HU" altLang="hu-HU" sz="4000" dirty="0" smtClean="0"/>
              <a:t>Járműroncs, rakomány</a:t>
            </a:r>
          </a:p>
          <a:p>
            <a:r>
              <a:rPr lang="hu-HU" altLang="hu-HU" sz="4000" dirty="0" smtClean="0"/>
              <a:t>Elektromosság,</a:t>
            </a:r>
          </a:p>
          <a:p>
            <a:r>
              <a:rPr lang="hu-HU" altLang="hu-HU" sz="4000" dirty="0" smtClean="0"/>
              <a:t>fertőző/ mérgező/ egyéb veszélyes  anyag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168210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Védekezés: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000" dirty="0" smtClean="0"/>
              <a:t>A veszélyek gyanítása - felismerése</a:t>
            </a:r>
          </a:p>
          <a:p>
            <a:r>
              <a:rPr lang="hu-HU" altLang="hu-HU" sz="4000" dirty="0" smtClean="0"/>
              <a:t>Műszaki mentés – átvétel a veszélyzóna határán (hol is van..?)</a:t>
            </a:r>
          </a:p>
          <a:p>
            <a:r>
              <a:rPr lang="hu-HU" altLang="hu-HU" sz="4000" dirty="0" smtClean="0"/>
              <a:t>Védőfelszerelés (kesztyű, szemüveg, maszk, overall</a:t>
            </a:r>
            <a:r>
              <a:rPr lang="hu-HU" altLang="hu-HU" sz="4000" dirty="0"/>
              <a:t> </a:t>
            </a:r>
            <a:r>
              <a:rPr lang="hu-HU" altLang="hu-HU" sz="4000" dirty="0" smtClean="0"/>
              <a:t>)</a:t>
            </a:r>
          </a:p>
          <a:p>
            <a:r>
              <a:rPr lang="hu-HU" altLang="hu-HU" sz="4000" dirty="0" smtClean="0"/>
              <a:t>Óvatosság</a:t>
            </a:r>
          </a:p>
        </p:txBody>
      </p:sp>
    </p:spTree>
    <p:extLst>
      <p:ext uri="{BB962C8B-B14F-4D97-AF65-F5344CB8AC3E}">
        <p14:creationId xmlns:p14="http://schemas.microsoft.com/office/powerpoint/2010/main" val="426424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Mit szabad, és mit nem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400" dirty="0" smtClean="0"/>
              <a:t>Gáztérbe behatolás</a:t>
            </a:r>
          </a:p>
          <a:p>
            <a:r>
              <a:rPr lang="hu-HU" altLang="hu-HU" sz="4400" dirty="0" smtClean="0"/>
              <a:t>Romos épület</a:t>
            </a:r>
          </a:p>
          <a:p>
            <a:r>
              <a:rPr lang="hu-HU" altLang="hu-HU" sz="4400" dirty="0" smtClean="0"/>
              <a:t>Elmebeteg bezárkózott</a:t>
            </a:r>
          </a:p>
          <a:p>
            <a:r>
              <a:rPr lang="hu-HU" altLang="hu-HU" sz="4400" dirty="0" smtClean="0"/>
              <a:t>Felemelt jármű alá bemászni</a:t>
            </a:r>
          </a:p>
          <a:p>
            <a:pPr>
              <a:buFont typeface="Wingdings" panose="05000000000000000000" pitchFamily="2" charset="2"/>
              <a:buNone/>
            </a:pPr>
            <a:r>
              <a:rPr lang="hu-HU" altLang="hu-HU" sz="4400" dirty="0" smtClean="0">
                <a:solidFill>
                  <a:schemeClr val="accent2"/>
                </a:solidFill>
              </a:rPr>
              <a:t>CAVE: ismeretlen környezet</a:t>
            </a:r>
          </a:p>
        </p:txBody>
      </p:sp>
    </p:spTree>
    <p:extLst>
      <p:ext uri="{BB962C8B-B14F-4D97-AF65-F5344CB8AC3E}">
        <p14:creationId xmlns:p14="http://schemas.microsoft.com/office/powerpoint/2010/main" val="2190844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3646" y="0"/>
            <a:ext cx="7624354" cy="1371600"/>
          </a:xfrm>
        </p:spPr>
        <p:txBody>
          <a:bodyPr/>
          <a:lstStyle/>
          <a:p>
            <a:r>
              <a:rPr lang="hu-HU" altLang="hu-HU" dirty="0" smtClean="0">
                <a:latin typeface="Arial" panose="020B0604020202020204" pitchFamily="34" charset="0"/>
              </a:rPr>
              <a:t>Tájékozódás veszélyes anyaggal szennyezett kárhelyen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381" y="1959429"/>
            <a:ext cx="11608067" cy="4217534"/>
          </a:xfrm>
        </p:spPr>
        <p:txBody>
          <a:bodyPr>
            <a:normAutofit/>
          </a:bodyPr>
          <a:lstStyle/>
          <a:p>
            <a:r>
              <a:rPr lang="hu-HU" altLang="hu-HU" sz="3600" dirty="0" smtClean="0"/>
              <a:t>Tábla (számmal vagy szám nélkül)</a:t>
            </a:r>
          </a:p>
          <a:p>
            <a:r>
              <a:rPr lang="hu-HU" altLang="hu-HU" sz="3600" dirty="0" smtClean="0"/>
              <a:t>Menetokmány</a:t>
            </a:r>
          </a:p>
          <a:p>
            <a:r>
              <a:rPr lang="hu-HU" altLang="hu-HU" sz="3600" dirty="0" smtClean="0"/>
              <a:t>A helyszín sajátosságai (kiömlött anyag, párolgás, szag, gázfelhő)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5" y="3730676"/>
            <a:ext cx="4624251" cy="30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36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8148" y="0"/>
            <a:ext cx="7672251" cy="1295400"/>
          </a:xfrm>
        </p:spPr>
        <p:txBody>
          <a:bodyPr/>
          <a:lstStyle/>
          <a:p>
            <a:r>
              <a:rPr lang="hu-HU" altLang="hu-HU" dirty="0" smtClean="0">
                <a:latin typeface="Arial" panose="020B0604020202020204" pitchFamily="34" charset="0"/>
              </a:rPr>
              <a:t>További tájékozódás a helyszínen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9144000" cy="4419600"/>
          </a:xfrm>
        </p:spPr>
        <p:txBody>
          <a:bodyPr>
            <a:normAutofit/>
          </a:bodyPr>
          <a:lstStyle/>
          <a:p>
            <a:r>
              <a:rPr lang="hu-HU" altLang="hu-HU" sz="3600" dirty="0" smtClean="0"/>
              <a:t>A helyszín informatív értéke - példák</a:t>
            </a:r>
          </a:p>
          <a:p>
            <a:r>
              <a:rPr lang="hu-HU" altLang="hu-HU" sz="3600" dirty="0" smtClean="0"/>
              <a:t>Mi történt? – a baleseti mechanizmus</a:t>
            </a:r>
          </a:p>
          <a:p>
            <a:pPr lvl="1"/>
            <a:r>
              <a:rPr lang="hu-HU" altLang="hu-HU" sz="3600" dirty="0" smtClean="0"/>
              <a:t>Nem csak traumában!</a:t>
            </a:r>
          </a:p>
          <a:p>
            <a:r>
              <a:rPr lang="hu-HU" altLang="hu-HU" sz="3600" dirty="0" smtClean="0"/>
              <a:t>Szemtanúk</a:t>
            </a:r>
          </a:p>
          <a:p>
            <a:r>
              <a:rPr lang="hu-HU" altLang="hu-HU" sz="3600" dirty="0" err="1" smtClean="0"/>
              <a:t>Disszimuláló</a:t>
            </a:r>
            <a:r>
              <a:rPr lang="hu-HU" altLang="hu-HU" sz="3600" dirty="0" smtClean="0"/>
              <a:t>, zavart vagy eszméletlen beteg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489" y="2143125"/>
            <a:ext cx="3077528" cy="20631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98126"/>
            <a:ext cx="2857500" cy="18788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869" y="4733925"/>
            <a:ext cx="3186383" cy="19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6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Kapcsolatteremtés a beteggel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sz="3600" dirty="0" smtClean="0"/>
              <a:t>Bemutatkozás</a:t>
            </a:r>
          </a:p>
          <a:p>
            <a:pPr>
              <a:lnSpc>
                <a:spcPct val="90000"/>
              </a:lnSpc>
            </a:pPr>
            <a:r>
              <a:rPr lang="hu-HU" altLang="hu-HU" sz="3600" dirty="0" err="1" smtClean="0"/>
              <a:t>Nonverbalis</a:t>
            </a:r>
            <a:r>
              <a:rPr lang="hu-HU" altLang="hu-HU" sz="3600" dirty="0" smtClean="0"/>
              <a:t> kontaktus</a:t>
            </a:r>
          </a:p>
          <a:p>
            <a:pPr lvl="1">
              <a:lnSpc>
                <a:spcPct val="90000"/>
              </a:lnSpc>
            </a:pPr>
            <a:r>
              <a:rPr lang="hu-HU" altLang="hu-HU" sz="3600" dirty="0" smtClean="0"/>
              <a:t>Szemben, egy szinten, érintés</a:t>
            </a:r>
          </a:p>
          <a:p>
            <a:pPr>
              <a:lnSpc>
                <a:spcPct val="90000"/>
              </a:lnSpc>
            </a:pPr>
            <a:r>
              <a:rPr lang="hu-HU" altLang="hu-HU" sz="3600" dirty="0" smtClean="0"/>
              <a:t>Mimika</a:t>
            </a:r>
          </a:p>
          <a:p>
            <a:pPr>
              <a:lnSpc>
                <a:spcPct val="90000"/>
              </a:lnSpc>
            </a:pPr>
            <a:r>
              <a:rPr lang="hu-HU" altLang="hu-HU" sz="3600" dirty="0" smtClean="0"/>
              <a:t>Határozottság</a:t>
            </a:r>
          </a:p>
          <a:p>
            <a:pPr>
              <a:lnSpc>
                <a:spcPct val="90000"/>
              </a:lnSpc>
            </a:pPr>
            <a:r>
              <a:rPr lang="hu-HU" altLang="hu-HU" sz="3600" dirty="0" smtClean="0"/>
              <a:t>Eszméletlen beteggel is </a:t>
            </a:r>
            <a:r>
              <a:rPr lang="hu-HU" altLang="hu-HU" sz="3600" dirty="0" err="1" smtClean="0"/>
              <a:t>tartsunk</a:t>
            </a:r>
            <a:r>
              <a:rPr lang="hu-HU" altLang="hu-HU" sz="3600" dirty="0" smtClean="0"/>
              <a:t> „kontaktust”</a:t>
            </a:r>
          </a:p>
          <a:p>
            <a:pPr>
              <a:lnSpc>
                <a:spcPct val="90000"/>
              </a:lnSpc>
            </a:pPr>
            <a:r>
              <a:rPr lang="hu-HU" altLang="hu-HU" sz="3600" dirty="0" smtClean="0"/>
              <a:t>Ne hagyjuk magára a beteget</a:t>
            </a:r>
          </a:p>
        </p:txBody>
      </p:sp>
    </p:spTree>
    <p:extLst>
      <p:ext uri="{BB962C8B-B14F-4D97-AF65-F5344CB8AC3E}">
        <p14:creationId xmlns:p14="http://schemas.microsoft.com/office/powerpoint/2010/main" val="4100729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Kimentés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3200" dirty="0" smtClean="0"/>
              <a:t>Sérültek</a:t>
            </a:r>
          </a:p>
          <a:p>
            <a:r>
              <a:rPr lang="hu-HU" altLang="hu-HU" sz="3200" dirty="0" smtClean="0"/>
              <a:t>„</a:t>
            </a:r>
            <a:r>
              <a:rPr lang="hu-HU" altLang="hu-HU" sz="3200" dirty="0" err="1" smtClean="0"/>
              <a:t>Belbetegek</a:t>
            </a:r>
            <a:r>
              <a:rPr lang="hu-HU" altLang="hu-HU" sz="3200" dirty="0" smtClean="0"/>
              <a:t>”: súlyos mérgezés, súlyos keringési elégtelenség, </a:t>
            </a:r>
            <a:r>
              <a:rPr lang="hu-HU" altLang="hu-HU" sz="3200" dirty="0" err="1" smtClean="0"/>
              <a:t>hipotermia</a:t>
            </a:r>
            <a:r>
              <a:rPr lang="hu-HU" altLang="hu-HU" sz="3200" dirty="0" smtClean="0"/>
              <a:t>, </a:t>
            </a:r>
            <a:r>
              <a:rPr lang="hu-HU" altLang="hu-HU" sz="3200" dirty="0" err="1" smtClean="0"/>
              <a:t>reanimált</a:t>
            </a:r>
            <a:r>
              <a:rPr lang="hu-HU" altLang="hu-HU" sz="3200" dirty="0" smtClean="0"/>
              <a:t> beteg</a:t>
            </a:r>
          </a:p>
          <a:p>
            <a:r>
              <a:rPr lang="hu-HU" altLang="hu-HU" sz="3200" dirty="0" smtClean="0"/>
              <a:t>Szűk hely, csigalépcső, szűk lépcsőház, függőfolyosó, szoba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89" y="3605350"/>
            <a:ext cx="3853542" cy="27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Speciális körülmények között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800" dirty="0"/>
              <a:t>megindult szülés, zajló laikus </a:t>
            </a:r>
            <a:r>
              <a:rPr lang="hu-HU" sz="4800" dirty="0" err="1"/>
              <a:t>újraélesztés</a:t>
            </a:r>
            <a:r>
              <a:rPr lang="hu-HU" sz="4800" dirty="0"/>
              <a:t>, gyermekkorú bejelentő, pszichés szempontok) a bejelentővel a mentőegység kiérkezéséig folyamatosan tartani kell a kapcsolatot.</a:t>
            </a:r>
          </a:p>
          <a:p>
            <a:endParaRPr lang="hu-HU" sz="48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220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helyszíni ellátás célja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400" dirty="0" smtClean="0"/>
              <a:t>Az életveszély elhárítása,</a:t>
            </a:r>
          </a:p>
          <a:p>
            <a:r>
              <a:rPr lang="hu-HU" altLang="hu-HU" sz="4400" dirty="0" smtClean="0"/>
              <a:t>A szervkárosodás megelőzése</a:t>
            </a:r>
          </a:p>
          <a:p>
            <a:r>
              <a:rPr lang="hu-HU" altLang="hu-HU" sz="4400" dirty="0" smtClean="0"/>
              <a:t>A szenvedés csökkentése</a:t>
            </a:r>
          </a:p>
          <a:p>
            <a:r>
              <a:rPr lang="hu-HU" altLang="hu-HU" sz="4400" dirty="0" smtClean="0"/>
              <a:t>A szállíthatóság biztosítása</a:t>
            </a:r>
          </a:p>
        </p:txBody>
      </p:sp>
    </p:spTree>
    <p:extLst>
      <p:ext uri="{BB962C8B-B14F-4D97-AF65-F5344CB8AC3E}">
        <p14:creationId xmlns:p14="http://schemas.microsoft.com/office/powerpoint/2010/main" val="1541425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Helyszínen hagyás - elszállítás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000" dirty="0" smtClean="0"/>
              <a:t>szisztematikus mérlegelés</a:t>
            </a:r>
          </a:p>
          <a:p>
            <a:r>
              <a:rPr lang="hu-HU" altLang="hu-HU" sz="4000" dirty="0" smtClean="0"/>
              <a:t>„orr”</a:t>
            </a:r>
          </a:p>
          <a:p>
            <a:r>
              <a:rPr lang="hu-HU" altLang="hu-HU" sz="4000" dirty="0" smtClean="0"/>
              <a:t>hallgatni másokra</a:t>
            </a:r>
          </a:p>
        </p:txBody>
      </p:sp>
    </p:spTree>
    <p:extLst>
      <p:ext uri="{BB962C8B-B14F-4D97-AF65-F5344CB8AC3E}">
        <p14:creationId xmlns:p14="http://schemas.microsoft.com/office/powerpoint/2010/main" val="2844843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szállítási trauma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9144000" cy="4419600"/>
          </a:xfrm>
        </p:spPr>
        <p:txBody>
          <a:bodyPr>
            <a:normAutofit lnSpcReduction="10000"/>
          </a:bodyPr>
          <a:lstStyle/>
          <a:p>
            <a:r>
              <a:rPr lang="hu-HU" altLang="hu-HU" sz="3600" dirty="0" smtClean="0"/>
              <a:t>A szállítás elkerülhetetlen velejárója</a:t>
            </a:r>
          </a:p>
          <a:p>
            <a:r>
              <a:rPr lang="hu-HU" altLang="hu-HU" sz="3600" dirty="0" smtClean="0"/>
              <a:t>Nem csak a sérülteket fenyegeti</a:t>
            </a:r>
          </a:p>
          <a:p>
            <a:r>
              <a:rPr lang="hu-HU" altLang="hu-HU" sz="3600" dirty="0" smtClean="0"/>
              <a:t>A súlyos állapotú beteget/sérültet fenyegeti leginkább</a:t>
            </a:r>
          </a:p>
          <a:p>
            <a:r>
              <a:rPr lang="hu-HU" altLang="hu-HU" sz="3600" dirty="0" smtClean="0"/>
              <a:t>A mérséklés lehetőségei</a:t>
            </a:r>
          </a:p>
          <a:p>
            <a:pPr lvl="1"/>
            <a:r>
              <a:rPr lang="hu-HU" altLang="hu-HU" sz="3600" dirty="0" smtClean="0"/>
              <a:t>A szállítás elhalasztása)</a:t>
            </a:r>
          </a:p>
          <a:p>
            <a:pPr lvl="1"/>
            <a:r>
              <a:rPr lang="hu-HU" altLang="hu-HU" sz="3600" dirty="0" smtClean="0"/>
              <a:t>Előkészítés</a:t>
            </a:r>
          </a:p>
          <a:p>
            <a:pPr lvl="1"/>
            <a:r>
              <a:rPr lang="hu-HU" altLang="hu-HU" sz="3600" dirty="0" smtClean="0"/>
              <a:t>Kíméletes szállítás</a:t>
            </a:r>
          </a:p>
          <a:p>
            <a:pPr lvl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153218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>
                <a:latin typeface="Arial" panose="020B0604020202020204" pitchFamily="34" charset="0"/>
              </a:rPr>
              <a:t>A beteg elszállítása </a:t>
            </a:r>
            <a:endParaRPr lang="hu-HU" altLang="hu-H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altLang="hu-HU" sz="4000" dirty="0" smtClean="0"/>
              <a:t>A szállíthatóság feltételei</a:t>
            </a:r>
          </a:p>
          <a:p>
            <a:r>
              <a:rPr lang="hu-HU" altLang="hu-HU" sz="4000" dirty="0" smtClean="0"/>
              <a:t>Testhelyzet, </a:t>
            </a:r>
            <a:r>
              <a:rPr lang="hu-HU" altLang="hu-HU" sz="4000" dirty="0" err="1" smtClean="0"/>
              <a:t>monitorozás</a:t>
            </a:r>
            <a:endParaRPr lang="hu-HU" altLang="hu-HU" sz="4000" dirty="0" smtClean="0"/>
          </a:p>
          <a:p>
            <a:r>
              <a:rPr lang="hu-HU" altLang="hu-HU" sz="4000" dirty="0" smtClean="0"/>
              <a:t>Beavatkozások a szállítás alatt</a:t>
            </a:r>
          </a:p>
          <a:p>
            <a:r>
              <a:rPr lang="hu-HU" altLang="hu-HU" sz="4000" dirty="0" smtClean="0"/>
              <a:t>Átadás</a:t>
            </a:r>
          </a:p>
          <a:p>
            <a:r>
              <a:rPr lang="hu-HU" altLang="hu-HU" sz="4000" dirty="0" smtClean="0"/>
              <a:t>Dokumentálás</a:t>
            </a:r>
          </a:p>
        </p:txBody>
      </p:sp>
    </p:spTree>
    <p:extLst>
      <p:ext uri="{BB962C8B-B14F-4D97-AF65-F5344CB8AC3E}">
        <p14:creationId xmlns:p14="http://schemas.microsoft.com/office/powerpoint/2010/main" val="1588715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600" y="496390"/>
            <a:ext cx="8482146" cy="636161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54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Bevetésirányítás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b="1" dirty="0"/>
              <a:t>Betegutak</a:t>
            </a:r>
          </a:p>
          <a:p>
            <a:r>
              <a:rPr lang="hu-HU" sz="3600" b="1" dirty="0"/>
              <a:t>Segélykocsi</a:t>
            </a:r>
            <a:endParaRPr lang="hu-HU" sz="3600" dirty="0"/>
          </a:p>
          <a:p>
            <a:r>
              <a:rPr lang="hu-HU" sz="3600" b="1" dirty="0"/>
              <a:t>Súlyos állapotú beteg, sérült kórházi fogadásának intézése</a:t>
            </a:r>
            <a:endParaRPr lang="hu-HU" sz="3600" dirty="0"/>
          </a:p>
          <a:p>
            <a:r>
              <a:rPr lang="hu-HU" sz="3600" b="1" dirty="0"/>
              <a:t>A fogadó intézet értesítése</a:t>
            </a:r>
            <a:endParaRPr lang="hu-HU" sz="3600" dirty="0"/>
          </a:p>
          <a:p>
            <a:r>
              <a:rPr lang="hu-HU" sz="3600" b="1" dirty="0"/>
              <a:t>akut Stroke</a:t>
            </a:r>
            <a:r>
              <a:rPr lang="hu-HU" sz="3600" dirty="0"/>
              <a:t> </a:t>
            </a:r>
          </a:p>
          <a:p>
            <a:r>
              <a:rPr lang="hu-HU" sz="3600" b="1" dirty="0"/>
              <a:t>STEMI utak</a:t>
            </a:r>
            <a:endParaRPr lang="hu-HU" sz="36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55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rgbClr val="33CCFF"/>
                </a:solidFill>
              </a:rPr>
              <a:t>                       A </a:t>
            </a:r>
            <a:r>
              <a:rPr lang="hu-HU" altLang="hu-HU" sz="4000" dirty="0">
                <a:solidFill>
                  <a:srgbClr val="33CCFF"/>
                </a:solidFill>
              </a:rPr>
              <a:t>MENTŐÁLLOMÁSOK SZERKEZETE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2366282" y="1690688"/>
            <a:ext cx="7056438" cy="4029075"/>
            <a:chOff x="-3" y="-3"/>
            <a:chExt cx="3859" cy="2308"/>
          </a:xfrm>
        </p:grpSpPr>
        <p:grpSp>
          <p:nvGrpSpPr>
            <p:cNvPr id="6151" name="Group 5"/>
            <p:cNvGrpSpPr>
              <a:grpSpLocks/>
            </p:cNvGrpSpPr>
            <p:nvPr/>
          </p:nvGrpSpPr>
          <p:grpSpPr bwMode="auto">
            <a:xfrm>
              <a:off x="0" y="0"/>
              <a:ext cx="3853" cy="2302"/>
              <a:chOff x="0" y="0"/>
              <a:chExt cx="3853" cy="2302"/>
            </a:xfrm>
          </p:grpSpPr>
          <p:grpSp>
            <p:nvGrpSpPr>
              <p:cNvPr id="6153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016" cy="518"/>
                <a:chOff x="0" y="0"/>
                <a:chExt cx="1016" cy="518"/>
              </a:xfrm>
            </p:grpSpPr>
            <p:sp>
              <p:nvSpPr>
                <p:cNvPr id="619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16" cy="51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  <p:grpSp>
              <p:nvGrpSpPr>
                <p:cNvPr id="6192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16" cy="518"/>
                  <a:chOff x="0" y="0"/>
                  <a:chExt cx="1016" cy="518"/>
                </a:xfrm>
              </p:grpSpPr>
              <p:sp>
                <p:nvSpPr>
                  <p:cNvPr id="619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960" cy="51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hu-HU" altLang="hu-HU" sz="2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Mentőállomás típusa</a:t>
                    </a:r>
                    <a:endParaRPr lang="hu-HU" altLang="hu-H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20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1800"/>
                  </a:p>
                </p:txBody>
              </p:sp>
            </p:grpSp>
          </p:grpSp>
          <p:grpSp>
            <p:nvGrpSpPr>
              <p:cNvPr id="6154" name="Group 11"/>
              <p:cNvGrpSpPr>
                <a:grpSpLocks/>
              </p:cNvGrpSpPr>
              <p:nvPr/>
            </p:nvGrpSpPr>
            <p:grpSpPr bwMode="auto">
              <a:xfrm>
                <a:off x="1016" y="0"/>
                <a:ext cx="1448" cy="518"/>
                <a:chOff x="1016" y="0"/>
                <a:chExt cx="1448" cy="518"/>
              </a:xfrm>
            </p:grpSpPr>
            <p:sp>
              <p:nvSpPr>
                <p:cNvPr id="6187" name="Rectangle 12"/>
                <p:cNvSpPr>
                  <a:spLocks noChangeArrowheads="1"/>
                </p:cNvSpPr>
                <p:nvPr/>
              </p:nvSpPr>
              <p:spPr bwMode="auto">
                <a:xfrm>
                  <a:off x="1016" y="0"/>
                  <a:ext cx="1448" cy="51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  <p:grpSp>
              <p:nvGrpSpPr>
                <p:cNvPr id="6188" name="Group 13"/>
                <p:cNvGrpSpPr>
                  <a:grpSpLocks/>
                </p:cNvGrpSpPr>
                <p:nvPr/>
              </p:nvGrpSpPr>
              <p:grpSpPr bwMode="auto">
                <a:xfrm>
                  <a:off x="1016" y="0"/>
                  <a:ext cx="1448" cy="518"/>
                  <a:chOff x="1016" y="0"/>
                  <a:chExt cx="1448" cy="518"/>
                </a:xfrm>
              </p:grpSpPr>
              <p:sp>
                <p:nvSpPr>
                  <p:cNvPr id="618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044" y="0"/>
                    <a:ext cx="1392" cy="51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hu-HU" altLang="hu-HU" sz="20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Szervezett gépkocsik száma</a:t>
                    </a:r>
                    <a:endParaRPr lang="hu-HU" altLang="hu-HU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016" y="0"/>
                    <a:ext cx="1448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1800"/>
                  </a:p>
                </p:txBody>
              </p:sp>
            </p:grpSp>
          </p:grpSp>
          <p:grpSp>
            <p:nvGrpSpPr>
              <p:cNvPr id="6155" name="Group 16"/>
              <p:cNvGrpSpPr>
                <a:grpSpLocks/>
              </p:cNvGrpSpPr>
              <p:nvPr/>
            </p:nvGrpSpPr>
            <p:grpSpPr bwMode="auto">
              <a:xfrm>
                <a:off x="2464" y="0"/>
                <a:ext cx="1389" cy="518"/>
                <a:chOff x="2464" y="0"/>
                <a:chExt cx="1389" cy="518"/>
              </a:xfrm>
            </p:grpSpPr>
            <p:sp>
              <p:nvSpPr>
                <p:cNvPr id="6183" name="Rectangle 17"/>
                <p:cNvSpPr>
                  <a:spLocks noChangeArrowheads="1"/>
                </p:cNvSpPr>
                <p:nvPr/>
              </p:nvSpPr>
              <p:spPr bwMode="auto">
                <a:xfrm>
                  <a:off x="2464" y="0"/>
                  <a:ext cx="1389" cy="51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  <p:grpSp>
              <p:nvGrpSpPr>
                <p:cNvPr id="6184" name="Group 18"/>
                <p:cNvGrpSpPr>
                  <a:grpSpLocks/>
                </p:cNvGrpSpPr>
                <p:nvPr/>
              </p:nvGrpSpPr>
              <p:grpSpPr bwMode="auto">
                <a:xfrm>
                  <a:off x="2464" y="0"/>
                  <a:ext cx="1389" cy="518"/>
                  <a:chOff x="2464" y="0"/>
                  <a:chExt cx="1389" cy="518"/>
                </a:xfrm>
              </p:grpSpPr>
              <p:sp>
                <p:nvSpPr>
                  <p:cNvPr id="618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492" y="0"/>
                    <a:ext cx="1333" cy="518"/>
                  </a:xfrm>
                  <a:prstGeom prst="rect">
                    <a:avLst/>
                  </a:prstGeom>
                  <a:solidFill>
                    <a:srgbClr val="000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hu-HU" altLang="hu-HU" sz="20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Vezetés</a:t>
                    </a:r>
                    <a:endParaRPr lang="hu-HU" altLang="hu-HU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464" y="0"/>
                    <a:ext cx="1389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u-HU" altLang="hu-HU" sz="1800"/>
                  </a:p>
                </p:txBody>
              </p:sp>
            </p:grpSp>
          </p:grpSp>
          <p:grpSp>
            <p:nvGrpSpPr>
              <p:cNvPr id="6156" name="Group 21"/>
              <p:cNvGrpSpPr>
                <a:grpSpLocks/>
              </p:cNvGrpSpPr>
              <p:nvPr/>
            </p:nvGrpSpPr>
            <p:grpSpPr bwMode="auto">
              <a:xfrm>
                <a:off x="0" y="518"/>
                <a:ext cx="1016" cy="748"/>
                <a:chOff x="0" y="518"/>
                <a:chExt cx="1016" cy="748"/>
              </a:xfrm>
            </p:grpSpPr>
            <p:sp>
              <p:nvSpPr>
                <p:cNvPr id="6181" name="Rectangle 22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960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„C” jelű 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82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01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57" name="Group 24"/>
              <p:cNvGrpSpPr>
                <a:grpSpLocks/>
              </p:cNvGrpSpPr>
              <p:nvPr/>
            </p:nvGrpSpPr>
            <p:grpSpPr bwMode="auto">
              <a:xfrm>
                <a:off x="1016" y="518"/>
                <a:ext cx="1448" cy="748"/>
                <a:chOff x="1016" y="518"/>
                <a:chExt cx="1448" cy="748"/>
              </a:xfrm>
            </p:grpSpPr>
            <p:sp>
              <p:nvSpPr>
                <p:cNvPr id="6179" name="Rectangle 25"/>
                <p:cNvSpPr>
                  <a:spLocks noChangeArrowheads="1"/>
                </p:cNvSpPr>
                <p:nvPr/>
              </p:nvSpPr>
              <p:spPr bwMode="auto">
                <a:xfrm>
                  <a:off x="1044" y="518"/>
                  <a:ext cx="1392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legalább 8 mentőgépkocsi alkalmazása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8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6" y="518"/>
                  <a:ext cx="144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58" name="Group 27"/>
              <p:cNvGrpSpPr>
                <a:grpSpLocks/>
              </p:cNvGrpSpPr>
              <p:nvPr/>
            </p:nvGrpSpPr>
            <p:grpSpPr bwMode="auto">
              <a:xfrm>
                <a:off x="2464" y="518"/>
                <a:ext cx="1389" cy="748"/>
                <a:chOff x="2464" y="518"/>
                <a:chExt cx="1389" cy="748"/>
              </a:xfrm>
            </p:grpSpPr>
            <p:sp>
              <p:nvSpPr>
                <p:cNvPr id="6177" name="Rectangle 28"/>
                <p:cNvSpPr>
                  <a:spLocks noChangeArrowheads="1"/>
                </p:cNvSpPr>
                <p:nvPr/>
              </p:nvSpPr>
              <p:spPr bwMode="auto">
                <a:xfrm>
                  <a:off x="2492" y="518"/>
                  <a:ext cx="1333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12700"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2000"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6178" name="Rectangle 29"/>
                <p:cNvSpPr>
                  <a:spLocks noChangeArrowheads="1"/>
                </p:cNvSpPr>
                <p:nvPr/>
              </p:nvSpPr>
              <p:spPr bwMode="auto">
                <a:xfrm>
                  <a:off x="2464" y="518"/>
                  <a:ext cx="1389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59" name="Group 30"/>
              <p:cNvGrpSpPr>
                <a:grpSpLocks/>
              </p:cNvGrpSpPr>
              <p:nvPr/>
            </p:nvGrpSpPr>
            <p:grpSpPr bwMode="auto">
              <a:xfrm>
                <a:off x="0" y="1266"/>
                <a:ext cx="1016" cy="518"/>
                <a:chOff x="0" y="1266"/>
                <a:chExt cx="1016" cy="518"/>
              </a:xfrm>
            </p:grpSpPr>
            <p:sp>
              <p:nvSpPr>
                <p:cNvPr id="6175" name="Rectangle 31"/>
                <p:cNvSpPr>
                  <a:spLocks noChangeArrowheads="1"/>
                </p:cNvSpPr>
                <p:nvPr/>
              </p:nvSpPr>
              <p:spPr bwMode="auto">
                <a:xfrm>
                  <a:off x="28" y="1266"/>
                  <a:ext cx="96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„B” jelű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6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01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60" name="Group 33"/>
              <p:cNvGrpSpPr>
                <a:grpSpLocks/>
              </p:cNvGrpSpPr>
              <p:nvPr/>
            </p:nvGrpSpPr>
            <p:grpSpPr bwMode="auto">
              <a:xfrm>
                <a:off x="1016" y="1266"/>
                <a:ext cx="1448" cy="518"/>
                <a:chOff x="1016" y="1266"/>
                <a:chExt cx="1448" cy="518"/>
              </a:xfrm>
            </p:grpSpPr>
            <p:sp>
              <p:nvSpPr>
                <p:cNvPr id="6173" name="Rectangle 34"/>
                <p:cNvSpPr>
                  <a:spLocks noChangeArrowheads="1"/>
                </p:cNvSpPr>
                <p:nvPr/>
              </p:nvSpPr>
              <p:spPr bwMode="auto">
                <a:xfrm>
                  <a:off x="1044" y="1266"/>
                  <a:ext cx="139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9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4-7 mentőgépkocsi alkalmazása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1900" b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4" name="Rectangle 35"/>
                <p:cNvSpPr>
                  <a:spLocks noChangeArrowheads="1"/>
                </p:cNvSpPr>
                <p:nvPr/>
              </p:nvSpPr>
              <p:spPr bwMode="auto">
                <a:xfrm>
                  <a:off x="1016" y="1266"/>
                  <a:ext cx="144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61" name="Group 36"/>
              <p:cNvGrpSpPr>
                <a:grpSpLocks/>
              </p:cNvGrpSpPr>
              <p:nvPr/>
            </p:nvGrpSpPr>
            <p:grpSpPr bwMode="auto">
              <a:xfrm>
                <a:off x="2464" y="1266"/>
                <a:ext cx="1389" cy="518"/>
                <a:chOff x="2464" y="1266"/>
                <a:chExt cx="1389" cy="518"/>
              </a:xfrm>
            </p:grpSpPr>
            <p:sp>
              <p:nvSpPr>
                <p:cNvPr id="6171" name="Rectangle 37"/>
                <p:cNvSpPr>
                  <a:spLocks noChangeArrowheads="1"/>
                </p:cNvSpPr>
                <p:nvPr/>
              </p:nvSpPr>
              <p:spPr bwMode="auto">
                <a:xfrm>
                  <a:off x="2492" y="1266"/>
                  <a:ext cx="133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indent="-180975"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64" y="1266"/>
                  <a:ext cx="138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62" name="Group 39"/>
              <p:cNvGrpSpPr>
                <a:grpSpLocks/>
              </p:cNvGrpSpPr>
              <p:nvPr/>
            </p:nvGrpSpPr>
            <p:grpSpPr bwMode="auto">
              <a:xfrm>
                <a:off x="0" y="1784"/>
                <a:ext cx="1016" cy="518"/>
                <a:chOff x="0" y="1784"/>
                <a:chExt cx="1016" cy="518"/>
              </a:xfrm>
            </p:grpSpPr>
            <p:sp>
              <p:nvSpPr>
                <p:cNvPr id="6169" name="Rectangle 40"/>
                <p:cNvSpPr>
                  <a:spLocks noChangeArrowheads="1"/>
                </p:cNvSpPr>
                <p:nvPr/>
              </p:nvSpPr>
              <p:spPr bwMode="auto">
                <a:xfrm>
                  <a:off x="28" y="1784"/>
                  <a:ext cx="96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„A” jelű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70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101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63" name="Group 42"/>
              <p:cNvGrpSpPr>
                <a:grpSpLocks/>
              </p:cNvGrpSpPr>
              <p:nvPr/>
            </p:nvGrpSpPr>
            <p:grpSpPr bwMode="auto">
              <a:xfrm>
                <a:off x="1016" y="1784"/>
                <a:ext cx="1448" cy="518"/>
                <a:chOff x="1016" y="1784"/>
                <a:chExt cx="1448" cy="518"/>
              </a:xfrm>
            </p:grpSpPr>
            <p:sp>
              <p:nvSpPr>
                <p:cNvPr id="61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044" y="1784"/>
                  <a:ext cx="139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2-3 mentőgépkocsi alkalmazása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 dirty="0">
                    <a:solidFill>
                      <a:srgbClr val="FFFF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8" name="Rectangle 44"/>
                <p:cNvSpPr>
                  <a:spLocks noChangeArrowheads="1"/>
                </p:cNvSpPr>
                <p:nvPr/>
              </p:nvSpPr>
              <p:spPr bwMode="auto">
                <a:xfrm>
                  <a:off x="1016" y="1784"/>
                  <a:ext cx="144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  <p:grpSp>
            <p:nvGrpSpPr>
              <p:cNvPr id="6164" name="Group 45"/>
              <p:cNvGrpSpPr>
                <a:grpSpLocks/>
              </p:cNvGrpSpPr>
              <p:nvPr/>
            </p:nvGrpSpPr>
            <p:grpSpPr bwMode="auto">
              <a:xfrm>
                <a:off x="2464" y="1784"/>
                <a:ext cx="1389" cy="518"/>
                <a:chOff x="2464" y="1784"/>
                <a:chExt cx="1389" cy="518"/>
              </a:xfrm>
            </p:grpSpPr>
            <p:sp>
              <p:nvSpPr>
                <p:cNvPr id="6165" name="Rectangle 46"/>
                <p:cNvSpPr>
                  <a:spLocks noChangeArrowheads="1"/>
                </p:cNvSpPr>
                <p:nvPr/>
              </p:nvSpPr>
              <p:spPr bwMode="auto">
                <a:xfrm>
                  <a:off x="2492" y="1784"/>
                  <a:ext cx="133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269875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69875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hu-HU" altLang="hu-HU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66" name="Rectangle 47"/>
                <p:cNvSpPr>
                  <a:spLocks noChangeArrowheads="1"/>
                </p:cNvSpPr>
                <p:nvPr/>
              </p:nvSpPr>
              <p:spPr bwMode="auto">
                <a:xfrm>
                  <a:off x="2464" y="1784"/>
                  <a:ext cx="138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u-HU" altLang="hu-HU" sz="1800"/>
                </a:p>
              </p:txBody>
            </p:sp>
          </p:grpSp>
        </p:grpSp>
        <p:sp>
          <p:nvSpPr>
            <p:cNvPr id="6152" name="Rectangle 48"/>
            <p:cNvSpPr>
              <a:spLocks noChangeArrowheads="1"/>
            </p:cNvSpPr>
            <p:nvPr/>
          </p:nvSpPr>
          <p:spPr bwMode="auto">
            <a:xfrm>
              <a:off x="-3" y="-3"/>
              <a:ext cx="3859" cy="230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</p:grpSp>
      <p:sp>
        <p:nvSpPr>
          <p:cNvPr id="6148" name="Text Box 50"/>
          <p:cNvSpPr txBox="1">
            <a:spLocks noChangeArrowheads="1"/>
          </p:cNvSpPr>
          <p:nvPr/>
        </p:nvSpPr>
        <p:spPr bwMode="auto">
          <a:xfrm>
            <a:off x="6982145" y="2647093"/>
            <a:ext cx="23764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Mentőállomás vezető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Times New Roman" panose="02020603050405020304" pitchFamily="18" charset="0"/>
              </a:rPr>
              <a:t>Főápoló</a:t>
            </a:r>
            <a:endParaRPr lang="hu-HU" altLang="hu-HU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Garázsmester</a:t>
            </a:r>
          </a:p>
        </p:txBody>
      </p:sp>
      <p:sp>
        <p:nvSpPr>
          <p:cNvPr id="6149" name="Text Box 51"/>
          <p:cNvSpPr txBox="1">
            <a:spLocks noChangeArrowheads="1"/>
          </p:cNvSpPr>
          <p:nvPr/>
        </p:nvSpPr>
        <p:spPr bwMode="auto">
          <a:xfrm>
            <a:off x="7032625" y="4149726"/>
            <a:ext cx="23764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Mentőállomás vezető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Műszaki gondnok</a:t>
            </a:r>
          </a:p>
        </p:txBody>
      </p:sp>
      <p:sp>
        <p:nvSpPr>
          <p:cNvPr id="6150" name="Text Box 52"/>
          <p:cNvSpPr txBox="1">
            <a:spLocks noChangeArrowheads="1"/>
          </p:cNvSpPr>
          <p:nvPr/>
        </p:nvSpPr>
        <p:spPr bwMode="auto">
          <a:xfrm>
            <a:off x="7032625" y="5257801"/>
            <a:ext cx="237648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Times New Roman" panose="02020603050405020304" pitchFamily="18" charset="0"/>
              </a:rPr>
              <a:t>Mentőállomás vezető</a:t>
            </a:r>
          </a:p>
        </p:txBody>
      </p:sp>
    </p:spTree>
    <p:extLst>
      <p:ext uri="{BB962C8B-B14F-4D97-AF65-F5344CB8AC3E}">
        <p14:creationId xmlns:p14="http://schemas.microsoft.com/office/powerpoint/2010/main" val="27108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>
                <a:solidFill>
                  <a:srgbClr val="33CCFF"/>
                </a:solidFill>
              </a:rPr>
              <a:t>„A” TÍPUSÚ MENTŐÁLLOMÁS VEZETŐJE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3" y="1700213"/>
            <a:ext cx="8229600" cy="45259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Főbb feladatai: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szolgálati beosztások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szabadságolási terv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gyógyszer és kábítószer kezelés és dokumentáció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mentőszemélyzet és a mentőgépjárművek szakmai </a:t>
            </a:r>
            <a:r>
              <a:rPr lang="hu-HU" altLang="hu-HU" sz="2600" dirty="0" err="1"/>
              <a:t>alkalmasságának</a:t>
            </a:r>
            <a:r>
              <a:rPr lang="hu-HU" altLang="hu-HU" sz="2600" dirty="0"/>
              <a:t> folyamatos ellenőrzése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hozzá beosztott személyzet személyügyi kezelése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a hatókörét érintő mozgóőrségek megszervezése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600" dirty="0"/>
              <a:t>nagyértékű eszközök nyilvántartása és működőképességének biztosítása, </a:t>
            </a:r>
            <a:r>
              <a:rPr lang="hu-HU" altLang="hu-HU" sz="2600" dirty="0" err="1"/>
              <a:t>karbantartatása</a:t>
            </a:r>
            <a:endParaRPr lang="hu-HU" altLang="hu-HU" sz="2600" dirty="0"/>
          </a:p>
          <a:p>
            <a:pPr eaLnBrk="1" hangingPunct="1">
              <a:lnSpc>
                <a:spcPct val="80000"/>
              </a:lnSpc>
            </a:pP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38645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>
                <a:solidFill>
                  <a:srgbClr val="33CCFF"/>
                </a:solidFill>
              </a:rPr>
              <a:t>„B”TÍPUSÚ MENTŐÁLLOMÁS VEZETŐJE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3" y="1412876"/>
            <a:ext cx="8229600" cy="4525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Főbb feladatai: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szolgálati beosztások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szabadságolási terv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gyógyszer és kábítószer kezelés és dokumentáció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mentőszemélyzet és a mentőgépjárművek szakmai </a:t>
            </a:r>
            <a:r>
              <a:rPr lang="hu-HU" altLang="hu-HU" sz="2200" dirty="0" err="1"/>
              <a:t>alkalmasságának</a:t>
            </a:r>
            <a:r>
              <a:rPr lang="hu-HU" altLang="hu-HU" sz="2200" dirty="0"/>
              <a:t> folyamatos ellenőrzése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hozzá beosztott személyzet személyügyi kezelése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hatókörét érintő mozgóőrségek megszervezése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nagyértékű eszközök nyilvántartása és működőképességének biztosítása, </a:t>
            </a:r>
            <a:r>
              <a:rPr lang="hu-HU" altLang="hu-HU" sz="2200" dirty="0" err="1"/>
              <a:t>karbantartatása</a:t>
            </a:r>
            <a:endParaRPr lang="hu-HU" altLang="hu-HU" sz="22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a megfelelő helyre továbbítja a helyben felmerülő gazdasági vagy humán erőforrással kapcsolatos dokumentumokat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/>
              <a:t>menetleveleket hiteles nyilvántartással eljuttatja a feldolgozóközpontba</a:t>
            </a:r>
            <a:r>
              <a:rPr lang="hu-HU" altLang="hu-HU" sz="22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2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>
                <a:solidFill>
                  <a:srgbClr val="33CCFF"/>
                </a:solidFill>
              </a:rPr>
              <a:t>„C”TÍPUSÚ MENTŐÁLLOMÁS VEZETŐJE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Főbb feladatai: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 szolgálati beosztások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 szabadságolási terv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 gyógyszerek, kábítószerek és egészségügyi anyagok kezelése és dokumentációja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 mentőszemélyzet és a mentőgépjárművek szakmai </a:t>
            </a:r>
            <a:r>
              <a:rPr lang="hu-HU" altLang="hu-HU" sz="2400" dirty="0" err="1"/>
              <a:t>alkalmasságának</a:t>
            </a:r>
            <a:r>
              <a:rPr lang="hu-HU" altLang="hu-HU" sz="2400" dirty="0"/>
              <a:t> folyamatos ellenőrzése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az állomáson dolgozók személyzeti ügyeinek kezelése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a mentőállomás ellátási körzetét érintő mozgóőrségek megszervezése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nagyértékű eszközök nyilvántartása és működőképességének biztosítása, </a:t>
            </a:r>
            <a:r>
              <a:rPr lang="hu-HU" altLang="hu-HU" sz="2400" dirty="0" err="1"/>
              <a:t>karbantartatása</a:t>
            </a:r>
            <a:r>
              <a:rPr lang="hu-HU" alt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6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1379</Words>
  <Application>Microsoft Office PowerPoint</Application>
  <PresentationFormat>Szélesvásznú</PresentationFormat>
  <Paragraphs>294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Irányító csoport</vt:lpstr>
      <vt:lpstr>oxiológiai adatok felvétele</vt:lpstr>
      <vt:lpstr>Speciális körülmények között</vt:lpstr>
      <vt:lpstr>Bevetésirányítás</vt:lpstr>
      <vt:lpstr>                       A MENTŐÁLLOMÁSOK SZERKEZETE</vt:lpstr>
      <vt:lpstr>„A” TÍPUSÚ MENTŐÁLLOMÁS VEZETŐJE</vt:lpstr>
      <vt:lpstr>„B”TÍPUSÚ MENTŐÁLLOMÁS VEZETŐJE</vt:lpstr>
      <vt:lpstr>„C”TÍPUSÚ MENTŐÁLLOMÁS VEZETŐJE</vt:lpstr>
      <vt:lpstr>                            ITT DŐL EL MINDEN …</vt:lpstr>
      <vt:lpstr>Mentőegységek</vt:lpstr>
      <vt:lpstr>MENTŐKOCSI</vt:lpstr>
      <vt:lpstr>ESETKOCSI</vt:lpstr>
      <vt:lpstr>ROHAMKOCSI</vt:lpstr>
      <vt:lpstr>ROHAMKOCSI RIASZTHATÓ II.:</vt:lpstr>
      <vt:lpstr>ESETKOCSI RIASZTHATÓ I.:</vt:lpstr>
      <vt:lpstr>ESETKOCSI RIASZTHATÓ II.:</vt:lpstr>
      <vt:lpstr>A MOK BEVETHETŐ</vt:lpstr>
      <vt:lpstr>MICU ALKALMAZÁSA</vt:lpstr>
      <vt:lpstr>Gyermek rohamkocsi </vt:lpstr>
      <vt:lpstr>Mentő- motorkerékpár </vt:lpstr>
      <vt:lpstr>Mentőhelikopter</vt:lpstr>
      <vt:lpstr>LEVEGŐ KONTRA FÖLD I.(idő)</vt:lpstr>
      <vt:lpstr>LEVEGŐ KONTRA FÖLD II. (felszerelés)</vt:lpstr>
      <vt:lpstr>LEVEGŐ KONTRA FÖLD III. (megközelítés)</vt:lpstr>
      <vt:lpstr>LEVEGŐ KONTRA FÖLD IV. (De!)</vt:lpstr>
      <vt:lpstr>A RIASZTÁS – SZOLGÁLATVEZETŐI FELADATOK .</vt:lpstr>
      <vt:lpstr>Tömeges baleseti egység </vt:lpstr>
      <vt:lpstr>Mentőhajó</vt:lpstr>
      <vt:lpstr>A helyszín fogalma és jellemzése</vt:lpstr>
      <vt:lpstr>A helyszíni ellátás fontos kérdései</vt:lpstr>
      <vt:lpstr>Veszélyforrások</vt:lpstr>
      <vt:lpstr>A helyszín veszélyei </vt:lpstr>
      <vt:lpstr>Védekezés:</vt:lpstr>
      <vt:lpstr>Mit szabad, és mit nem</vt:lpstr>
      <vt:lpstr>Tájékozódás veszélyes anyaggal szennyezett kárhelyen</vt:lpstr>
      <vt:lpstr>További tájékozódás a helyszínen</vt:lpstr>
      <vt:lpstr>Kapcsolatteremtés a beteggel</vt:lpstr>
      <vt:lpstr>Kimentés</vt:lpstr>
      <vt:lpstr>A helyszíni ellátás célja</vt:lpstr>
      <vt:lpstr>Helyszínen hagyás - elszállítás</vt:lpstr>
      <vt:lpstr>A szállítási trauma</vt:lpstr>
      <vt:lpstr>A beteg elszállítása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Tibor Németh</cp:lastModifiedBy>
  <cp:revision>27</cp:revision>
  <dcterms:created xsi:type="dcterms:W3CDTF">2020-03-12T12:44:42Z</dcterms:created>
  <dcterms:modified xsi:type="dcterms:W3CDTF">2020-09-22T18:29:01Z</dcterms:modified>
</cp:coreProperties>
</file>