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8" r:id="rId9"/>
    <p:sldId id="266" r:id="rId10"/>
    <p:sldId id="267" r:id="rId11"/>
    <p:sldId id="269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2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5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3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2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5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4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52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21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10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57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86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445F-F8B5-40DA-BDCF-441754774179}" type="datetimeFigureOut">
              <a:rPr lang="hu-HU" smtClean="0"/>
              <a:t>2019.08.23.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FF61-151B-49D7-BB07-49313E678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645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HBSZE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Márovics Pál</a:t>
            </a:r>
            <a:endParaRPr lang="hu-HU" dirty="0"/>
          </a:p>
        </p:txBody>
      </p:sp>
      <p:pic>
        <p:nvPicPr>
          <p:cNvPr id="1026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marovics.pal\Pictures\Eset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2" y="116632"/>
            <a:ext cx="1798885" cy="19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Morfin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Jelentős </a:t>
            </a:r>
            <a:r>
              <a:rPr lang="hu-HU" dirty="0"/>
              <a:t>nehézlégzés, nyugtalanság esetén adandó, dózisa 2-4 mg </a:t>
            </a:r>
            <a:r>
              <a:rPr lang="hu-HU" dirty="0" err="1"/>
              <a:t>iv</a:t>
            </a:r>
            <a:r>
              <a:rPr lang="hu-HU" dirty="0"/>
              <a:t>., ismételhető </a:t>
            </a:r>
            <a:r>
              <a:rPr lang="hu-HU" dirty="0" smtClean="0"/>
              <a:t>a hatás </a:t>
            </a:r>
            <a:r>
              <a:rPr lang="hu-HU" dirty="0"/>
              <a:t>függvényében 5-10 percenként (10 mg morfint fiziológiás sóoldattal 10 ml-re </a:t>
            </a:r>
            <a:r>
              <a:rPr lang="hu-HU" dirty="0" smtClean="0"/>
              <a:t>hígítva az </a:t>
            </a:r>
            <a:r>
              <a:rPr lang="hu-HU" dirty="0"/>
              <a:t>egyszeri adag 2-4 ml). </a:t>
            </a:r>
            <a:endParaRPr lang="hu-HU" dirty="0" smtClean="0"/>
          </a:p>
          <a:p>
            <a:r>
              <a:rPr lang="hu-HU" dirty="0" smtClean="0"/>
              <a:t>Lassú </a:t>
            </a:r>
            <a:r>
              <a:rPr lang="hu-HU" dirty="0"/>
              <a:t>adásával a leggyakoribb mellékhatásként </a:t>
            </a:r>
            <a:r>
              <a:rPr lang="hu-HU" dirty="0" smtClean="0"/>
              <a:t>jelentkező hányinger </a:t>
            </a:r>
            <a:r>
              <a:rPr lang="hu-HU" dirty="0"/>
              <a:t>megelőzhető.</a:t>
            </a:r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Noradrenalin</a:t>
            </a:r>
            <a:r>
              <a:rPr lang="hu-HU" dirty="0" smtClean="0"/>
              <a:t>, </a:t>
            </a:r>
            <a:r>
              <a:rPr lang="hu-HU" dirty="0" err="1" smtClean="0"/>
              <a:t>Dobutamin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noradrenalin</a:t>
            </a:r>
            <a:r>
              <a:rPr lang="hu-HU" dirty="0"/>
              <a:t> dózisa 0,1-1 </a:t>
            </a:r>
            <a:r>
              <a:rPr lang="el-GR" dirty="0"/>
              <a:t>μ</a:t>
            </a:r>
            <a:r>
              <a:rPr lang="hu-HU" dirty="0"/>
              <a:t>g/kg/perc, a </a:t>
            </a:r>
            <a:r>
              <a:rPr lang="hu-HU" dirty="0" err="1"/>
              <a:t>dobutaminé</a:t>
            </a:r>
            <a:r>
              <a:rPr lang="hu-HU" dirty="0"/>
              <a:t> 5-20 </a:t>
            </a:r>
            <a:r>
              <a:rPr lang="el-GR" dirty="0"/>
              <a:t>μ</a:t>
            </a:r>
            <a:r>
              <a:rPr lang="hu-HU" dirty="0" smtClean="0"/>
              <a:t>g/kg/perc.</a:t>
            </a:r>
            <a:endParaRPr lang="hu-HU" dirty="0"/>
          </a:p>
        </p:txBody>
      </p:sp>
      <p:pic>
        <p:nvPicPr>
          <p:cNvPr id="5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847352" cy="32425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1465464" cy="26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8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Kiváltó okok </a:t>
            </a:r>
            <a:r>
              <a:rPr lang="hu-HU" dirty="0" smtClean="0"/>
              <a:t>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Vérnyomáskiugrás,</a:t>
            </a:r>
          </a:p>
          <a:p>
            <a:r>
              <a:rPr lang="hu-HU" dirty="0" smtClean="0"/>
              <a:t>Ritmuszavar,</a:t>
            </a:r>
          </a:p>
          <a:p>
            <a:r>
              <a:rPr lang="hu-HU" dirty="0" smtClean="0"/>
              <a:t>ACS,</a:t>
            </a:r>
          </a:p>
          <a:p>
            <a:r>
              <a:rPr lang="hu-HU" dirty="0" smtClean="0"/>
              <a:t>Mechanikus szövődmények,</a:t>
            </a:r>
          </a:p>
          <a:p>
            <a:r>
              <a:rPr lang="hu-HU" dirty="0" err="1" smtClean="0"/>
              <a:t>Pulmonális</a:t>
            </a:r>
            <a:r>
              <a:rPr lang="hu-HU" dirty="0" smtClean="0"/>
              <a:t> embólia.</a:t>
            </a:r>
          </a:p>
        </p:txBody>
      </p:sp>
      <p:pic>
        <p:nvPicPr>
          <p:cNvPr id="5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ovics.pal\Pictures\Eset\210003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28" y="1628800"/>
            <a:ext cx="1321172" cy="17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rovics.pal\Pictures\Eset\depositphotos_29227587-stock-photo-prohibition-sign-no-genetically-modifi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871529" cy="8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Transport-betegutak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Monitorozás</a:t>
            </a:r>
          </a:p>
          <a:p>
            <a:r>
              <a:rPr lang="hu-HU" dirty="0" smtClean="0"/>
              <a:t>TTEKG</a:t>
            </a:r>
          </a:p>
          <a:p>
            <a:r>
              <a:rPr lang="hu-HU" dirty="0" smtClean="0"/>
              <a:t>Direkt értesítés SBAR szerint,</a:t>
            </a:r>
          </a:p>
          <a:p>
            <a:r>
              <a:rPr lang="hu-HU" dirty="0" smtClean="0"/>
              <a:t>PCI centrum.</a:t>
            </a:r>
            <a:endParaRPr lang="hu-HU" dirty="0"/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M0030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798"/>
            <a:ext cx="1931028" cy="23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akut szívelégtelenség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olyan</a:t>
            </a:r>
            <a:r>
              <a:rPr lang="hu-HU" dirty="0"/>
              <a:t>, akár életveszélyes állapot, mely azonnali sürgősségi </a:t>
            </a:r>
            <a:r>
              <a:rPr lang="hu-HU" dirty="0" smtClean="0"/>
              <a:t>vizsgálatot, beavatkozást</a:t>
            </a:r>
            <a:r>
              <a:rPr lang="hu-HU" dirty="0"/>
              <a:t>, valamint az esetek többségében sürgős kórházi felvételt igényel. </a:t>
            </a:r>
            <a:endParaRPr lang="hu-HU" dirty="0" smtClean="0"/>
          </a:p>
          <a:p>
            <a:r>
              <a:rPr lang="hu-HU" dirty="0" smtClean="0"/>
              <a:t>Az akut szívelégtelenség </a:t>
            </a:r>
            <a:r>
              <a:rPr lang="hu-HU" dirty="0"/>
              <a:t>lehet de </a:t>
            </a:r>
            <a:r>
              <a:rPr lang="hu-HU" dirty="0" err="1"/>
              <a:t>novo</a:t>
            </a:r>
            <a:r>
              <a:rPr lang="hu-HU" dirty="0"/>
              <a:t> (újonnan) megjelenő, azonban jóval gyakrabban </a:t>
            </a:r>
            <a:r>
              <a:rPr lang="hu-HU" dirty="0" smtClean="0"/>
              <a:t>krónikus szívelégtelenség </a:t>
            </a:r>
            <a:r>
              <a:rPr lang="hu-HU" dirty="0"/>
              <a:t>akut dekompenzációjaként jelentkezik.</a:t>
            </a:r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HBSZE okai: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• akut coronaria szindróma (ACS)</a:t>
            </a:r>
          </a:p>
          <a:p>
            <a:pPr marL="0" indent="0">
              <a:buNone/>
            </a:pPr>
            <a:r>
              <a:rPr lang="hu-HU" dirty="0"/>
              <a:t>• vérnyomáskiugrás</a:t>
            </a:r>
          </a:p>
          <a:p>
            <a:pPr marL="0" indent="0">
              <a:buNone/>
            </a:pPr>
            <a:r>
              <a:rPr lang="hu-HU" dirty="0"/>
              <a:t>• ritmuszavar (magas kamrafrekvenciával járó </a:t>
            </a:r>
            <a:r>
              <a:rPr lang="hu-HU" dirty="0" err="1" smtClean="0"/>
              <a:t>pitvarfibrilláció</a:t>
            </a:r>
            <a:r>
              <a:rPr lang="hu-HU" dirty="0"/>
              <a:t>, kamrai </a:t>
            </a:r>
            <a:r>
              <a:rPr lang="hu-HU" dirty="0" err="1" smtClean="0"/>
              <a:t>tachycardia</a:t>
            </a:r>
            <a:r>
              <a:rPr lang="hu-HU" dirty="0" smtClean="0"/>
              <a:t>, </a:t>
            </a:r>
            <a:r>
              <a:rPr lang="hu-HU" dirty="0" err="1" smtClean="0"/>
              <a:t>bradyarrhythmia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• infekció (tüdőgyulladás, szepszis, </a:t>
            </a:r>
            <a:r>
              <a:rPr lang="hu-HU" dirty="0" err="1"/>
              <a:t>endocarditis</a:t>
            </a:r>
            <a:r>
              <a:rPr lang="hu-HU" dirty="0"/>
              <a:t>, </a:t>
            </a:r>
            <a:r>
              <a:rPr lang="hu-HU" dirty="0" err="1"/>
              <a:t>peri-myocarditis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• tüdőembólia</a:t>
            </a:r>
          </a:p>
          <a:p>
            <a:pPr marL="0" indent="0">
              <a:buNone/>
            </a:pPr>
            <a:r>
              <a:rPr lang="hu-HU" dirty="0"/>
              <a:t>• mechanikus okok (</a:t>
            </a:r>
            <a:r>
              <a:rPr lang="hu-HU" dirty="0" err="1"/>
              <a:t>myocardium</a:t>
            </a:r>
            <a:r>
              <a:rPr lang="hu-HU" dirty="0"/>
              <a:t> </a:t>
            </a:r>
            <a:r>
              <a:rPr lang="hu-HU" dirty="0" err="1"/>
              <a:t>ruptura</a:t>
            </a:r>
            <a:r>
              <a:rPr lang="hu-HU" dirty="0"/>
              <a:t>, billentyű </a:t>
            </a:r>
            <a:r>
              <a:rPr lang="hu-HU" dirty="0" err="1"/>
              <a:t>dysfunctio</a:t>
            </a:r>
            <a:r>
              <a:rPr lang="hu-HU" dirty="0"/>
              <a:t>, aorta </a:t>
            </a:r>
            <a:r>
              <a:rPr lang="hu-HU" dirty="0" err="1"/>
              <a:t>dissectio</a:t>
            </a:r>
            <a:r>
              <a:rPr lang="hu-HU" dirty="0"/>
              <a:t>, </a:t>
            </a:r>
            <a:r>
              <a:rPr lang="hu-HU" dirty="0" err="1" smtClean="0"/>
              <a:t>pericardialis</a:t>
            </a:r>
            <a:r>
              <a:rPr lang="hu-HU" dirty="0" smtClean="0"/>
              <a:t> </a:t>
            </a:r>
            <a:r>
              <a:rPr lang="hu-HU" dirty="0" err="1"/>
              <a:t>tamponád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14" y="188641"/>
            <a:ext cx="29781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Csoportosítás a pangás és a </a:t>
            </a:r>
            <a:r>
              <a:rPr lang="hu-HU" dirty="0" err="1" smtClean="0"/>
              <a:t>hypoperfusio</a:t>
            </a:r>
            <a:r>
              <a:rPr lang="hu-HU" dirty="0" smtClean="0"/>
              <a:t> alapján</a:t>
            </a:r>
            <a:endParaRPr lang="hu-HU" dirty="0"/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81" y="1600200"/>
            <a:ext cx="44920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Differenciáldiagnózis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-pulmonalis</a:t>
            </a:r>
            <a:r>
              <a:rPr lang="hu-HU" dirty="0"/>
              <a:t> </a:t>
            </a:r>
            <a:r>
              <a:rPr lang="hu-HU" dirty="0" err="1"/>
              <a:t>embolia</a:t>
            </a:r>
            <a:r>
              <a:rPr lang="hu-HU" dirty="0"/>
              <a:t> </a:t>
            </a:r>
          </a:p>
          <a:p>
            <a:r>
              <a:rPr lang="hu-HU" dirty="0" err="1"/>
              <a:t>-pneumonia</a:t>
            </a:r>
            <a:endParaRPr lang="hu-HU" dirty="0"/>
          </a:p>
          <a:p>
            <a:r>
              <a:rPr lang="hu-HU" dirty="0" err="1"/>
              <a:t>-asthma</a:t>
            </a:r>
            <a:r>
              <a:rPr lang="hu-HU" dirty="0"/>
              <a:t>, </a:t>
            </a:r>
          </a:p>
          <a:p>
            <a:r>
              <a:rPr lang="hu-HU" dirty="0"/>
              <a:t>-COPD.</a:t>
            </a:r>
          </a:p>
          <a:p>
            <a:r>
              <a:rPr lang="hu-HU" dirty="0" err="1"/>
              <a:t>-nem</a:t>
            </a:r>
            <a:r>
              <a:rPr lang="hu-HU" dirty="0"/>
              <a:t> </a:t>
            </a:r>
            <a:r>
              <a:rPr lang="hu-HU" dirty="0" err="1"/>
              <a:t>kardiális</a:t>
            </a:r>
            <a:r>
              <a:rPr lang="hu-HU" dirty="0"/>
              <a:t> eredetű </a:t>
            </a:r>
            <a:r>
              <a:rPr lang="hu-HU" dirty="0" err="1" smtClean="0"/>
              <a:t>tüdőoedema</a:t>
            </a:r>
            <a:endParaRPr lang="hu-HU" dirty="0"/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843808" cy="23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Pozicionálás</a:t>
            </a:r>
          </a:p>
          <a:p>
            <a:r>
              <a:rPr lang="hu-HU" dirty="0" smtClean="0"/>
              <a:t>Oxigén</a:t>
            </a:r>
          </a:p>
          <a:p>
            <a:r>
              <a:rPr lang="hu-HU" dirty="0" smtClean="0"/>
              <a:t>CPAP/NIV</a:t>
            </a:r>
          </a:p>
          <a:p>
            <a:r>
              <a:rPr lang="hu-HU" dirty="0" smtClean="0"/>
              <a:t>Nitrát</a:t>
            </a:r>
          </a:p>
          <a:p>
            <a:r>
              <a:rPr lang="hu-HU" dirty="0" err="1" smtClean="0"/>
              <a:t>Furosemid</a:t>
            </a:r>
            <a:endParaRPr lang="hu-HU" dirty="0" smtClean="0"/>
          </a:p>
          <a:p>
            <a:r>
              <a:rPr lang="hu-HU" dirty="0" smtClean="0"/>
              <a:t>Morfin</a:t>
            </a:r>
          </a:p>
          <a:p>
            <a:r>
              <a:rPr lang="hu-HU" dirty="0" err="1" smtClean="0">
                <a:solidFill>
                  <a:srgbClr val="00B050"/>
                </a:solidFill>
              </a:rPr>
              <a:t>Noradrnalin</a:t>
            </a:r>
            <a:r>
              <a:rPr lang="hu-HU" dirty="0" smtClean="0">
                <a:solidFill>
                  <a:srgbClr val="00B050"/>
                </a:solidFill>
              </a:rPr>
              <a:t>, </a:t>
            </a:r>
            <a:r>
              <a:rPr lang="hu-HU" dirty="0" err="1" smtClean="0">
                <a:solidFill>
                  <a:srgbClr val="00B050"/>
                </a:solidFill>
              </a:rPr>
              <a:t>dobutamin</a:t>
            </a:r>
            <a:r>
              <a:rPr lang="hu-HU" dirty="0" smtClean="0">
                <a:solidFill>
                  <a:srgbClr val="00B050"/>
                </a:solidFill>
              </a:rPr>
              <a:t>,</a:t>
            </a:r>
          </a:p>
          <a:p>
            <a:r>
              <a:rPr lang="hu-HU" dirty="0" smtClean="0"/>
              <a:t>Kiváltó okok kezelése</a:t>
            </a:r>
            <a:endParaRPr lang="hu-HU" dirty="0"/>
          </a:p>
        </p:txBody>
      </p:sp>
      <p:pic>
        <p:nvPicPr>
          <p:cNvPr id="4" name="Picture 2" descr="C:\Users\marovics.pal\Pictures\omsz-atl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76352"/>
            <a:ext cx="861467" cy="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96" y="332656"/>
            <a:ext cx="2286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6531"/>
            <a:ext cx="2934072" cy="207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Nitrát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Gyógyszer kompetenciával </a:t>
            </a:r>
            <a:r>
              <a:rPr lang="hu-HU" dirty="0"/>
              <a:t>rendelkező mentőápoló </a:t>
            </a:r>
            <a:r>
              <a:rPr lang="hu-HU" dirty="0" err="1"/>
              <a:t>sublingualis</a:t>
            </a:r>
            <a:r>
              <a:rPr lang="hu-HU" dirty="0"/>
              <a:t> spray </a:t>
            </a:r>
            <a:r>
              <a:rPr lang="hu-HU" dirty="0" smtClean="0"/>
              <a:t>formájában alkalmazhatja</a:t>
            </a:r>
            <a:r>
              <a:rPr lang="hu-HU" dirty="0"/>
              <a:t>, TTEKG készítését, illetve konzultációt követően, ≥160 Hgmm </a:t>
            </a:r>
            <a:r>
              <a:rPr lang="hu-HU" dirty="0" smtClean="0"/>
              <a:t>szisztolés vérnyomás </a:t>
            </a:r>
            <a:r>
              <a:rPr lang="hu-HU" dirty="0"/>
              <a:t>esetén. Egyszerre mindig csak egy adagot szabad adni, az ismétléssel meg </a:t>
            </a:r>
            <a:r>
              <a:rPr lang="hu-HU" dirty="0" smtClean="0"/>
              <a:t>kell várni </a:t>
            </a:r>
            <a:r>
              <a:rPr lang="hu-HU" dirty="0"/>
              <a:t>az alkalmazott adagra adott választ. Az első adagot ismételhetjük, 10 </a:t>
            </a:r>
            <a:r>
              <a:rPr lang="hu-HU" dirty="0" smtClean="0"/>
              <a:t>perces időközökkel</a:t>
            </a:r>
            <a:r>
              <a:rPr lang="hu-HU" dirty="0"/>
              <a:t>, összesen </a:t>
            </a:r>
            <a:r>
              <a:rPr lang="hu-HU" dirty="0" err="1"/>
              <a:t>max</a:t>
            </a:r>
            <a:r>
              <a:rPr lang="hu-HU" dirty="0"/>
              <a:t>. 3 expozíció adható.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946571"/>
            <a:ext cx="858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847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4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Nitrát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err="1"/>
              <a:t>perfúzor</a:t>
            </a:r>
            <a:r>
              <a:rPr lang="hu-HU" dirty="0"/>
              <a:t> segítségével történő intravénás adagolás választandó (</a:t>
            </a:r>
            <a:r>
              <a:rPr lang="hu-HU" dirty="0" smtClean="0"/>
              <a:t>standard hígítása</a:t>
            </a:r>
            <a:r>
              <a:rPr lang="hu-HU" dirty="0"/>
              <a:t>: 10 mg </a:t>
            </a:r>
            <a:r>
              <a:rPr lang="hu-HU" dirty="0" err="1"/>
              <a:t>Nitro</a:t>
            </a:r>
            <a:r>
              <a:rPr lang="hu-HU" dirty="0"/>
              <a:t> </a:t>
            </a:r>
            <a:r>
              <a:rPr lang="hu-HU" dirty="0" err="1"/>
              <a:t>Pohl</a:t>
            </a:r>
            <a:r>
              <a:rPr lang="hu-HU" dirty="0"/>
              <a:t> 50 ml-re hígítva), kezdő dózisa 1 mg/óra, mely a klinikai </a:t>
            </a:r>
            <a:r>
              <a:rPr lang="hu-HU" dirty="0" smtClean="0"/>
              <a:t>kép (pangás</a:t>
            </a:r>
            <a:r>
              <a:rPr lang="hu-HU" dirty="0"/>
              <a:t>, vérnyomás) alapján emelhető 10 mg/óráig, ez standard hígításnál 5-50 </a:t>
            </a:r>
            <a:r>
              <a:rPr lang="hu-HU" dirty="0" smtClean="0"/>
              <a:t>ml/órásadagolási </a:t>
            </a:r>
            <a:r>
              <a:rPr lang="hu-HU" dirty="0"/>
              <a:t>sebességnek felel meg.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766814" cy="20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Furosemid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Adagja </a:t>
            </a:r>
            <a:r>
              <a:rPr lang="hu-HU" dirty="0"/>
              <a:t>20-40 mg </a:t>
            </a:r>
            <a:r>
              <a:rPr lang="hu-HU" dirty="0" err="1"/>
              <a:t>iv</a:t>
            </a:r>
            <a:r>
              <a:rPr lang="hu-HU" dirty="0"/>
              <a:t>. </a:t>
            </a:r>
            <a:r>
              <a:rPr lang="hu-HU" dirty="0" err="1"/>
              <a:t>bolusban</a:t>
            </a:r>
            <a:r>
              <a:rPr lang="hu-HU" dirty="0"/>
              <a:t>, ismételhető a klinikai hatás </a:t>
            </a:r>
            <a:r>
              <a:rPr lang="hu-HU" dirty="0" smtClean="0"/>
              <a:t>függvényében maximum </a:t>
            </a:r>
            <a:r>
              <a:rPr lang="hu-HU" dirty="0"/>
              <a:t>100 mg </a:t>
            </a:r>
            <a:r>
              <a:rPr lang="hu-HU" dirty="0" err="1"/>
              <a:t>összdózisig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Rendszeresen </a:t>
            </a:r>
            <a:r>
              <a:rPr lang="hu-HU" dirty="0" err="1"/>
              <a:t>furosemidet</a:t>
            </a:r>
            <a:r>
              <a:rPr lang="hu-HU" dirty="0"/>
              <a:t> szedő betegeknél a dózis a </a:t>
            </a:r>
            <a:r>
              <a:rPr lang="hu-HU" dirty="0" smtClean="0"/>
              <a:t>napi adag</a:t>
            </a:r>
            <a:r>
              <a:rPr lang="hu-HU" dirty="0"/>
              <a:t>, vagy annak maximum 2,5-szerese.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944144"/>
            <a:ext cx="858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635771" cy="263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365</Words>
  <Application>Microsoft Office PowerPoint</Application>
  <PresentationFormat>Diavetítés a képernyőre (4:3 oldalarány)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HBSZE</vt:lpstr>
      <vt:lpstr>Az akut szívelégtelenség </vt:lpstr>
      <vt:lpstr>HBSZE okai:</vt:lpstr>
      <vt:lpstr>Csoportosítás a pangás és a hypoperfusio alapján</vt:lpstr>
      <vt:lpstr>Differenciáldiagnózis</vt:lpstr>
      <vt:lpstr>Ellátás</vt:lpstr>
      <vt:lpstr>Nitrát</vt:lpstr>
      <vt:lpstr>Nitrát</vt:lpstr>
      <vt:lpstr>Furosemid</vt:lpstr>
      <vt:lpstr>Morfin</vt:lpstr>
      <vt:lpstr>Noradrenalin, Dobutamin</vt:lpstr>
      <vt:lpstr>Kiváltó okok kezelése</vt:lpstr>
      <vt:lpstr>Transport-betegutak</vt:lpstr>
      <vt:lpstr>PowerPoint bemutató</vt:lpstr>
    </vt:vector>
  </TitlesOfParts>
  <Company>Országos Mentőszolgálat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HBSZE</dc:title>
  <dc:creator>Márovics Pál</dc:creator>
  <cp:lastModifiedBy>Köcse Tamás</cp:lastModifiedBy>
  <cp:revision>18</cp:revision>
  <dcterms:created xsi:type="dcterms:W3CDTF">2017-08-30T12:34:31Z</dcterms:created>
  <dcterms:modified xsi:type="dcterms:W3CDTF">2019-08-23T13:21:13Z</dcterms:modified>
</cp:coreProperties>
</file>