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8" r:id="rId12"/>
    <p:sldId id="259" r:id="rId13"/>
    <p:sldId id="273" r:id="rId1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orváthné Kívés Zsuzsanna" initials="HKZ" lastIdx="1" clrIdx="0">
    <p:extLst>
      <p:ext uri="{19B8F6BF-5375-455C-9EA6-DF929625EA0E}">
        <p15:presenceInfo xmlns:p15="http://schemas.microsoft.com/office/powerpoint/2012/main" userId="S::kizfaae.pte@tr.pte.hu::8fae849e-6db3-4b58-b9a0-243cf08dc80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F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3-13T21:57:45.384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2B829-3F1E-4106-BE6B-DA288349A410}" type="datetimeFigureOut">
              <a:rPr lang="hu-HU" smtClean="0"/>
              <a:t>2020. 03. 13.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7CDC6-9918-45C5-BF3A-39725102091B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5791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8000-AFA9-4BED-B358-90494899D2ED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69560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80415-7B39-47C0-91A4-900EBC58FBFC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44574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73BFDF-C6CF-456B-BFC8-C5D5254C05C9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42808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974206" y="114870"/>
            <a:ext cx="7979344" cy="866908"/>
          </a:xfrm>
        </p:spPr>
        <p:txBody>
          <a:bodyPr>
            <a:normAutofit/>
          </a:bodyPr>
          <a:lstStyle>
            <a:lvl1pPr algn="ctr">
              <a:defRPr sz="3500" b="1">
                <a:solidFill>
                  <a:schemeClr val="tx1"/>
                </a:solidFill>
              </a:defRPr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21381" y="1232035"/>
            <a:ext cx="11608067" cy="494492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672B-E127-4547-BD2E-1AAA7655F84A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90778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07C0EA-DE5C-4186-AED9-DA0D257A3085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64091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DD9D0-E272-409A-AB17-A882CF1DD8FA}" type="datetime1">
              <a:rPr lang="hu-HU" smtClean="0"/>
              <a:t>2020. 03. 13.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8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FE4D7-A085-416F-A4A0-1FD0B98103EC}" type="datetime1">
              <a:rPr lang="hu-HU" smtClean="0"/>
              <a:t>2020. 03. 13.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8497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575B1-5095-41CB-B20E-442F48FFBB6D}" type="datetime1">
              <a:rPr lang="hu-HU" smtClean="0"/>
              <a:t>2020. 03. 13.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2800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36C10-6AC2-41FE-B19B-5CDC0D9DAF0A}" type="datetime1">
              <a:rPr lang="hu-HU" smtClean="0"/>
              <a:t>2020. 03. 13.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14673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AEBC5-0ADB-4D2B-B767-56697C3D67BD}" type="datetime1">
              <a:rPr lang="hu-HU" smtClean="0"/>
              <a:t>2020. 03. 13.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7652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96389-0110-4976-84CC-3300DFE4B9AC}" type="datetime1">
              <a:rPr lang="hu-HU" smtClean="0"/>
              <a:t>2020. 03. 13.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522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EFDD4-4024-461E-ACBD-964883C5309E}" type="datetime1">
              <a:rPr lang="hu-HU" smtClean="0"/>
              <a:t>2020. 03. 13.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DC037-E7BD-4C73-8B08-BA96F3CF296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22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1"/>
          <p:cNvSpPr txBox="1">
            <a:spLocks/>
          </p:cNvSpPr>
          <p:nvPr/>
        </p:nvSpPr>
        <p:spPr>
          <a:xfrm>
            <a:off x="838200" y="1308401"/>
            <a:ext cx="10515600" cy="8957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hu-HU" sz="5000" dirty="0">
                <a:solidFill>
                  <a:schemeClr val="bg1"/>
                </a:solidFill>
              </a:rPr>
              <a:t>Tantárgy megnevezése – 6. hét</a:t>
            </a:r>
          </a:p>
        </p:txBody>
      </p:sp>
      <p:sp>
        <p:nvSpPr>
          <p:cNvPr id="8" name="Tartalom helye 2"/>
          <p:cNvSpPr txBox="1">
            <a:spLocks/>
          </p:cNvSpPr>
          <p:nvPr/>
        </p:nvSpPr>
        <p:spPr>
          <a:xfrm>
            <a:off x="838200" y="2425567"/>
            <a:ext cx="10515600" cy="2752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10000"/>
              </a:lnSpc>
            </a:pPr>
            <a:r>
              <a:rPr lang="hu-HU" sz="1600" dirty="0">
                <a:solidFill>
                  <a:schemeClr val="bg1"/>
                </a:solidFill>
              </a:rPr>
              <a:t>Tantárgyleírás az adott hétre vonatkoztatva </a:t>
            </a:r>
          </a:p>
          <a:p>
            <a:pPr algn="just">
              <a:lnSpc>
                <a:spcPct val="110000"/>
              </a:lnSpc>
            </a:pPr>
            <a:r>
              <a:rPr lang="hu-HU" sz="1800" dirty="0">
                <a:solidFill>
                  <a:schemeClr val="bg1"/>
                </a:solidFill>
              </a:rPr>
              <a:t>Gyakoriság megbízhatósági tartományok kiszámítása és ábrázolása Excel programmal.</a:t>
            </a:r>
          </a:p>
          <a:p>
            <a:pPr algn="just">
              <a:lnSpc>
                <a:spcPct val="110000"/>
              </a:lnSpc>
            </a:pPr>
            <a:r>
              <a:rPr lang="hu-HU" sz="1800" dirty="0">
                <a:solidFill>
                  <a:schemeClr val="bg1"/>
                </a:solidFill>
              </a:rPr>
              <a:t>A leíró statisztikai elemzés, adatredukció, </a:t>
            </a:r>
            <a:r>
              <a:rPr lang="hu-HU" sz="1800" dirty="0" err="1">
                <a:solidFill>
                  <a:schemeClr val="bg1"/>
                </a:solidFill>
              </a:rPr>
              <a:t>adatranszformálás</a:t>
            </a:r>
            <a:r>
              <a:rPr lang="hu-HU" sz="1800" dirty="0">
                <a:solidFill>
                  <a:schemeClr val="bg1"/>
                </a:solidFill>
              </a:rPr>
              <a:t> és a tanult próbák ismétlése, gyakorlása. </a:t>
            </a:r>
          </a:p>
          <a:p>
            <a:pPr algn="just">
              <a:lnSpc>
                <a:spcPct val="110000"/>
              </a:lnSpc>
            </a:pPr>
            <a:r>
              <a:rPr lang="hu-HU" sz="1800" dirty="0">
                <a:solidFill>
                  <a:schemeClr val="bg1"/>
                </a:solidFill>
              </a:rPr>
              <a:t>Statisztikai eredmények interpretálása, kutatási eredmények érékelése hazai és nemzetközi publikációk alapján: párosított t-próba, független mintás t-próba, korreláció, lineáris regresszió, konfidencia intervallum</a:t>
            </a:r>
          </a:p>
          <a:p>
            <a:pPr algn="just">
              <a:lnSpc>
                <a:spcPct val="110000"/>
              </a:lnSpc>
            </a:pPr>
            <a:r>
              <a:rPr lang="hu-HU" sz="1800" dirty="0">
                <a:solidFill>
                  <a:schemeClr val="bg1"/>
                </a:solidFill>
              </a:rPr>
              <a:t>Statisztikai eredmények interpretálása, kutatási eredmények érékelése hazai és nemzetközi publikációk alapján: χ</a:t>
            </a:r>
            <a:r>
              <a:rPr lang="hu-HU" sz="1800" baseline="30000" dirty="0">
                <a:solidFill>
                  <a:schemeClr val="bg1"/>
                </a:solidFill>
              </a:rPr>
              <a:t>2</a:t>
            </a:r>
            <a:r>
              <a:rPr lang="hu-HU" sz="1800" dirty="0">
                <a:solidFill>
                  <a:schemeClr val="bg1"/>
                </a:solidFill>
              </a:rPr>
              <a:t>-próba, további paraméteres próbák felismerése és értelmezése.  </a:t>
            </a:r>
          </a:p>
        </p:txBody>
      </p:sp>
      <p:sp>
        <p:nvSpPr>
          <p:cNvPr id="11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592251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EAB32DC-27AC-9947-884A-59F9FDBBE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eredmény értékelése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EE1045E8-69DF-F14A-AAAD-B8F8E8D1F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b="1" dirty="0"/>
              <a:t>A kapott eredmények értelmezése:</a:t>
            </a:r>
            <a:endParaRPr lang="hu-HU" dirty="0"/>
          </a:p>
          <a:p>
            <a:pPr lvl="0"/>
            <a:r>
              <a:rPr lang="hu-HU" dirty="0"/>
              <a:t>A mintában a gyakorisági érték szerint a férfiak 44% a nők 15%-a ítélte inkább rossznak egészségi állapotát.</a:t>
            </a:r>
          </a:p>
          <a:p>
            <a:pPr lvl="0"/>
            <a:r>
              <a:rPr lang="hu-HU" dirty="0"/>
              <a:t>A MT figyelembe véve 95%-</a:t>
            </a:r>
            <a:r>
              <a:rPr lang="hu-HU" dirty="0" err="1"/>
              <a:t>os</a:t>
            </a:r>
            <a:r>
              <a:rPr lang="hu-HU" dirty="0"/>
              <a:t> valószínűséggel a populációban a férfiak 35-55% a lányok 6-23%-a ítéli inkább rossznak egészségi állapotát.</a:t>
            </a:r>
          </a:p>
          <a:p>
            <a:pPr lvl="0"/>
            <a:r>
              <a:rPr lang="hu-HU" dirty="0"/>
              <a:t>Az ábrán látható, hogy a tartományok egyáltalán nem fedik egymást, így az adott valószínűségi szinten a gyakoriságok között valódi különbség van.</a:t>
            </a:r>
          </a:p>
          <a:p>
            <a:pPr lvl="0"/>
            <a:r>
              <a:rPr lang="hu-HU" dirty="0"/>
              <a:t>Ha az egyik intervallum tartalmazza a másik valamely értékét (tehát fedik egymást), akkor nincs jelentős különbség.</a:t>
            </a:r>
          </a:p>
          <a:p>
            <a:endParaRPr lang="hu-HU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324927C7-821A-0349-8417-8F1B083F2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76220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32760" y="307375"/>
            <a:ext cx="7978541" cy="510774"/>
          </a:xfrm>
        </p:spPr>
        <p:txBody>
          <a:bodyPr>
            <a:normAutofit/>
          </a:bodyPr>
          <a:lstStyle/>
          <a:p>
            <a:pPr algn="ctr"/>
            <a:r>
              <a:rPr lang="hu-HU" sz="3000" b="1" dirty="0"/>
              <a:t>Felhasznált 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2558" y="1183907"/>
            <a:ext cx="11857522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1200" dirty="0"/>
              <a:t>Példa:</a:t>
            </a:r>
          </a:p>
          <a:p>
            <a:pPr marL="269875" indent="-269875">
              <a:buFont typeface="+mj-lt"/>
              <a:buAutoNum type="arabicPeriod"/>
            </a:pPr>
            <a:r>
              <a:rPr lang="hu-HU" sz="1200" dirty="0"/>
              <a:t>Oláh A, Betlehem J, </a:t>
            </a:r>
            <a:r>
              <a:rPr lang="hu-HU" sz="1200" dirty="0" err="1"/>
              <a:t>Kriszbacher</a:t>
            </a:r>
            <a:r>
              <a:rPr lang="hu-HU" sz="1200" dirty="0"/>
              <a:t> I, Boncz I, </a:t>
            </a:r>
            <a:r>
              <a:rPr lang="hu-HU" sz="1200" dirty="0" err="1"/>
              <a:t>Bodis</a:t>
            </a:r>
            <a:r>
              <a:rPr lang="hu-HU" sz="1200" dirty="0"/>
              <a:t> J. </a:t>
            </a:r>
            <a:r>
              <a:rPr lang="hu-HU" sz="1200" dirty="0" err="1"/>
              <a:t>In</a:t>
            </a:r>
            <a:r>
              <a:rPr lang="hu-HU" sz="1200" dirty="0"/>
              <a:t> </a:t>
            </a:r>
            <a:r>
              <a:rPr lang="hu-HU" sz="1200" dirty="0" err="1"/>
              <a:t>response</a:t>
            </a:r>
            <a:r>
              <a:rPr lang="hu-HU" sz="1200" dirty="0"/>
              <a:t> </a:t>
            </a:r>
            <a:r>
              <a:rPr lang="hu-HU" sz="1200" dirty="0" err="1"/>
              <a:t>to</a:t>
            </a:r>
            <a:r>
              <a:rPr lang="hu-HU" sz="1200" dirty="0"/>
              <a:t> T. </a:t>
            </a:r>
            <a:r>
              <a:rPr lang="hu-HU" sz="1200" dirty="0" err="1"/>
              <a:t>Defloor</a:t>
            </a:r>
            <a:r>
              <a:rPr lang="hu-HU" sz="1200" dirty="0"/>
              <a:t>, </a:t>
            </a:r>
            <a:r>
              <a:rPr lang="hu-HU" sz="1200" dirty="0" err="1"/>
              <a:t>A.Van</a:t>
            </a:r>
            <a:r>
              <a:rPr lang="hu-HU" sz="1200" dirty="0"/>
              <a:t> </a:t>
            </a:r>
            <a:r>
              <a:rPr lang="hu-HU" sz="1200" dirty="0" err="1"/>
              <a:t>Hecke</a:t>
            </a:r>
            <a:r>
              <a:rPr lang="hu-HU" sz="1200" dirty="0"/>
              <a:t>, S. </a:t>
            </a:r>
            <a:r>
              <a:rPr lang="hu-HU" sz="1200" dirty="0" err="1"/>
              <a:t>Verhaeghe</a:t>
            </a:r>
            <a:r>
              <a:rPr lang="hu-HU" sz="1200" dirty="0"/>
              <a:t>, M. </a:t>
            </a:r>
            <a:r>
              <a:rPr lang="hu-HU" sz="1200" dirty="0" err="1"/>
              <a:t>Gobert</a:t>
            </a:r>
            <a:r>
              <a:rPr lang="hu-HU" sz="1200" dirty="0"/>
              <a:t>, E. </a:t>
            </a:r>
            <a:r>
              <a:rPr lang="hu-HU" sz="1200" dirty="0" err="1"/>
              <a:t>Darras</a:t>
            </a:r>
            <a:r>
              <a:rPr lang="hu-HU" sz="1200" dirty="0"/>
              <a:t>, &amp; M. </a:t>
            </a:r>
            <a:r>
              <a:rPr lang="hu-HU" sz="1200" dirty="0" err="1"/>
              <a:t>Grypdonck</a:t>
            </a:r>
            <a:r>
              <a:rPr lang="hu-HU" sz="1200" dirty="0"/>
              <a:t> (2006) The </a:t>
            </a:r>
            <a:r>
              <a:rPr lang="hu-HU" sz="1200" dirty="0" err="1"/>
              <a:t>clinical</a:t>
            </a:r>
            <a:r>
              <a:rPr lang="hu-HU" sz="1200" dirty="0"/>
              <a:t> </a:t>
            </a:r>
            <a:r>
              <a:rPr lang="hu-HU" sz="1200" dirty="0" err="1"/>
              <a:t>nursing</a:t>
            </a:r>
            <a:r>
              <a:rPr lang="hu-HU" sz="1200" dirty="0"/>
              <a:t> </a:t>
            </a:r>
            <a:r>
              <a:rPr lang="hu-HU" sz="1200" dirty="0" err="1"/>
              <a:t>competences</a:t>
            </a:r>
            <a:r>
              <a:rPr lang="hu-HU" sz="1200" dirty="0"/>
              <a:t> and </a:t>
            </a:r>
            <a:r>
              <a:rPr lang="hu-HU" sz="1200" dirty="0" err="1"/>
              <a:t>their</a:t>
            </a:r>
            <a:r>
              <a:rPr lang="hu-HU" sz="1200" dirty="0"/>
              <a:t> </a:t>
            </a:r>
            <a:r>
              <a:rPr lang="hu-HU" sz="1200" dirty="0" err="1"/>
              <a:t>complexity</a:t>
            </a:r>
            <a:r>
              <a:rPr lang="hu-HU" sz="1200" dirty="0"/>
              <a:t> </a:t>
            </a:r>
            <a:r>
              <a:rPr lang="hu-HU" sz="1200" dirty="0" err="1"/>
              <a:t>in</a:t>
            </a:r>
            <a:r>
              <a:rPr lang="hu-HU" sz="1200" dirty="0"/>
              <a:t> </a:t>
            </a:r>
            <a:r>
              <a:rPr lang="hu-HU" sz="1200" dirty="0" err="1"/>
              <a:t>Belgian</a:t>
            </a:r>
            <a:r>
              <a:rPr lang="hu-HU" sz="1200" dirty="0"/>
              <a:t> </a:t>
            </a:r>
            <a:r>
              <a:rPr lang="hu-HU" sz="1200" dirty="0" err="1"/>
              <a:t>general</a:t>
            </a:r>
            <a:r>
              <a:rPr lang="hu-HU" sz="1200" dirty="0"/>
              <a:t> </a:t>
            </a:r>
            <a:r>
              <a:rPr lang="hu-HU" sz="1200" dirty="0" err="1"/>
              <a:t>hospitals</a:t>
            </a:r>
            <a:r>
              <a:rPr lang="hu-HU" sz="1200" dirty="0"/>
              <a:t>. </a:t>
            </a:r>
            <a:r>
              <a:rPr lang="hu-HU" sz="1200" dirty="0" err="1"/>
              <a:t>Letter</a:t>
            </a:r>
            <a:r>
              <a:rPr lang="hu-HU" sz="1200" dirty="0"/>
              <a:t>. J </a:t>
            </a:r>
            <a:r>
              <a:rPr lang="hu-HU" sz="1200" dirty="0" err="1"/>
              <a:t>Adv</a:t>
            </a:r>
            <a:r>
              <a:rPr lang="hu-HU" sz="1200" dirty="0"/>
              <a:t> </a:t>
            </a:r>
            <a:r>
              <a:rPr lang="hu-HU" sz="1200" dirty="0" err="1"/>
              <a:t>Nurs</a:t>
            </a:r>
            <a:r>
              <a:rPr lang="hu-HU" sz="1200" dirty="0"/>
              <a:t>, 2007, 58(3): 301-302. (</a:t>
            </a:r>
            <a:r>
              <a:rPr lang="hu-HU" sz="1200" dirty="0" err="1"/>
              <a:t>Impact</a:t>
            </a:r>
            <a:r>
              <a:rPr lang="hu-HU" sz="1200" dirty="0"/>
              <a:t> factor-2005: 0,912)</a:t>
            </a:r>
          </a:p>
          <a:p>
            <a:pPr marL="269875" indent="-269875">
              <a:buFont typeface="+mj-lt"/>
              <a:buAutoNum type="arabicPeriod"/>
            </a:pPr>
            <a:r>
              <a:rPr lang="hu-HU" sz="1200" dirty="0" err="1"/>
              <a:t>Sebestyen</a:t>
            </a:r>
            <a:r>
              <a:rPr lang="hu-HU" sz="1200" dirty="0"/>
              <a:t> A, Boncz I, </a:t>
            </a:r>
            <a:r>
              <a:rPr lang="hu-HU" sz="1200" dirty="0" err="1"/>
              <a:t>Wiegand</a:t>
            </a:r>
            <a:r>
              <a:rPr lang="hu-HU" sz="1200" dirty="0"/>
              <a:t> N, Farkas G, </a:t>
            </a:r>
            <a:r>
              <a:rPr lang="hu-HU" sz="1200" dirty="0" err="1"/>
              <a:t>Nyarady</a:t>
            </a:r>
            <a:r>
              <a:rPr lang="hu-HU" sz="1200" dirty="0"/>
              <a:t> J. </a:t>
            </a:r>
            <a:r>
              <a:rPr lang="hu-HU" sz="1200" dirty="0" err="1"/>
              <a:t>Measuring</a:t>
            </a:r>
            <a:r>
              <a:rPr lang="hu-HU" sz="1200" dirty="0"/>
              <a:t> </a:t>
            </a:r>
            <a:r>
              <a:rPr lang="hu-HU" sz="1200" dirty="0" err="1"/>
              <a:t>quality</a:t>
            </a:r>
            <a:r>
              <a:rPr lang="hu-HU" sz="1200" dirty="0"/>
              <a:t> of life </a:t>
            </a:r>
            <a:r>
              <a:rPr lang="hu-HU" sz="1200" dirty="0" err="1"/>
              <a:t>after</a:t>
            </a:r>
            <a:r>
              <a:rPr lang="hu-HU" sz="1200" dirty="0"/>
              <a:t> </a:t>
            </a:r>
            <a:r>
              <a:rPr lang="hu-HU" sz="1200" dirty="0" err="1"/>
              <a:t>femoral</a:t>
            </a:r>
            <a:r>
              <a:rPr lang="hu-HU" sz="1200" dirty="0"/>
              <a:t> </a:t>
            </a:r>
            <a:r>
              <a:rPr lang="hu-HU" sz="1200" dirty="0" err="1"/>
              <a:t>neck</a:t>
            </a:r>
            <a:r>
              <a:rPr lang="hu-HU" sz="1200" dirty="0"/>
              <a:t> </a:t>
            </a:r>
            <a:r>
              <a:rPr lang="hu-HU" sz="1200" dirty="0" err="1"/>
              <a:t>fracture</a:t>
            </a:r>
            <a:r>
              <a:rPr lang="hu-HU" sz="1200" dirty="0"/>
              <a:t> </a:t>
            </a:r>
            <a:r>
              <a:rPr lang="hu-HU" sz="1200" dirty="0" err="1"/>
              <a:t>with</a:t>
            </a:r>
            <a:r>
              <a:rPr lang="hu-HU" sz="1200" dirty="0"/>
              <a:t> EQ-5D. </a:t>
            </a:r>
            <a:r>
              <a:rPr lang="hu-HU" sz="1200" dirty="0" err="1"/>
              <a:t>Eur</a:t>
            </a:r>
            <a:r>
              <a:rPr lang="hu-HU" sz="1200" dirty="0"/>
              <a:t> J Trauma, 2006, 32(S1) 189.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626877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32760" y="307375"/>
            <a:ext cx="7978541" cy="510774"/>
          </a:xfrm>
        </p:spPr>
        <p:txBody>
          <a:bodyPr>
            <a:normAutofit/>
          </a:bodyPr>
          <a:lstStyle/>
          <a:p>
            <a:pPr algn="ctr"/>
            <a:r>
              <a:rPr lang="hu-HU" sz="3000" b="1" dirty="0"/>
              <a:t>Kötelező irodalom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2558" y="1183907"/>
            <a:ext cx="11857522" cy="548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u-HU" sz="1200" dirty="0"/>
              <a:t>Példa:</a:t>
            </a:r>
          </a:p>
          <a:p>
            <a:pPr marL="269875" indent="-269875">
              <a:buFont typeface="+mj-lt"/>
              <a:buAutoNum type="arabicPeriod"/>
            </a:pPr>
            <a:r>
              <a:rPr lang="hu-HU" sz="1200" dirty="0"/>
              <a:t>Ács P. (2012): A rendszeres testmozgás népegészségügyi és gazdasági előnyei. A statisztika szürke eminenciása. Jubileumi tanulmánykötet Herman Sándor 60. születésnapja alkalmából (</a:t>
            </a:r>
            <a:r>
              <a:rPr lang="hu-HU" sz="1200" dirty="0" err="1"/>
              <a:t>szerk</a:t>
            </a:r>
            <a:r>
              <a:rPr lang="hu-HU" sz="1200" dirty="0"/>
              <a:t>: </a:t>
            </a:r>
            <a:r>
              <a:rPr lang="hu-HU" sz="1200" dirty="0" err="1"/>
              <a:t>Rappai</a:t>
            </a:r>
            <a:r>
              <a:rPr lang="hu-HU" sz="1200" dirty="0"/>
              <a:t> Gábor- </a:t>
            </a:r>
            <a:r>
              <a:rPr lang="hu-HU" sz="1200" dirty="0" err="1"/>
              <a:t>Kehl</a:t>
            </a:r>
            <a:r>
              <a:rPr lang="hu-HU" sz="1200" dirty="0"/>
              <a:t> Dániel). </a:t>
            </a:r>
            <a:r>
              <a:rPr lang="hu-HU" sz="1200" dirty="0" err="1"/>
              <a:t>Carbocomp</a:t>
            </a:r>
            <a:r>
              <a:rPr lang="hu-HU" sz="1200" dirty="0"/>
              <a:t> Nyomda. Pécs. 17-27. o. (ISBN: 978-963-642-491-6).</a:t>
            </a:r>
          </a:p>
          <a:p>
            <a:pPr marL="269875" indent="-269875">
              <a:buFont typeface="+mj-lt"/>
              <a:buAutoNum type="arabicPeriod"/>
            </a:pPr>
            <a:r>
              <a:rPr lang="hu-HU" sz="1200" dirty="0"/>
              <a:t>Ács P. (2014): Sport és gazdaság. Kézirat. Megjelenés alatt. Pécsi Tudományegyetem Egészségtudományi Kar. Pécs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719772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3032760" y="307375"/>
            <a:ext cx="7978541" cy="510774"/>
          </a:xfrm>
        </p:spPr>
        <p:txBody>
          <a:bodyPr>
            <a:normAutofit/>
          </a:bodyPr>
          <a:lstStyle/>
          <a:p>
            <a:pPr algn="ctr"/>
            <a:r>
              <a:rPr lang="hu-HU" sz="3000" b="1" dirty="0"/>
              <a:t>Tételsor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212558" y="1183907"/>
            <a:ext cx="11857522" cy="5486400"/>
          </a:xfrm>
        </p:spPr>
        <p:txBody>
          <a:bodyPr>
            <a:normAutofit fontScale="85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Mérési skálák (intervallum-, arány-, </a:t>
            </a:r>
            <a:r>
              <a:rPr lang="hu-HU" dirty="0" err="1">
                <a:cs typeface="Arial" panose="020B0604020202020204" pitchFamily="34" charset="0"/>
              </a:rPr>
              <a:t>ordinális</a:t>
            </a:r>
            <a:r>
              <a:rPr lang="hu-HU" dirty="0">
                <a:cs typeface="Arial" panose="020B0604020202020204" pitchFamily="34" charset="0"/>
              </a:rPr>
              <a:t>- és nominális) jellemzői. Kvantitatív, </a:t>
            </a:r>
            <a:r>
              <a:rPr lang="hu-HU" dirty="0" err="1">
                <a:cs typeface="Arial" panose="020B0604020202020204" pitchFamily="34" charset="0"/>
              </a:rPr>
              <a:t>kvalitítatív</a:t>
            </a:r>
            <a:r>
              <a:rPr lang="hu-HU" dirty="0">
                <a:cs typeface="Arial" panose="020B0604020202020204" pitchFamily="34" charset="0"/>
              </a:rPr>
              <a:t> adatok, numerikus, diszkrét, folytonos, függő és független változók értelmezése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Adatbázis készítés során egy és többválaszos kérdések, rangsorolás, numerikus értékek adatbevitele. A tanult programban történő adatbázis főbb jellegzetességei, címkézés, adatbeviteli lehetőségek. 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Középérték mérőszámai (átlag, szórás, medián, </a:t>
            </a:r>
            <a:r>
              <a:rPr lang="hu-HU" dirty="0" err="1">
                <a:cs typeface="Arial" panose="020B0604020202020204" pitchFamily="34" charset="0"/>
              </a:rPr>
              <a:t>módusz</a:t>
            </a:r>
            <a:r>
              <a:rPr lang="hu-HU" dirty="0">
                <a:cs typeface="Arial" panose="020B0604020202020204" pitchFamily="34" charset="0"/>
              </a:rPr>
              <a:t>, </a:t>
            </a:r>
            <a:r>
              <a:rPr lang="hu-HU" dirty="0" err="1">
                <a:cs typeface="Arial" panose="020B0604020202020204" pitchFamily="34" charset="0"/>
              </a:rPr>
              <a:t>kvartilisek</a:t>
            </a:r>
            <a:r>
              <a:rPr lang="hu-HU" dirty="0">
                <a:cs typeface="Arial" panose="020B0604020202020204" pitchFamily="34" charset="0"/>
              </a:rPr>
              <a:t>, terjedelem, </a:t>
            </a:r>
            <a:r>
              <a:rPr lang="hu-HU" dirty="0" err="1">
                <a:cs typeface="Arial" panose="020B0604020202020204" pitchFamily="34" charset="0"/>
              </a:rPr>
              <a:t>percentilisek</a:t>
            </a:r>
            <a:r>
              <a:rPr lang="hu-HU" dirty="0">
                <a:cs typeface="Arial" panose="020B0604020202020204" pitchFamily="34" charset="0"/>
              </a:rPr>
              <a:t>) Leíró statisztikai eredmények kiszámítása SPSS programmal (ikon, </a:t>
            </a:r>
            <a:r>
              <a:rPr lang="hu-HU" dirty="0" err="1">
                <a:cs typeface="Arial" panose="020B0604020202020204" pitchFamily="34" charset="0"/>
              </a:rPr>
              <a:t>frequency</a:t>
            </a:r>
            <a:r>
              <a:rPr lang="hu-HU" dirty="0">
                <a:cs typeface="Arial" panose="020B0604020202020204" pitchFamily="34" charset="0"/>
              </a:rPr>
              <a:t>, </a:t>
            </a:r>
            <a:r>
              <a:rPr lang="hu-HU" dirty="0" err="1">
                <a:cs typeface="Arial" panose="020B0604020202020204" pitchFamily="34" charset="0"/>
              </a:rPr>
              <a:t>descriptive</a:t>
            </a:r>
            <a:r>
              <a:rPr lang="hu-HU" dirty="0">
                <a:cs typeface="Arial" panose="020B0604020202020204" pitchFamily="34" charset="0"/>
              </a:rPr>
              <a:t>, </a:t>
            </a:r>
            <a:r>
              <a:rPr lang="hu-HU" dirty="0" err="1">
                <a:cs typeface="Arial" panose="020B0604020202020204" pitchFamily="34" charset="0"/>
              </a:rPr>
              <a:t>explore</a:t>
            </a:r>
            <a:r>
              <a:rPr lang="hu-HU" dirty="0">
                <a:cs typeface="Arial" panose="020B0604020202020204" pitchFamily="34" charset="0"/>
              </a:rPr>
              <a:t>) 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Adatredukció jelentése, funkciója. Az adatredukciót milyen szabályok alapján végezhetünk a különböző változók esetében? Adatredukció kivitelezése a tanult szoftverrel </a:t>
            </a:r>
            <a:r>
              <a:rPr lang="hu-HU" dirty="0" err="1">
                <a:cs typeface="Arial" panose="020B0604020202020204" pitchFamily="34" charset="0"/>
              </a:rPr>
              <a:t>kategórikus</a:t>
            </a:r>
            <a:r>
              <a:rPr lang="hu-HU" dirty="0">
                <a:cs typeface="Arial" panose="020B0604020202020204" pitchFamily="34" charset="0"/>
              </a:rPr>
              <a:t> változó átkódolása, skála változó csoportosítása a gyakorlatban. 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Átlagok összehasonlítására alkalmazható statisztikai próbák alkalmazásának lehetőségei, feltételei, gyakorlata és kivitelezése a tanult szoftverben.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>
                <a:cs typeface="Arial" panose="020B0604020202020204" pitchFamily="34" charset="0"/>
              </a:rPr>
              <a:t>Korreláció, lineáris regresszió, átlag megbízhatósági tartomány alkalmazásának lehetőségei, feltételei, gyakorlata és kivitelezése a tanult szoftverben.</a:t>
            </a:r>
          </a:p>
          <a:p>
            <a:pPr marL="514350" lvl="0" indent="-514350">
              <a:buFont typeface="+mj-lt"/>
              <a:buAutoNum type="arabicPeriod"/>
            </a:pPr>
            <a:r>
              <a:rPr lang="hu-HU" dirty="0" err="1">
                <a:cs typeface="Arial" panose="020B0604020202020204" pitchFamily="34" charset="0"/>
              </a:rPr>
              <a:t>Khí</a:t>
            </a:r>
            <a:r>
              <a:rPr lang="hu-HU" dirty="0">
                <a:cs typeface="Arial" panose="020B0604020202020204" pitchFamily="34" charset="0"/>
              </a:rPr>
              <a:t>-négyzet próba, </a:t>
            </a:r>
            <a:r>
              <a:rPr lang="hu-HU" b="1" dirty="0">
                <a:cs typeface="Arial" panose="020B0604020202020204" pitchFamily="34" charset="0"/>
              </a:rPr>
              <a:t>gyakoriság megbízhatósági tartomány alkalmazásának lehetőségei, feltételei, gyakorlata és kivitelezése a tanult szoftverben</a:t>
            </a:r>
            <a:r>
              <a:rPr lang="hu-HU" dirty="0"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13</a:t>
            </a:fld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916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u-HU" dirty="0"/>
              <a:t>Excel programban a gyakoriság MT az alábbi képlet alapján számítható ki. A könnyebb követhetőség érdekében a képletet részeire bontjuk, és több lépésben végezzük el a számítást. Kiinduló pontja egy kereszttábla, melynek egyszerre (egy lépésben) egy sorának attribútumát vizsgálhatjuk (a képen sárgával jelöltük). </a:t>
            </a:r>
          </a:p>
          <a:p>
            <a:pPr marL="0" indent="0">
              <a:buNone/>
            </a:pP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2</a:t>
            </a:fld>
            <a:endParaRPr lang="hu-HU"/>
          </a:p>
        </p:txBody>
      </p:sp>
      <p:pic>
        <p:nvPicPr>
          <p:cNvPr id="5" name="Kép 4">
            <a:extLst>
              <a:ext uri="{FF2B5EF4-FFF2-40B4-BE49-F238E27FC236}">
                <a16:creationId xmlns:a16="http://schemas.microsoft.com/office/drawing/2014/main" id="{27FD59E1-995C-304F-B67E-275CEC42A4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684" y="3149484"/>
            <a:ext cx="4648200" cy="1435100"/>
          </a:xfrm>
          <a:prstGeom prst="rect">
            <a:avLst/>
          </a:prstGeom>
        </p:spPr>
      </p:pic>
      <p:sp>
        <p:nvSpPr>
          <p:cNvPr id="6" name="Szövegdoboz 5">
            <a:extLst>
              <a:ext uri="{FF2B5EF4-FFF2-40B4-BE49-F238E27FC236}">
                <a16:creationId xmlns:a16="http://schemas.microsoft.com/office/drawing/2014/main" id="{88F84341-F80A-E04D-AC0B-77E4856D04F6}"/>
              </a:ext>
            </a:extLst>
          </p:cNvPr>
          <p:cNvSpPr txBox="1"/>
          <p:nvPr/>
        </p:nvSpPr>
        <p:spPr>
          <a:xfrm>
            <a:off x="273869" y="5156021"/>
            <a:ext cx="2700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/>
              <a:t>A képletben a p a gyakoriságot jelenti, az N az adott oszlopra vonatkozó elemszámot.</a:t>
            </a:r>
          </a:p>
        </p:txBody>
      </p:sp>
    </p:spTree>
    <p:extLst>
      <p:ext uri="{BB962C8B-B14F-4D97-AF65-F5344CB8AC3E}">
        <p14:creationId xmlns:p14="http://schemas.microsoft.com/office/powerpoint/2010/main" val="255252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7672A51-5B71-AE4B-972B-0E9301160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A03D0FC-C274-9E46-B499-07538EDD0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81" y="1232035"/>
            <a:ext cx="6569712" cy="5511095"/>
          </a:xfrm>
        </p:spPr>
        <p:txBody>
          <a:bodyPr>
            <a:normAutofit/>
          </a:bodyPr>
          <a:lstStyle/>
          <a:p>
            <a:pPr lvl="0"/>
            <a:r>
              <a:rPr lang="hu-HU" sz="1800" dirty="0"/>
              <a:t>Kereszttábla elkészítése a kimutatás készítővel (célszerű a független változót az oszlopba tenni) – lásd: leíró statisztika készítése háttéranyagban</a:t>
            </a:r>
          </a:p>
          <a:p>
            <a:pPr lvl="0"/>
            <a:r>
              <a:rPr lang="hu-HU" sz="1800" dirty="0"/>
              <a:t>A kapott kereszttáblát kijelöljük – jobb egér: másolás (vagy másolás ikon) – beállni mellé egy tetszőleges cellába – jobb egér 123 ikon</a:t>
            </a:r>
          </a:p>
          <a:p>
            <a:pPr lvl="0"/>
            <a:r>
              <a:rPr lang="hu-HU" sz="1800" dirty="0"/>
              <a:t>A kapott kereszttáblával számolunk a továbbiakban. A táblázat alá beírjuk: gyakoriság, alá SE (Standard </a:t>
            </a:r>
            <a:r>
              <a:rPr lang="hu-HU" sz="1800" dirty="0" err="1"/>
              <a:t>Error</a:t>
            </a:r>
            <a:r>
              <a:rPr lang="hu-HU" sz="1800" dirty="0"/>
              <a:t> – a mintavételi hibára utal), alá 1,96*SE, alá felső, alá alsó. (1. ábra) Célszerű az oszlop végösszegeket kitörölni.</a:t>
            </a:r>
          </a:p>
          <a:p>
            <a:pPr lvl="0"/>
            <a:r>
              <a:rPr lang="hu-HU" sz="1800" b="1" dirty="0"/>
              <a:t>Egyszerre csak egy attribútumot tudunk megvizsgálni</a:t>
            </a:r>
            <a:r>
              <a:rPr lang="hu-HU" sz="1800" dirty="0"/>
              <a:t> a példában az egészségi állapot megítéléséből csak a sárgával jelölt inkább rossz állapotot. </a:t>
            </a:r>
          </a:p>
          <a:p>
            <a:pPr lvl="0"/>
            <a:r>
              <a:rPr lang="hu-HU" sz="1800" dirty="0"/>
              <a:t>Először a gyakoriságot számoljuk ki: az első oszlop alatt közvetlenül: egyenlőségjel – rész értékre állunk (itt a 43) osztva az oszlop végösszeggel (itt 73)  - nem a számot írjuk be hanem ráállunk a számra – enter (1. kép)</a:t>
            </a:r>
          </a:p>
          <a:p>
            <a:endParaRPr lang="hu-HU" sz="1600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32F1356-6E6D-BE45-8E54-9894F6CCE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3</a:t>
            </a:fld>
            <a:endParaRPr lang="hu-HU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CDB52324-8736-D14C-B788-E3A1843B9096}"/>
              </a:ext>
            </a:extLst>
          </p:cNvPr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1945" y="2133193"/>
            <a:ext cx="4431855" cy="28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204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E597481-90FA-FF45-8F4C-17B3E28800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096637A-CB58-D04C-8785-67816673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4</a:t>
            </a:fld>
            <a:endParaRPr lang="hu-HU"/>
          </a:p>
        </p:txBody>
      </p:sp>
      <p:pic>
        <p:nvPicPr>
          <p:cNvPr id="8" name="Tartalom helye 7">
            <a:extLst>
              <a:ext uri="{FF2B5EF4-FFF2-40B4-BE49-F238E27FC236}">
                <a16:creationId xmlns:a16="http://schemas.microsoft.com/office/drawing/2014/main" id="{7A715239-C6A6-554E-AA20-6C81575D1C23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99" y="1176357"/>
            <a:ext cx="4417606" cy="264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11398209-BD94-FE4F-8C46-9DE12CB00A5A}"/>
              </a:ext>
            </a:extLst>
          </p:cNvPr>
          <p:cNvSpPr/>
          <p:nvPr/>
        </p:nvSpPr>
        <p:spPr>
          <a:xfrm>
            <a:off x="0" y="3936381"/>
            <a:ext cx="4861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hu-H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SE melletti cellába állunk – egyenlőségjel – gyök zárójel nyit – ráállunk a kapott előbbi gyakoriság számra - szorzásjel – zárójel kinyit – 1 mínusz újra ráállunk a gyakoriság számra – osztva az adott oszlop végösszegével – zárójel bezárva – enter 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2C74357D-11F7-B24F-8DD5-CE51E27C3D11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4729" y="1187509"/>
            <a:ext cx="4761292" cy="2786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id="{6773374D-9109-5541-A251-4886757885DC}"/>
              </a:ext>
            </a:extLst>
          </p:cNvPr>
          <p:cNvSpPr/>
          <p:nvPr/>
        </p:nvSpPr>
        <p:spPr>
          <a:xfrm>
            <a:off x="6095999" y="4179493"/>
            <a:ext cx="5267375" cy="115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hu-H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1,96*SE melletti cellába állunk. Egyenlőségjel – 1,96 (vesszővel írva) szorozva az előbb kapott számmal (ráállunk itt a 0,050753-ra) enter </a:t>
            </a:r>
          </a:p>
        </p:txBody>
      </p:sp>
    </p:spTree>
    <p:extLst>
      <p:ext uri="{BB962C8B-B14F-4D97-AF65-F5344CB8AC3E}">
        <p14:creationId xmlns:p14="http://schemas.microsoft.com/office/powerpoint/2010/main" val="3942278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8BDBD1A-84AF-004F-AEC8-6496A2E68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06BE628-1E3D-AE4B-A5BD-97306ED26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5</a:t>
            </a:fld>
            <a:endParaRPr lang="hu-HU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D21F1AB0-78AE-B744-8A20-AAC27E9F334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407" y="1188747"/>
            <a:ext cx="4690037" cy="28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BC5CE4B1-A0F2-0E46-A3AC-2FBD9ABB709B}"/>
              </a:ext>
            </a:extLst>
          </p:cNvPr>
          <p:cNvSpPr/>
          <p:nvPr/>
        </p:nvSpPr>
        <p:spPr>
          <a:xfrm>
            <a:off x="170985" y="4125951"/>
            <a:ext cx="4802459" cy="1525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hu-H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felső feliratú cella melletti cellába állunk – egyenlőségjel – ráállunk a gyakoriság számra – összeadás jel – ráállunk az 1,96*Se kapott számra (itt 0,099) – enter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C4587238-2FE1-974A-9689-C7D3105D8D21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4" y="1353253"/>
            <a:ext cx="5229025" cy="2892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5B909A6D-AF46-A540-BFF4-C5BB6AD8B649}"/>
              </a:ext>
            </a:extLst>
          </p:cNvPr>
          <p:cNvSpPr/>
          <p:nvPr/>
        </p:nvSpPr>
        <p:spPr>
          <a:xfrm>
            <a:off x="5724524" y="4427591"/>
            <a:ext cx="6096000" cy="8735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>
              <a:lnSpc>
                <a:spcPct val="150000"/>
              </a:lnSpc>
              <a:spcAft>
                <a:spcPts val="0"/>
              </a:spcAft>
            </a:pP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alsó érték kiszámítása: egyenlőségjel – ráállunk a gyakoriság számra- kivonás – ráállunk az 1,96*se számra – enter </a:t>
            </a:r>
          </a:p>
        </p:txBody>
      </p:sp>
    </p:spTree>
    <p:extLst>
      <p:ext uri="{BB962C8B-B14F-4D97-AF65-F5344CB8AC3E}">
        <p14:creationId xmlns:p14="http://schemas.microsoft.com/office/powerpoint/2010/main" val="3398096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9343811-299A-A641-A373-38ED3ED37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99EDAE2-116A-894B-82BF-024461FA0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6</a:t>
            </a:fld>
            <a:endParaRPr lang="hu-HU"/>
          </a:p>
        </p:txBody>
      </p:sp>
      <p:pic>
        <p:nvPicPr>
          <p:cNvPr id="6" name="Tartalom helye 5">
            <a:extLst>
              <a:ext uri="{FF2B5EF4-FFF2-40B4-BE49-F238E27FC236}">
                <a16:creationId xmlns:a16="http://schemas.microsoft.com/office/drawing/2014/main" id="{F29C0E67-D9A7-CE48-93ED-7898967CC94F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354" y="1125247"/>
            <a:ext cx="4798451" cy="28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43BB2058-61DC-B040-AFBE-39933007CE29}"/>
              </a:ext>
            </a:extLst>
          </p:cNvPr>
          <p:cNvSpPr/>
          <p:nvPr/>
        </p:nvSpPr>
        <p:spPr>
          <a:xfrm>
            <a:off x="275354" y="4124454"/>
            <a:ext cx="47984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kapott számokat kijelöljük – és fekete kereszttel áthúzzuk a többi oszlopra (itt csak a nőkre vonatkozó adatokra – ha több oszlop van akkor mindre) A végösszegre nem kell ráhúzni! </a:t>
            </a:r>
            <a:endParaRPr lang="hu-HU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21E9CF29-5638-124D-964E-6B2718563F28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8768" y="1228671"/>
            <a:ext cx="5009066" cy="2975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FAFC893C-C7B6-134B-A50E-0841E1D5CD41}"/>
              </a:ext>
            </a:extLst>
          </p:cNvPr>
          <p:cNvSpPr/>
          <p:nvPr/>
        </p:nvSpPr>
        <p:spPr>
          <a:xfrm>
            <a:off x="5827706" y="4204010"/>
            <a:ext cx="51258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ábrakészítés menete: kijelöljük bal egérrel – balról jobbra húzva az oszlopok neveit (ez itt a férfi és a nő szavak – ha nem jelöljük ki akkor az oszlopok alatt az ábrán csak egy 1 és 2 lesz ami miatt az ábra nem értelmezhető) – </a:t>
            </a:r>
            <a:r>
              <a:rPr lang="hu-H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Ctrl</a:t>
            </a: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billentyű lenyomása mellett kijelöljük a gyakoriság számait  - balról jobbra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97511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721F23B-ABE9-5C49-81DE-BFD070063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4CAD2C4C-2AFD-7241-A69C-0E13F6B56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7</a:t>
            </a:fld>
            <a:endParaRPr lang="hu-HU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646A91A5-2227-B54B-8AD2-E0B5166BF22B}"/>
              </a:ext>
            </a:extLst>
          </p:cNvPr>
          <p:cNvSpPr/>
          <p:nvPr/>
        </p:nvSpPr>
        <p:spPr>
          <a:xfrm>
            <a:off x="159834" y="4653833"/>
            <a:ext cx="50279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0"/>
              </a:spcAft>
            </a:pP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kijelölés után - beszúrás menü - oszlop diagram beszúrása parancsra kattintunk. </a:t>
            </a:r>
            <a:r>
              <a:rPr lang="hu-HU" dirty="0"/>
              <a:t>A felkínált lehetőségekből az első sorban megjelenő első lehetőséget választjuk – a legegyszerűbb formátumot és ok </a:t>
            </a:r>
            <a:endParaRPr lang="hu-H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D0901736-19B8-C845-BC1E-DB8BAE0F6DBA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588" y="1264230"/>
            <a:ext cx="4180446" cy="3173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07A48DE3-F3BD-AF40-A070-77FA89506DEE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3001" y="1466780"/>
            <a:ext cx="5015261" cy="2268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églalap 10">
            <a:extLst>
              <a:ext uri="{FF2B5EF4-FFF2-40B4-BE49-F238E27FC236}">
                <a16:creationId xmlns:a16="http://schemas.microsoft.com/office/drawing/2014/main" id="{D2CFFA38-B7DF-D54B-892D-3178540E4A9D}"/>
              </a:ext>
            </a:extLst>
          </p:cNvPr>
          <p:cNvSpPr/>
          <p:nvPr/>
        </p:nvSpPr>
        <p:spPr>
          <a:xfrm>
            <a:off x="5467815" y="3735659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kapott ábrán az oszlopoknak megfelelő számú kék oszlopot kell kapni (itt két oszlop: férfi és nő) ettől eltérő színű és számú oszlop esetén nem megfelelő a kijelölés – célszerű a folyamatot elölről kezdeni. (A sorozat felirat szó törölhető – rákattint- </a:t>
            </a:r>
            <a:r>
              <a:rPr lang="hu-H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delete</a:t>
            </a: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21277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6E969EF-C836-4847-8719-8A5631CD2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E4683507-0D31-EF42-9B45-01169823E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8</a:t>
            </a:fld>
            <a:endParaRPr lang="hu-HU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96C57127-5AE1-F945-B8DE-990EB6D7ADB5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6477" y="1215483"/>
            <a:ext cx="5059829" cy="3333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2009C1B9-2113-684E-BBEE-E555389DC348}"/>
              </a:ext>
            </a:extLst>
          </p:cNvPr>
          <p:cNvSpPr/>
          <p:nvPr/>
        </p:nvSpPr>
        <p:spPr>
          <a:xfrm>
            <a:off x="126380" y="4548885"/>
            <a:ext cx="518992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ábrára kattintva aktiváljuk a diagrameszközök parancs lehetőséget. </a:t>
            </a:r>
            <a:r>
              <a:rPr lang="hu-HU" dirty="0"/>
              <a:t>A diagrameszközök menü alatt az elrendezés fület válasszuk ki, azon belül pedig a hibasávok parancsot válasszuk ki – a felnyíló ablakban a további hibasáv-beállításokat válasszuk ki </a:t>
            </a:r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90CD93AE-10D1-1543-9ED0-D15C5F7ECA3F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6631" y="1372901"/>
            <a:ext cx="4179330" cy="267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églalap 8">
            <a:extLst>
              <a:ext uri="{FF2B5EF4-FFF2-40B4-BE49-F238E27FC236}">
                <a16:creationId xmlns:a16="http://schemas.microsoft.com/office/drawing/2014/main" id="{46F7072F-D278-C743-9738-1E980212E561}"/>
              </a:ext>
            </a:extLst>
          </p:cNvPr>
          <p:cNvSpPr/>
          <p:nvPr/>
        </p:nvSpPr>
        <p:spPr>
          <a:xfrm>
            <a:off x="5969620" y="4109523"/>
            <a:ext cx="56164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felnyíló ablakot helyezzük el úgy a képernyőn (az ablak kék részét bal egérrel megfogva lehetséges), hogy a számítások láthatóak legyenek. A felnyíló ablak alján az egyéni parancsot jelöljük be.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982520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FD1FC7-566B-7F4D-81C0-551DCFCD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Gyakoriság megbízhatósági tartomány Excel programban</a:t>
            </a:r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83950D9-EE7F-6841-B7D6-22EF1E603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DC037-E7BD-4C73-8B08-BA96F3CF2969}" type="slidenum">
              <a:rPr lang="hu-HU" smtClean="0"/>
              <a:t>9</a:t>
            </a:fld>
            <a:endParaRPr lang="hu-HU"/>
          </a:p>
        </p:txBody>
      </p:sp>
      <p:pic>
        <p:nvPicPr>
          <p:cNvPr id="5" name="Tartalom helye 4">
            <a:extLst>
              <a:ext uri="{FF2B5EF4-FFF2-40B4-BE49-F238E27FC236}">
                <a16:creationId xmlns:a16="http://schemas.microsoft.com/office/drawing/2014/main" id="{804C14FC-05C9-504B-B042-3E02D4016F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858" y="1338146"/>
            <a:ext cx="5302695" cy="311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églalap 5">
            <a:extLst>
              <a:ext uri="{FF2B5EF4-FFF2-40B4-BE49-F238E27FC236}">
                <a16:creationId xmlns:a16="http://schemas.microsoft.com/office/drawing/2014/main" id="{B2D848C7-75DD-E046-BE42-2D51732A18CC}"/>
              </a:ext>
            </a:extLst>
          </p:cNvPr>
          <p:cNvSpPr/>
          <p:nvPr/>
        </p:nvSpPr>
        <p:spPr>
          <a:xfrm>
            <a:off x="182137" y="4596524"/>
            <a:ext cx="5443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Az érték megadása parancsra kattintva a felnyíló ablak pozitív hibaérték cellában villog a kurzor – </a:t>
            </a:r>
            <a:r>
              <a:rPr lang="hu-H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delete</a:t>
            </a: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majd kijelöljük az 1,96*SE számait (itt két oszlop férfi és nő) </a:t>
            </a:r>
          </a:p>
          <a:p>
            <a:r>
              <a:rPr lang="hu-HU" dirty="0"/>
              <a:t>A Negatív hibaértéknél is ugyanezt elvégezzük (</a:t>
            </a:r>
            <a:r>
              <a:rPr lang="hu-HU" dirty="0" err="1"/>
              <a:t>delete</a:t>
            </a:r>
            <a:r>
              <a:rPr lang="hu-HU" dirty="0"/>
              <a:t> – üres cellában villog a kurzor és kijelöljük az 1,96*Se számait) majd ok és bezárás </a:t>
            </a:r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75F4BA5-385F-7A4D-8660-4596BACBB4C7}"/>
              </a:ext>
            </a:extLst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2380" y="1551986"/>
            <a:ext cx="4939991" cy="265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6891DCFC-2A4B-3043-9014-16D62FBE91CA}"/>
              </a:ext>
            </a:extLst>
          </p:cNvPr>
          <p:cNvSpPr/>
          <p:nvPr/>
        </p:nvSpPr>
        <p:spPr>
          <a:xfrm>
            <a:off x="5969621" y="3969916"/>
            <a:ext cx="6096000" cy="1981504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algn="just">
              <a:lnSpc>
                <a:spcPct val="150000"/>
              </a:lnSpc>
              <a:spcAft>
                <a:spcPts val="0"/>
              </a:spcAft>
            </a:pPr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just"/>
            <a:r>
              <a:rPr lang="hu-HU" dirty="0">
                <a:latin typeface="Times New Roman" panose="02020603050405020304" pitchFamily="18" charset="0"/>
                <a:ea typeface="Times New Roman" panose="02020603050405020304" pitchFamily="18" charset="0"/>
              </a:rPr>
              <a:t>Végül elkészült az ábra a tartományokkal. </a:t>
            </a:r>
            <a:r>
              <a:rPr lang="hu-HU" dirty="0"/>
              <a:t>A kapott eredmény értékelésében segíthet, ha a számolt alsó és felső értékeket kijelöljük, majd a százalék ikon megnyomásával százalékos formára váltjuk. </a:t>
            </a:r>
          </a:p>
          <a:p>
            <a:pPr lvl="0" algn="just">
              <a:lnSpc>
                <a:spcPct val="150000"/>
              </a:lnSpc>
              <a:spcAft>
                <a:spcPts val="0"/>
              </a:spcAft>
            </a:pPr>
            <a:endParaRPr lang="hu-H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828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um" ma:contentTypeID="0x0101008708252A33B3F24C9F5BDD2AA1396C16" ma:contentTypeVersion="0" ma:contentTypeDescription="Új dokumentum létrehozása." ma:contentTypeScope="" ma:versionID="6726e02a0a125151a4333cea90aead1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1f8c77c4dc307b436ae2cc9d0d7290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artalomtípus"/>
        <xsd:element ref="dc:title" minOccurs="0" maxOccurs="1" ma:index="4" ma:displayName="Cím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DD55CA8-D2AB-4C8F-8EAA-74DE0861C2F5}"/>
</file>

<file path=customXml/itemProps2.xml><?xml version="1.0" encoding="utf-8"?>
<ds:datastoreItem xmlns:ds="http://schemas.openxmlformats.org/officeDocument/2006/customXml" ds:itemID="{F638EC20-C87C-45D7-A387-81937758B29B}"/>
</file>

<file path=customXml/itemProps3.xml><?xml version="1.0" encoding="utf-8"?>
<ds:datastoreItem xmlns:ds="http://schemas.openxmlformats.org/officeDocument/2006/customXml" ds:itemID="{F06975DD-1037-4626-AB91-1ACCE98BC25C}"/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1280</Words>
  <Application>Microsoft Macintosh PowerPoint</Application>
  <PresentationFormat>Szélesvásznú</PresentationFormat>
  <Paragraphs>70</Paragraphs>
  <Slides>13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Office-téma</vt:lpstr>
      <vt:lpstr>PowerPoint-bemutató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Excel programban</vt:lpstr>
      <vt:lpstr>Gyakoriság megbízhatósági tartomány eredmény értékelése</vt:lpstr>
      <vt:lpstr>Felhasznált irodalom</vt:lpstr>
      <vt:lpstr>Kötelező irodalom</vt:lpstr>
      <vt:lpstr>Tételsor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gabor.varga</dc:creator>
  <cp:lastModifiedBy>Horváthné Kívés Zsuzsanna</cp:lastModifiedBy>
  <cp:revision>18</cp:revision>
  <dcterms:created xsi:type="dcterms:W3CDTF">2020-03-12T12:44:42Z</dcterms:created>
  <dcterms:modified xsi:type="dcterms:W3CDTF">2020-03-13T21:27:56Z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0x0101008708252A33B3F24C9F5BDD2AA1396C16</vt:lpwstr>
  </property>
</Properties>
</file>